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2" r:id="rId4"/>
    <p:sldId id="257" r:id="rId5"/>
    <p:sldId id="273" r:id="rId6"/>
    <p:sldId id="275" r:id="rId7"/>
    <p:sldId id="276" r:id="rId8"/>
    <p:sldId id="274" r:id="rId9"/>
    <p:sldId id="263" r:id="rId10"/>
    <p:sldId id="268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1" autoAdjust="0"/>
    <p:restoredTop sz="94660"/>
  </p:normalViewPr>
  <p:slideViewPr>
    <p:cSldViewPr>
      <p:cViewPr varScale="1">
        <p:scale>
          <a:sx n="89" d="100"/>
          <a:sy n="89" d="100"/>
        </p:scale>
        <p:origin x="-89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B41547-D157-4C50-9B7E-498E7A5E65E7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8636BF1-1F53-4661-9568-F55EB6484CB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7807" y="1173772"/>
            <a:ext cx="5648623" cy="1204306"/>
          </a:xfrm>
        </p:spPr>
        <p:txBody>
          <a:bodyPr/>
          <a:lstStyle/>
          <a:p>
            <a:r>
              <a:rPr lang="en-CA" dirty="0" smtClean="0"/>
              <a:t>Housing First Program Models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43157" y="2108680"/>
            <a:ext cx="6511131" cy="878067"/>
          </a:xfrm>
        </p:spPr>
        <p:txBody>
          <a:bodyPr>
            <a:normAutofit fontScale="55000" lnSpcReduction="20000"/>
          </a:bodyPr>
          <a:lstStyle/>
          <a:p>
            <a:r>
              <a:rPr lang="en-CA" sz="2500" b="1" dirty="0" smtClean="0"/>
              <a:t>A study of four HF programs in ON and AB</a:t>
            </a:r>
          </a:p>
          <a:p>
            <a:r>
              <a:rPr lang="en-CA" sz="2400" dirty="0" smtClean="0"/>
              <a:t>Jeannette Waegemakers Schiff, PhD</a:t>
            </a:r>
          </a:p>
          <a:p>
            <a:r>
              <a:rPr lang="en-CA" sz="2400" dirty="0" smtClean="0"/>
              <a:t>Faculty of Social Work, </a:t>
            </a:r>
            <a:r>
              <a:rPr lang="en-CA" sz="2400" dirty="0"/>
              <a:t>University of </a:t>
            </a:r>
            <a:r>
              <a:rPr lang="en-CA" sz="2400" dirty="0" smtClean="0"/>
              <a:t>Calgary</a:t>
            </a:r>
            <a:endParaRPr lang="en-CA" sz="2400" dirty="0"/>
          </a:p>
        </p:txBody>
      </p:sp>
      <p:pic>
        <p:nvPicPr>
          <p:cNvPr id="4" name="Picture 3" descr="UC-vert-rgb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5715000"/>
            <a:ext cx="140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62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65760"/>
            <a:ext cx="7660332" cy="14070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CA" dirty="0" smtClean="0"/>
              <a:t>Lessons learned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Community-orientation</a:t>
            </a:r>
            <a:r>
              <a:rPr lang="en-CA" dirty="0" smtClean="0"/>
              <a:t>: building an intentional community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660332" cy="290766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Program monitors the organizational climate of the organization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b="1" dirty="0"/>
              <a:t>Program membership is not dependent on housing status – client/members are not required to be living in housing supported by the program.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b="1" dirty="0"/>
              <a:t>Client/members can become affiliated with the program prior to, in lieu of or subsequent to any housing tenancy available through the program.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821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68952" cy="12821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CA" sz="2400" dirty="0" smtClean="0"/>
              <a:t>Beyond fidelity Standards: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3484984"/>
          </a:xfr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/>
            <a:r>
              <a:rPr lang="en-CA" dirty="0"/>
              <a:t>Pathways program model fidelity items, all structural (how services are </a:t>
            </a:r>
            <a:r>
              <a:rPr lang="en-CA" dirty="0" smtClean="0"/>
              <a:t>organized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Additional considerations:  organizing principles and philosophy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Program philosophy has a stated recovery orientation</a:t>
            </a:r>
            <a:endParaRPr lang="en-CA" dirty="0" smtClean="0"/>
          </a:p>
          <a:p>
            <a:endParaRPr lang="en-US" b="1" dirty="0" smtClean="0"/>
          </a:p>
          <a:p>
            <a:r>
              <a:rPr lang="en-US" b="1" dirty="0" smtClean="0"/>
              <a:t>Recovery oriented activities are available to all members</a:t>
            </a:r>
            <a:endParaRPr lang="en-CA" dirty="0" smtClean="0"/>
          </a:p>
          <a:p>
            <a:endParaRPr lang="en-US" b="1" dirty="0" smtClean="0"/>
          </a:p>
          <a:p>
            <a:r>
              <a:rPr lang="en-US" b="1" dirty="0" smtClean="0"/>
              <a:t>Program monitors and evaluates client/member satisfaction with services</a:t>
            </a:r>
            <a:endParaRPr lang="en-CA" dirty="0" smtClean="0"/>
          </a:p>
          <a:p>
            <a:endParaRPr lang="en-US" b="1" dirty="0" smtClean="0"/>
          </a:p>
          <a:p>
            <a:r>
              <a:rPr lang="en-US" b="1" dirty="0" smtClean="0"/>
              <a:t>Program has a policy of hiring client/members into appropriate staff positions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340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Study Design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7732340" cy="2184355"/>
          </a:xfrm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CA" sz="3200" dirty="0" smtClean="0"/>
              <a:t>To examine program and organizational characteristics and compare them with client outcomes in housing retention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359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280920" cy="975008"/>
          </a:xfrm>
        </p:spPr>
        <p:txBody>
          <a:bodyPr/>
          <a:lstStyle/>
          <a:p>
            <a:r>
              <a:rPr lang="en-CA" dirty="0" smtClean="0"/>
              <a:t>Why compare organizations AND outcomes together?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520940" cy="331236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Do programs with different organizational structures  deliver similar services?</a:t>
            </a:r>
          </a:p>
          <a:p>
            <a:endParaRPr lang="en-CA" dirty="0"/>
          </a:p>
          <a:p>
            <a:r>
              <a:rPr lang="en-CA" dirty="0" smtClean="0"/>
              <a:t>Do they have similar or different outcomes such as housing retention?</a:t>
            </a:r>
          </a:p>
          <a:p>
            <a:endParaRPr lang="en-CA" dirty="0"/>
          </a:p>
          <a:p>
            <a:r>
              <a:rPr lang="en-CA" dirty="0" smtClean="0"/>
              <a:t>Are clients of these programs essentially similar or different?</a:t>
            </a:r>
          </a:p>
          <a:p>
            <a:endParaRPr lang="en-CA" dirty="0"/>
          </a:p>
          <a:p>
            <a:r>
              <a:rPr lang="en-CA" dirty="0" smtClean="0"/>
              <a:t>If outcomes and client profiles are similar, are there organizational characteristics that can explain differences?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46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7124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2 based on the HF </a:t>
            </a:r>
            <a:r>
              <a:rPr lang="en-CA" i="1" dirty="0" smtClean="0">
                <a:latin typeface="Algerian" panose="04020705040A02060702" pitchFamily="82" charset="0"/>
              </a:rPr>
              <a:t>program model: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Pathways to Housing  - Edmonton</a:t>
            </a:r>
          </a:p>
          <a:p>
            <a:r>
              <a:rPr lang="en-CA" dirty="0" smtClean="0"/>
              <a:t>The Alex Pathways  - Calgary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760416" cy="37124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en-CA" dirty="0"/>
              <a:t>2 based on </a:t>
            </a:r>
            <a:r>
              <a:rPr lang="en-CA" b="0" dirty="0">
                <a:latin typeface="+mj-lt"/>
              </a:rPr>
              <a:t>HF </a:t>
            </a:r>
            <a:r>
              <a:rPr lang="en-CA" i="1" dirty="0">
                <a:latin typeface="Algerian" panose="04020705040A02060702" pitchFamily="82" charset="0"/>
              </a:rPr>
              <a:t>philosophy</a:t>
            </a:r>
            <a:r>
              <a:rPr lang="en-CA" dirty="0" smtClean="0"/>
              <a:t>:</a:t>
            </a:r>
          </a:p>
          <a:p>
            <a:pPr marL="0" indent="0"/>
            <a:endParaRPr lang="en-CA" dirty="0"/>
          </a:p>
          <a:p>
            <a:pPr marL="0" indent="0"/>
            <a:r>
              <a:rPr lang="en-CA" dirty="0"/>
              <a:t>Home Base, Calgary</a:t>
            </a:r>
          </a:p>
          <a:p>
            <a:pPr marL="0" indent="0"/>
            <a:r>
              <a:rPr lang="en-CA" dirty="0"/>
              <a:t>Houselink, Toronto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Programs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030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Client Profiles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Similar across programs.</a:t>
            </a:r>
          </a:p>
          <a:p>
            <a:endParaRPr lang="en-CA" dirty="0"/>
          </a:p>
          <a:p>
            <a:r>
              <a:rPr lang="en-CA" dirty="0" smtClean="0"/>
              <a:t>Comparable to the MHCC study</a:t>
            </a:r>
          </a:p>
          <a:p>
            <a:endParaRPr lang="en-CA" dirty="0"/>
          </a:p>
          <a:p>
            <a:r>
              <a:rPr lang="en-CA" dirty="0" smtClean="0"/>
              <a:t>Local  variations  not related to programs or outcomes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815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34069"/>
              </p:ext>
            </p:extLst>
          </p:nvPr>
        </p:nvGraphicFramePr>
        <p:xfrm>
          <a:off x="827585" y="404664"/>
          <a:ext cx="7516315" cy="53338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46447"/>
                <a:gridCol w="1173298"/>
                <a:gridCol w="1173298"/>
                <a:gridCol w="1174424"/>
                <a:gridCol w="1174424"/>
                <a:gridCol w="1174424"/>
              </a:tblGrid>
              <a:tr h="1409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Homebase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N=50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Houselink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N=74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Pathways Calgary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N=75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Pathways Edmonton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N=75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</a:rPr>
                        <a:t>At Home/Chez Soi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</a:rPr>
                        <a:t>N=2,148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</a:tr>
              <a:tr h="112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 GROUPS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 or younger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35-54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 or older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61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</a:tr>
              <a:tr h="112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GENDER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 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48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67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</a:tr>
              <a:tr h="838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COUNTRY OF BIRTH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Canada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81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</a:tr>
              <a:tr h="838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ETHNIC STATUS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Aboriginal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ethnocultural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CA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</a:t>
                      </a:r>
                      <a:endParaRPr lang="en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6" marR="608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45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07623"/>
              </p:ext>
            </p:extLst>
          </p:nvPr>
        </p:nvGraphicFramePr>
        <p:xfrm>
          <a:off x="611560" y="260648"/>
          <a:ext cx="8136904" cy="55841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82387"/>
                <a:gridCol w="1270172"/>
                <a:gridCol w="1270172"/>
                <a:gridCol w="1271391"/>
                <a:gridCol w="1271391"/>
                <a:gridCol w="1271391"/>
              </a:tblGrid>
              <a:tr h="530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MARITAL STATUS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Single, never married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Married or common-law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96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PARENT STATUS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Any children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  <a:tr h="530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Less than high school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school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Any post-secondary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67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</a:t>
                      </a:r>
                      <a:r>
                        <a:rPr lang="en-US" sz="1200" baseline="30000" dirty="0">
                          <a:effectLst/>
                        </a:rPr>
                        <a:t>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48</a:t>
                      </a:r>
                      <a:r>
                        <a:rPr lang="en-US" sz="1200" baseline="30000" dirty="0">
                          <a:effectLst/>
                        </a:rPr>
                        <a:t>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</a:t>
                      </a:r>
                      <a:r>
                        <a:rPr lang="en-US" sz="1200" baseline="30000" dirty="0">
                          <a:effectLst/>
                        </a:rPr>
                        <a:t></a:t>
                      </a:r>
                      <a:endParaRPr lang="en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Currently unemployed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Too few valid responses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93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  <a:tr h="66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Longest Period Of Homelessness In Months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(lowest and highest rounded to nearest month)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(0-60)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n=16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(0-300)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based on n=27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(2-360)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n=45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(0-384)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  <a:tr h="79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Reported history of substance abuse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Past month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Past year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Life time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88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77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67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  <a:tr h="530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Traumatic Brain/Head Injury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Knocked unconscious one or more times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A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C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34" marR="432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7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Housing retention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Comparable – or better – than that reported in the national MHCC study.</a:t>
            </a:r>
          </a:p>
          <a:p>
            <a:endParaRPr lang="en-CA" dirty="0"/>
          </a:p>
          <a:p>
            <a:r>
              <a:rPr lang="en-CA" dirty="0" smtClean="0"/>
              <a:t>Housing retention reported at around 72%  in Pathways  Edmonton, the Alex Pathways .  </a:t>
            </a:r>
          </a:p>
          <a:p>
            <a:endParaRPr lang="en-CA" dirty="0"/>
          </a:p>
          <a:p>
            <a:r>
              <a:rPr lang="en-CA" dirty="0" smtClean="0"/>
              <a:t>Retention rates in Homebase are less clear as the documentation differs from  the way data is collected in the Pathways programs. </a:t>
            </a:r>
          </a:p>
          <a:p>
            <a:endParaRPr lang="en-CA" dirty="0"/>
          </a:p>
          <a:p>
            <a:r>
              <a:rPr lang="en-CA" dirty="0" smtClean="0"/>
              <a:t>Retention rates in Houselink are considerably greater that in all other HF programs.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523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 differences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444308" cy="3384375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CA" sz="2400" dirty="0" smtClean="0"/>
              <a:t>Alberta programs operate from a professional service delivery model – the professionals establish, organize and provide the services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Houselink operates from a consumer-driven service model – client/members are integral to program philosophy, mission and operations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40358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2731&quot;&gt;&lt;object type=&quot;3&quot; unique_id=&quot;12732&quot;&gt;&lt;property id=&quot;20148&quot; value=&quot;5&quot;/&gt;&lt;property id=&quot;20300&quot; value=&quot;Slide 1 - &amp;quot;Housing First Program Models&amp;quot;&quot;/&gt;&lt;property id=&quot;20307&quot; value=&quot;256&quot;/&gt;&lt;/object&gt;&lt;object type=&quot;3&quot; unique_id=&quot;12733&quot;&gt;&lt;property id=&quot;20148&quot; value=&quot;5&quot;/&gt;&lt;property id=&quot;20300&quot; value=&quot;Slide 2 - &amp;quot;Study Design&amp;quot;&quot;/&gt;&lt;property id=&quot;20307&quot; value=&quot;269&quot;/&gt;&lt;/object&gt;&lt;object type=&quot;3&quot; unique_id=&quot;12734&quot;&gt;&lt;property id=&quot;20148&quot; value=&quot;5&quot;/&gt;&lt;property id=&quot;20300&quot; value=&quot;Slide 4 - &amp;quot;The Programs&amp;quot;&quot;/&gt;&lt;property id=&quot;20307&quot; value=&quot;257&quot;/&gt;&lt;/object&gt;&lt;object type=&quot;3&quot; unique_id=&quot;12743&quot;&gt;&lt;property id=&quot;20148&quot; value=&quot;5&quot;/&gt;&lt;property id=&quot;20300&quot; value=&quot;Slide 9 - &amp;quot;Program differences&amp;quot;&quot;/&gt;&lt;property id=&quot;20307&quot; value=&quot;263&quot;/&gt;&lt;/object&gt;&lt;object type=&quot;3&quot; unique_id=&quot;12745&quot;&gt;&lt;property id=&quot;20148&quot; value=&quot;5&quot;/&gt;&lt;property id=&quot;20300&quot; value=&quot;Slide 11 - &amp;quot;Beyond fidelity Standards:&amp;quot;&quot;/&gt;&lt;property id=&quot;20307&quot; value=&quot;267&quot;/&gt;&lt;/object&gt;&lt;object type=&quot;3&quot; unique_id=&quot;12746&quot;&gt;&lt;property id=&quot;20148&quot; value=&quot;5&quot;/&gt;&lt;property id=&quot;20300&quot; value=&quot;Slide 10 - &amp;quot;Lessons learned&amp;#x0D;&amp;#x0A;Community-orientation: building an intentional community&amp;quot;&quot;/&gt;&lt;property id=&quot;20307&quot; value=&quot;268&quot;/&gt;&lt;/object&gt;&lt;object type=&quot;3&quot; unique_id=&quot;12815&quot;&gt;&lt;property id=&quot;20148&quot; value=&quot;5&quot;/&gt;&lt;property id=&quot;20300&quot; value=&quot;Slide 3 - &amp;quot;Why compare organizations AND outcomes together?&amp;quot;&quot;/&gt;&lt;property id=&quot;20307&quot; value=&quot;272&quot;/&gt;&lt;/object&gt;&lt;object type=&quot;3&quot; unique_id=&quot;12816&quot;&gt;&lt;property id=&quot;20148&quot; value=&quot;5&quot;/&gt;&lt;property id=&quot;20300&quot; value=&quot;Slide 5 - &amp;quot;Client Profiles&amp;quot;&quot;/&gt;&lt;property id=&quot;20307&quot; value=&quot;273&quot;/&gt;&lt;/object&gt;&lt;object type=&quot;3&quot; unique_id=&quot;12817&quot;&gt;&lt;property id=&quot;20148&quot; value=&quot;5&quot;/&gt;&lt;property id=&quot;20300&quot; value=&quot;Slide 8 - &amp;quot;Housing retention&amp;quot;&quot;/&gt;&lt;property id=&quot;20307&quot; value=&quot;274&quot;/&gt;&lt;/object&gt;&lt;object type=&quot;3&quot; unique_id=&quot;13038&quot;&gt;&lt;property id=&quot;20148&quot; value=&quot;5&quot;/&gt;&lt;property id=&quot;20300&quot; value=&quot;Slide 6&quot;/&gt;&lt;property id=&quot;20307&quot; value=&quot;275&quot;/&gt;&lt;/object&gt;&lt;object type=&quot;3&quot; unique_id=&quot;13039&quot;&gt;&lt;property id=&quot;20148&quot; value=&quot;5&quot;/&gt;&lt;property id=&quot;20300&quot; value=&quot;Slide 7&quot;/&gt;&lt;property id=&quot;20307&quot; value=&quot;276&quot;/&gt;&lt;/object&gt;&lt;/object&gt;&lt;object type=&quot;8&quot; unique_id=&quot;1276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3466</TotalTime>
  <Words>483</Words>
  <Application>Microsoft Office PowerPoint</Application>
  <PresentationFormat>On-screen Show (4:3)</PresentationFormat>
  <Paragraphs>295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Housing First Program Models</vt:lpstr>
      <vt:lpstr>Study Design</vt:lpstr>
      <vt:lpstr>Why compare organizations AND outcomes together?</vt:lpstr>
      <vt:lpstr>The Programs</vt:lpstr>
      <vt:lpstr>Client Profiles</vt:lpstr>
      <vt:lpstr>PowerPoint Presentation</vt:lpstr>
      <vt:lpstr>PowerPoint Presentation</vt:lpstr>
      <vt:lpstr>Housing retention</vt:lpstr>
      <vt:lpstr>Program differences</vt:lpstr>
      <vt:lpstr>Lessons learned Community-orientation: building an intentional community</vt:lpstr>
      <vt:lpstr>Beyond fidelity Standards: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First Program Models</dc:title>
  <dc:creator>Jeannette</dc:creator>
  <cp:lastModifiedBy>Jeannette</cp:lastModifiedBy>
  <cp:revision>7</cp:revision>
  <dcterms:created xsi:type="dcterms:W3CDTF">2013-10-18T19:12:23Z</dcterms:created>
  <dcterms:modified xsi:type="dcterms:W3CDTF">2014-10-23T20:35:43Z</dcterms:modified>
</cp:coreProperties>
</file>