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37" autoAdjust="0"/>
  </p:normalViewPr>
  <p:slideViewPr>
    <p:cSldViewPr>
      <p:cViewPr varScale="1">
        <p:scale>
          <a:sx n="78" d="100"/>
          <a:sy n="78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 of Homeless Shelter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Before Housing</c:v>
                </c:pt>
                <c:pt idx="1">
                  <c:v>12 Months After Being Housed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&quot;$&quot;#,##0_);[Red]\(&quot;$&quot;#,##0\)">
                  <c:v>9660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Cost of Public Systems Use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Sheet1!$A$2:$A$3</c:f>
              <c:strCache>
                <c:ptCount val="2"/>
                <c:pt idx="0">
                  <c:v>Before Housing</c:v>
                </c:pt>
                <c:pt idx="1">
                  <c:v>12 Months After Being Housed</c:v>
                </c:pt>
              </c:strCache>
            </c:strRef>
          </c:cat>
          <c:val>
            <c:numRef>
              <c:f>Sheet1!$C$2:$C$3</c:f>
              <c:numCache>
                <c:formatCode>"$"#,##0_);[Red]\("$"#,##0\)</c:formatCode>
                <c:ptCount val="2"/>
                <c:pt idx="0">
                  <c:v>45743</c:v>
                </c:pt>
                <c:pt idx="1">
                  <c:v>2988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Cost of Housing Program with Supports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Before Housing</c:v>
                </c:pt>
                <c:pt idx="1">
                  <c:v>12 Months After Being Housed</c:v>
                </c:pt>
              </c:strCache>
            </c:strRef>
          </c:cat>
          <c:val>
            <c:numRef>
              <c:f>Sheet1!$D$2:$D$3</c:f>
              <c:numCache>
                <c:formatCode>"$"#,##0_);[Red]\("$"#,##0\)</c:formatCode>
                <c:ptCount val="2"/>
                <c:pt idx="0" formatCode="General">
                  <c:v>0</c:v>
                </c:pt>
                <c:pt idx="1">
                  <c:v>18283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Before Housing</c:v>
                </c:pt>
                <c:pt idx="1">
                  <c:v>12 Months After Being Housed</c:v>
                </c:pt>
              </c:strCache>
            </c:strRef>
          </c:cat>
          <c:val>
            <c:numRef>
              <c:f>Sheet1!$E$2:$E$3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224512"/>
        <c:axId val="90226048"/>
        <c:axId val="0"/>
      </c:bar3DChart>
      <c:catAx>
        <c:axId val="9022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90226048"/>
        <c:crosses val="autoZero"/>
        <c:auto val="1"/>
        <c:lblAlgn val="ctr"/>
        <c:lblOffset val="100"/>
        <c:noMultiLvlLbl val="0"/>
      </c:catAx>
      <c:valAx>
        <c:axId val="9022604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90224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Housing 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Police Interactions</c:v>
                </c:pt>
                <c:pt idx="1">
                  <c:v>Incarcerations</c:v>
                </c:pt>
                <c:pt idx="2">
                  <c:v>Hospital Stays</c:v>
                </c:pt>
                <c:pt idx="3">
                  <c:v>EMS Use</c:v>
                </c:pt>
                <c:pt idx="4">
                  <c:v>Emergency Room Visits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 Housing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Police Interactions</c:v>
                </c:pt>
                <c:pt idx="1">
                  <c:v>Incarcerations</c:v>
                </c:pt>
                <c:pt idx="2">
                  <c:v>Hospital Stays</c:v>
                </c:pt>
                <c:pt idx="3">
                  <c:v>EMS Use</c:v>
                </c:pt>
                <c:pt idx="4">
                  <c:v>Emergency Room Visits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0.05</c:v>
                </c:pt>
                <c:pt idx="2">
                  <c:v>0.38</c:v>
                </c:pt>
                <c:pt idx="3">
                  <c:v>0.53</c:v>
                </c:pt>
                <c:pt idx="4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27456"/>
        <c:axId val="31828992"/>
        <c:axId val="0"/>
      </c:bar3DChart>
      <c:catAx>
        <c:axId val="3182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31828992"/>
        <c:crosses val="autoZero"/>
        <c:auto val="1"/>
        <c:lblAlgn val="ctr"/>
        <c:lblOffset val="100"/>
        <c:noMultiLvlLbl val="0"/>
      </c:catAx>
      <c:valAx>
        <c:axId val="3182899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1827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FD76-4E1F-47D3-AE59-1C1FBAB162F8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62E4-8135-4709-8A66-129540E0E1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92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62E4-8135-4709-8A66-129540E0E1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1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Often</a:t>
            </a:r>
            <a:r>
              <a:rPr lang="en-CA" baseline="0" dirty="0" smtClean="0"/>
              <a:t> supports are required to help people maintain their housing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62E4-8135-4709-8A66-129540E0E17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27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98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92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3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443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31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87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52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2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6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97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2784-A61E-49CA-BCB7-A5E39A40D5BB}" type="datetimeFigureOut">
              <a:rPr lang="en-CA" smtClean="0"/>
              <a:t>22/10/2014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F771-E81F-487B-905E-E89C28EBD3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6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Introducing the Intensive Case Management Toolkit</a:t>
            </a:r>
            <a:endParaRPr lang="en-CA" b="1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 Guide to Creating and Sustaining an Intensive Case Management Program Utilizing the Housing First Model</a:t>
            </a:r>
            <a:endParaRPr lang="en-CA" b="1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rgbClr val="CC3300"/>
                </a:solidFill>
                <a:latin typeface="Bradley Hand ITC" panose="03070402050302030203" pitchFamily="66" charset="0"/>
              </a:rPr>
              <a:t>Sue Fortune &amp; Karen Poffenroth </a:t>
            </a:r>
            <a:endParaRPr lang="en-CA" b="1" dirty="0">
              <a:solidFill>
                <a:srgbClr val="CC33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19621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heav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Paradigm Shift</a:t>
            </a:r>
            <a:endParaRPr lang="en-CA" b="1" u="heavy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C3300"/>
                </a:solidFill>
              </a:u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baseline="0" dirty="0">
                <a:solidFill>
                  <a:schemeClr val="tx1"/>
                </a:solidFill>
                <a:latin typeface="Bradley Hand ITC" panose="03070402050302030203" pitchFamily="66" charset="0"/>
              </a:rPr>
              <a:t>Managing homelessness </a:t>
            </a:r>
            <a:r>
              <a:rPr lang="en-CA" b="1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to </a:t>
            </a:r>
            <a:r>
              <a:rPr lang="en-CA" b="1" baseline="0" dirty="0">
                <a:solidFill>
                  <a:schemeClr val="tx1"/>
                </a:solidFill>
                <a:latin typeface="Bradley Hand ITC" panose="03070402050302030203" pitchFamily="66" charset="0"/>
              </a:rPr>
              <a:t>ending homelessness </a:t>
            </a:r>
            <a:endParaRPr lang="en-CA" b="1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10 year plans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Prioritizing Housing </a:t>
            </a:r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Programs</a:t>
            </a:r>
            <a:r>
              <a:rPr lang="en-CA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over traditional homelessness management programs</a:t>
            </a:r>
            <a:endParaRPr lang="en-CA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Shift away from </a:t>
            </a:r>
            <a:r>
              <a:rPr lang="en-CA" dirty="0" smtClean="0">
                <a:latin typeface="Bradley Hand ITC" panose="03070402050302030203" pitchFamily="66" charset="0"/>
              </a:rPr>
              <a:t>laying blame</a:t>
            </a:r>
            <a:endParaRPr lang="en-CA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Harm Reduction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Commitment to Housing First Programming</a:t>
            </a:r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Cost of </a:t>
            </a:r>
            <a:r>
              <a:rPr lang="en-CA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Homelessness </a:t>
            </a:r>
            <a:r>
              <a:rPr lang="en-CA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vs </a:t>
            </a:r>
            <a:r>
              <a:rPr lang="en-CA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Cost </a:t>
            </a:r>
            <a:r>
              <a:rPr lang="en-CA" b="1" baseline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of </a:t>
            </a:r>
            <a:r>
              <a:rPr lang="en-CA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Housing 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F</a:t>
            </a:r>
            <a:r>
              <a:rPr lang="en-CA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irst</a:t>
            </a:r>
            <a:endParaRPr lang="en-CA" b="1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8446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4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System Use Reduction in Housing First </a:t>
            </a:r>
            <a:endParaRPr lang="en-CA" b="1" baseline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359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8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heav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Introduction </a:t>
            </a:r>
            <a:r>
              <a:rPr lang="en-CA" b="1" u="heavy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to </a:t>
            </a:r>
            <a:r>
              <a:rPr lang="en-CA" b="1" u="heav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Housing </a:t>
            </a:r>
            <a:r>
              <a:rPr lang="en-CA" b="1" u="heav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First</a:t>
            </a:r>
            <a:endParaRPr lang="en-CA" u="heavy" dirty="0">
              <a:solidFill>
                <a:schemeClr val="tx1"/>
              </a:solidFill>
              <a:uFill>
                <a:solidFill>
                  <a:srgbClr val="CC3300"/>
                </a:solidFill>
              </a:u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Housing is a Human Right</a:t>
            </a:r>
          </a:p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Individuals do not need to prove that they “deserve” housing or are “housing ready”</a:t>
            </a:r>
          </a:p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Substance use and non-compliance with mental health treatment are not barriers to </a:t>
            </a:r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housing</a:t>
            </a:r>
          </a:p>
          <a:p>
            <a:r>
              <a:rPr lang="en-CA" dirty="0" smtClean="0">
                <a:latin typeface="Bradley Hand ITC" panose="03070402050302030203" pitchFamily="66" charset="0"/>
              </a:rPr>
              <a:t>Goal is to prevent a return to homelessness</a:t>
            </a:r>
            <a:endParaRPr lang="en-CA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CA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CA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4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heav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Intensive Case Management </a:t>
            </a:r>
            <a:endParaRPr lang="en-CA" b="1" u="heavy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C3300"/>
                </a:solidFill>
              </a:u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aseline="0" dirty="0">
                <a:solidFill>
                  <a:schemeClr val="tx1"/>
                </a:solidFill>
                <a:latin typeface="Bradley Hand ITC" panose="03070402050302030203" pitchFamily="66" charset="0"/>
              </a:rPr>
              <a:t>Intensive Case Management provides </a:t>
            </a:r>
          </a:p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Subsidized </a:t>
            </a:r>
            <a:r>
              <a:rPr lang="en-CA" baseline="0" dirty="0">
                <a:solidFill>
                  <a:schemeClr val="tx1"/>
                </a:solidFill>
                <a:latin typeface="Bradley Hand ITC" panose="03070402050302030203" pitchFamily="66" charset="0"/>
              </a:rPr>
              <a:t>housing</a:t>
            </a:r>
          </a:p>
          <a:p>
            <a:r>
              <a:rPr lang="en-CA" baseline="0" dirty="0">
                <a:solidFill>
                  <a:schemeClr val="tx1"/>
                </a:solidFill>
                <a:latin typeface="Bradley Hand ITC" panose="03070402050302030203" pitchFamily="66" charset="0"/>
              </a:rPr>
              <a:t>Intensive and flexible support</a:t>
            </a:r>
          </a:p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Focus </a:t>
            </a:r>
            <a:r>
              <a:rPr lang="en-CA" baseline="0" dirty="0">
                <a:solidFill>
                  <a:schemeClr val="tx1"/>
                </a:solidFill>
                <a:latin typeface="Bradley Hand ITC" panose="03070402050302030203" pitchFamily="66" charset="0"/>
              </a:rPr>
              <a:t>on individualized psycho-social </a:t>
            </a:r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recovery</a:t>
            </a:r>
          </a:p>
          <a:p>
            <a:r>
              <a:rPr lang="en-CA" dirty="0" smtClean="0">
                <a:latin typeface="Bradley Hand ITC" panose="03070402050302030203" pitchFamily="66" charset="0"/>
              </a:rPr>
              <a:t>Focus on Housing Retention rather than Eviction Prevention</a:t>
            </a:r>
            <a:endParaRPr lang="en-CA" baseline="0" dirty="0" smtClean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1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heavy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C3300"/>
                  </a:solidFill>
                </a:uFill>
                <a:latin typeface="Bradley Hand ITC" panose="03070402050302030203" pitchFamily="66" charset="0"/>
              </a:rPr>
              <a:t>Role of Toolkit </a:t>
            </a:r>
            <a:endParaRPr lang="en-CA" b="1" u="heavy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C3300"/>
                </a:solidFill>
              </a:uFill>
              <a:latin typeface="Bradley Hand ITC" panose="03070402050302030203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Provides guidelines and support for agencies and programs 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Interested in ICM &amp;/or HF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Planning to Implement ICM &amp;/or HF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Increase ICM &amp;/or HF adherence and outcomes in existing programs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Introduces the ICM Web-Enabled Workbook Program </a:t>
            </a:r>
          </a:p>
          <a:p>
            <a:pPr lvl="1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Practical solutions for</a:t>
            </a:r>
          </a:p>
          <a:p>
            <a:pPr lvl="2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Clinical Interventions</a:t>
            </a:r>
          </a:p>
          <a:p>
            <a:pPr lvl="2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Program Planning</a:t>
            </a:r>
          </a:p>
          <a:p>
            <a:pPr lvl="2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Admin and Finances</a:t>
            </a:r>
          </a:p>
          <a:p>
            <a:pPr lvl="2"/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Funding Structure  </a:t>
            </a:r>
          </a:p>
          <a:p>
            <a:pPr lvl="1"/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1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Thank You</a:t>
            </a:r>
            <a:br>
              <a:rPr lang="en-CA" baseline="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en-CA" dirty="0">
                <a:latin typeface="Bradley Hand ITC" panose="03070402050302030203" pitchFamily="66" charset="0"/>
              </a:rPr>
              <a:t/>
            </a:r>
            <a:br>
              <a:rPr lang="en-CA" dirty="0">
                <a:latin typeface="Bradley Hand ITC" panose="03070402050302030203" pitchFamily="66" charset="0"/>
              </a:rPr>
            </a:br>
            <a:r>
              <a:rPr lang="en-CA" b="1" dirty="0" smtClean="0">
                <a:solidFill>
                  <a:srgbClr val="CC3300"/>
                </a:solidFill>
                <a:latin typeface="Bradley Hand ITC" panose="03070402050302030203" pitchFamily="66" charset="0"/>
              </a:rPr>
              <a:t>sfortune@thealex.ca</a:t>
            </a:r>
            <a:br>
              <a:rPr lang="en-CA" b="1" dirty="0" smtClean="0">
                <a:solidFill>
                  <a:srgbClr val="CC3300"/>
                </a:solidFill>
                <a:latin typeface="Bradley Hand ITC" panose="03070402050302030203" pitchFamily="66" charset="0"/>
              </a:rPr>
            </a:br>
            <a:r>
              <a:rPr lang="en-CA" b="1" dirty="0" smtClean="0">
                <a:solidFill>
                  <a:srgbClr val="CC3300"/>
                </a:solidFill>
                <a:latin typeface="Bradley Hand ITC" panose="03070402050302030203" pitchFamily="66" charset="0"/>
              </a:rPr>
              <a:t>kpoffenroth@thealex.ca</a:t>
            </a:r>
            <a:r>
              <a:rPr lang="en-CA" dirty="0" smtClean="0">
                <a:latin typeface="Bradley Hand ITC" panose="03070402050302030203" pitchFamily="66" charset="0"/>
              </a:rPr>
              <a:t/>
            </a:r>
            <a:br>
              <a:rPr lang="en-CA" dirty="0" smtClean="0">
                <a:latin typeface="Bradley Hand ITC" panose="03070402050302030203" pitchFamily="66" charset="0"/>
              </a:rPr>
            </a:br>
            <a:endParaRPr lang="en-CA" baseline="0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25144"/>
            <a:ext cx="19621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216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Introducing the Intensive Case Management Toolkit</vt:lpstr>
      <vt:lpstr>Paradigm Shift</vt:lpstr>
      <vt:lpstr>Cost of Homelessness vs Cost of Housing First</vt:lpstr>
      <vt:lpstr>System Use Reduction in Housing First </vt:lpstr>
      <vt:lpstr>Introduction to Housing First</vt:lpstr>
      <vt:lpstr>Intensive Case Management </vt:lpstr>
      <vt:lpstr>Role of Toolkit </vt:lpstr>
      <vt:lpstr>Thank You  sfortune@thealex.ca kpoffenroth@thealex.ca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Intensive Case Management Toolkit</dc:title>
  <dc:creator>Karen Poffenroth</dc:creator>
  <cp:lastModifiedBy>Karen Poffenroth</cp:lastModifiedBy>
  <cp:revision>6</cp:revision>
  <dcterms:created xsi:type="dcterms:W3CDTF">2014-10-21T17:21:39Z</dcterms:created>
  <dcterms:modified xsi:type="dcterms:W3CDTF">2014-10-22T20:45:06Z</dcterms:modified>
</cp:coreProperties>
</file>