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 id="2147484051" r:id="rId4"/>
  </p:sldMasterIdLst>
  <p:notesMasterIdLst>
    <p:notesMasterId r:id="rId32"/>
  </p:notesMasterIdLst>
  <p:handoutMasterIdLst>
    <p:handoutMasterId r:id="rId33"/>
  </p:handoutMasterIdLst>
  <p:sldIdLst>
    <p:sldId id="374" r:id="rId5"/>
    <p:sldId id="376" r:id="rId6"/>
    <p:sldId id="371" r:id="rId7"/>
    <p:sldId id="372" r:id="rId8"/>
    <p:sldId id="377" r:id="rId9"/>
    <p:sldId id="379" r:id="rId10"/>
    <p:sldId id="397" r:id="rId11"/>
    <p:sldId id="401" r:id="rId12"/>
    <p:sldId id="402" r:id="rId13"/>
    <p:sldId id="403" r:id="rId14"/>
    <p:sldId id="404" r:id="rId15"/>
    <p:sldId id="405" r:id="rId16"/>
    <p:sldId id="407" r:id="rId17"/>
    <p:sldId id="408" r:id="rId18"/>
    <p:sldId id="409" r:id="rId19"/>
    <p:sldId id="410" r:id="rId20"/>
    <p:sldId id="411" r:id="rId21"/>
    <p:sldId id="412" r:id="rId22"/>
    <p:sldId id="413" r:id="rId23"/>
    <p:sldId id="414" r:id="rId24"/>
    <p:sldId id="415" r:id="rId25"/>
    <p:sldId id="400" r:id="rId26"/>
    <p:sldId id="383" r:id="rId27"/>
    <p:sldId id="384" r:id="rId28"/>
    <p:sldId id="385" r:id="rId29"/>
    <p:sldId id="386" r:id="rId30"/>
    <p:sldId id="399" r:id="rId31"/>
  </p:sldIdLst>
  <p:sldSz cx="9144000" cy="6858000" type="screen4x3"/>
  <p:notesSz cx="9296400" cy="7010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1AB"/>
    <a:srgbClr val="0050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09" autoAdjust="0"/>
    <p:restoredTop sz="85680" autoAdjust="0"/>
  </p:normalViewPr>
  <p:slideViewPr>
    <p:cSldViewPr>
      <p:cViewPr>
        <p:scale>
          <a:sx n="65" d="100"/>
          <a:sy n="65" d="100"/>
        </p:scale>
        <p:origin x="-756" y="-72"/>
      </p:cViewPr>
      <p:guideLst>
        <p:guide orient="horz" pos="2160"/>
        <p:guide pos="331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2049" tIns="46024" rIns="92049" bIns="46024" rtlCol="0"/>
          <a:lstStyle>
            <a:lvl1pPr algn="l" eaLnBrk="1" hangingPunct="1">
              <a:defRPr sz="1200">
                <a:latin typeface="Arial" charset="0"/>
              </a:defRPr>
            </a:lvl1pPr>
          </a:lstStyle>
          <a:p>
            <a:pPr>
              <a:defRPr/>
            </a:pPr>
            <a:endParaRPr lang="en-US" dirty="0"/>
          </a:p>
        </p:txBody>
      </p:sp>
      <p:sp>
        <p:nvSpPr>
          <p:cNvPr id="3" name="Date Placeholder 2"/>
          <p:cNvSpPr>
            <a:spLocks noGrp="1"/>
          </p:cNvSpPr>
          <p:nvPr>
            <p:ph type="dt" sz="quarter" idx="1"/>
          </p:nvPr>
        </p:nvSpPr>
        <p:spPr>
          <a:xfrm>
            <a:off x="5265738" y="0"/>
            <a:ext cx="4029075" cy="350838"/>
          </a:xfrm>
          <a:prstGeom prst="rect">
            <a:avLst/>
          </a:prstGeom>
        </p:spPr>
        <p:txBody>
          <a:bodyPr vert="horz" lIns="92049" tIns="46024" rIns="92049" bIns="46024" rtlCol="0"/>
          <a:lstStyle>
            <a:lvl1pPr algn="r" eaLnBrk="1" hangingPunct="1">
              <a:defRPr sz="1200">
                <a:latin typeface="Arial" charset="0"/>
              </a:defRPr>
            </a:lvl1pPr>
          </a:lstStyle>
          <a:p>
            <a:pPr>
              <a:defRPr/>
            </a:pPr>
            <a:fld id="{A7A161FB-26BA-4C77-87DD-F20D6DF438B8}" type="datetimeFigureOut">
              <a:rPr lang="en-US"/>
              <a:pPr>
                <a:defRPr/>
              </a:pPr>
              <a:t>11/11/2014</a:t>
            </a:fld>
            <a:endParaRPr lang="en-US" dirty="0"/>
          </a:p>
        </p:txBody>
      </p:sp>
      <p:sp>
        <p:nvSpPr>
          <p:cNvPr id="4" name="Footer Placeholder 3"/>
          <p:cNvSpPr>
            <a:spLocks noGrp="1"/>
          </p:cNvSpPr>
          <p:nvPr>
            <p:ph type="ftr" sz="quarter" idx="2"/>
          </p:nvPr>
        </p:nvSpPr>
        <p:spPr>
          <a:xfrm>
            <a:off x="0" y="6657975"/>
            <a:ext cx="4029075" cy="350838"/>
          </a:xfrm>
          <a:prstGeom prst="rect">
            <a:avLst/>
          </a:prstGeom>
        </p:spPr>
        <p:txBody>
          <a:bodyPr vert="horz" lIns="92049" tIns="46024" rIns="92049" bIns="46024" rtlCol="0" anchor="b"/>
          <a:lstStyle>
            <a:lvl1pPr algn="l" eaLnBrk="1" hangingPunct="1">
              <a:defRPr sz="1200">
                <a:latin typeface="Arial" charset="0"/>
              </a:defRPr>
            </a:lvl1pPr>
          </a:lstStyle>
          <a:p>
            <a:pPr>
              <a:defRPr/>
            </a:pPr>
            <a:endParaRPr lang="en-US" dirty="0"/>
          </a:p>
        </p:txBody>
      </p:sp>
      <p:sp>
        <p:nvSpPr>
          <p:cNvPr id="5" name="Slide Number Placeholder 4"/>
          <p:cNvSpPr>
            <a:spLocks noGrp="1"/>
          </p:cNvSpPr>
          <p:nvPr>
            <p:ph type="sldNum" sz="quarter" idx="3"/>
          </p:nvPr>
        </p:nvSpPr>
        <p:spPr>
          <a:xfrm>
            <a:off x="5265738" y="6657975"/>
            <a:ext cx="4029075" cy="350838"/>
          </a:xfrm>
          <a:prstGeom prst="rect">
            <a:avLst/>
          </a:prstGeom>
        </p:spPr>
        <p:txBody>
          <a:bodyPr vert="horz" wrap="square" lIns="92049" tIns="46024" rIns="92049" bIns="46024" numCol="1" anchor="b" anchorCtr="0" compatLnSpc="1">
            <a:prstTxWarp prst="textNoShape">
              <a:avLst/>
            </a:prstTxWarp>
          </a:bodyPr>
          <a:lstStyle>
            <a:lvl1pPr algn="r" eaLnBrk="1" hangingPunct="1">
              <a:defRPr sz="1200"/>
            </a:lvl1pPr>
          </a:lstStyle>
          <a:p>
            <a:pPr>
              <a:defRPr/>
            </a:pPr>
            <a:fld id="{D2650ADE-7751-4D72-BD3E-88A07A11B12B}" type="slidenum">
              <a:rPr lang="en-US" altLang="en-US"/>
              <a:pPr>
                <a:defRPr/>
              </a:pPr>
              <a:t>‹#›</a:t>
            </a:fld>
            <a:endParaRPr lang="en-US" altLang="en-US" dirty="0"/>
          </a:p>
        </p:txBody>
      </p:sp>
    </p:spTree>
    <p:extLst>
      <p:ext uri="{BB962C8B-B14F-4D97-AF65-F5344CB8AC3E}">
        <p14:creationId xmlns:p14="http://schemas.microsoft.com/office/powerpoint/2010/main" val="143498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2049" tIns="46024" rIns="92049" bIns="46024" rtlCol="0"/>
          <a:lstStyle>
            <a:lvl1pPr algn="l" eaLnBrk="1" hangingPunct="1">
              <a:defRPr sz="1200">
                <a:latin typeface="Arial" charset="0"/>
              </a:defRPr>
            </a:lvl1pPr>
          </a:lstStyle>
          <a:p>
            <a:pPr>
              <a:defRPr/>
            </a:pPr>
            <a:endParaRPr lang="en-US" dirty="0"/>
          </a:p>
        </p:txBody>
      </p:sp>
      <p:sp>
        <p:nvSpPr>
          <p:cNvPr id="3" name="Date Placeholder 2"/>
          <p:cNvSpPr>
            <a:spLocks noGrp="1"/>
          </p:cNvSpPr>
          <p:nvPr>
            <p:ph type="dt" idx="1"/>
          </p:nvPr>
        </p:nvSpPr>
        <p:spPr>
          <a:xfrm>
            <a:off x="5265738" y="0"/>
            <a:ext cx="4029075" cy="350838"/>
          </a:xfrm>
          <a:prstGeom prst="rect">
            <a:avLst/>
          </a:prstGeom>
        </p:spPr>
        <p:txBody>
          <a:bodyPr vert="horz" lIns="92049" tIns="46024" rIns="92049" bIns="46024" rtlCol="0"/>
          <a:lstStyle>
            <a:lvl1pPr algn="r" eaLnBrk="1" hangingPunct="1">
              <a:defRPr sz="1200">
                <a:latin typeface="Arial" charset="0"/>
              </a:defRPr>
            </a:lvl1pPr>
          </a:lstStyle>
          <a:p>
            <a:pPr>
              <a:defRPr/>
            </a:pPr>
            <a:fld id="{ED87C395-E07A-4D8A-8292-B8D24424FFDF}" type="datetimeFigureOut">
              <a:rPr lang="en-US"/>
              <a:pPr>
                <a:defRPr/>
              </a:pPr>
              <a:t>11/11/2014</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2049" tIns="46024" rIns="92049" bIns="46024" rtlCol="0" anchor="ctr"/>
          <a:lstStyle/>
          <a:p>
            <a:pPr lvl="0"/>
            <a:endParaRPr lang="en-US" noProof="0" dirty="0" smtClean="0"/>
          </a:p>
        </p:txBody>
      </p:sp>
      <p:sp>
        <p:nvSpPr>
          <p:cNvPr id="5" name="Notes Placeholder 4"/>
          <p:cNvSpPr>
            <a:spLocks noGrp="1"/>
          </p:cNvSpPr>
          <p:nvPr>
            <p:ph type="body" sz="quarter" idx="3"/>
          </p:nvPr>
        </p:nvSpPr>
        <p:spPr>
          <a:xfrm>
            <a:off x="930275" y="3330575"/>
            <a:ext cx="7435850" cy="3154363"/>
          </a:xfrm>
          <a:prstGeom prst="rect">
            <a:avLst/>
          </a:prstGeom>
        </p:spPr>
        <p:txBody>
          <a:bodyPr vert="horz" lIns="92049" tIns="46024" rIns="92049" bIns="4602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657975"/>
            <a:ext cx="4029075" cy="350838"/>
          </a:xfrm>
          <a:prstGeom prst="rect">
            <a:avLst/>
          </a:prstGeom>
        </p:spPr>
        <p:txBody>
          <a:bodyPr vert="horz" lIns="92049" tIns="46024" rIns="92049" bIns="46024" rtlCol="0" anchor="b"/>
          <a:lstStyle>
            <a:lvl1pPr algn="l" eaLnBrk="1" hangingPunct="1">
              <a:defRPr sz="1200">
                <a:latin typeface="Arial" charset="0"/>
              </a:defRPr>
            </a:lvl1pPr>
          </a:lstStyle>
          <a:p>
            <a:pPr>
              <a:defRPr/>
            </a:pPr>
            <a:endParaRPr lang="en-US" dirty="0"/>
          </a:p>
        </p:txBody>
      </p:sp>
      <p:sp>
        <p:nvSpPr>
          <p:cNvPr id="7" name="Slide Number Placeholder 6"/>
          <p:cNvSpPr>
            <a:spLocks noGrp="1"/>
          </p:cNvSpPr>
          <p:nvPr>
            <p:ph type="sldNum" sz="quarter" idx="5"/>
          </p:nvPr>
        </p:nvSpPr>
        <p:spPr>
          <a:xfrm>
            <a:off x="5265738" y="6657975"/>
            <a:ext cx="4029075" cy="350838"/>
          </a:xfrm>
          <a:prstGeom prst="rect">
            <a:avLst/>
          </a:prstGeom>
        </p:spPr>
        <p:txBody>
          <a:bodyPr vert="horz" wrap="square" lIns="92049" tIns="46024" rIns="92049" bIns="46024" numCol="1" anchor="b" anchorCtr="0" compatLnSpc="1">
            <a:prstTxWarp prst="textNoShape">
              <a:avLst/>
            </a:prstTxWarp>
          </a:bodyPr>
          <a:lstStyle>
            <a:lvl1pPr algn="r" eaLnBrk="1" hangingPunct="1">
              <a:defRPr sz="1200"/>
            </a:lvl1pPr>
          </a:lstStyle>
          <a:p>
            <a:pPr>
              <a:defRPr/>
            </a:pPr>
            <a:fld id="{0C7C1B30-2CB5-448A-ABEA-D0389FBA875D}" type="slidenum">
              <a:rPr lang="en-US" altLang="en-US"/>
              <a:pPr>
                <a:defRPr/>
              </a:pPr>
              <a:t>‹#›</a:t>
            </a:fld>
            <a:endParaRPr lang="en-US" altLang="en-US" dirty="0"/>
          </a:p>
        </p:txBody>
      </p:sp>
    </p:spTree>
    <p:extLst>
      <p:ext uri="{BB962C8B-B14F-4D97-AF65-F5344CB8AC3E}">
        <p14:creationId xmlns:p14="http://schemas.microsoft.com/office/powerpoint/2010/main" val="40908401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dirty="0" smtClean="0"/>
              <a:t>Office composition: 13 teams, 5 managers, 100 staff and working with approximately 1100 children</a:t>
            </a:r>
          </a:p>
          <a:p>
            <a:r>
              <a:rPr lang="en-US" altLang="en-US" dirty="0" smtClean="0"/>
              <a:t>Needed a framework which would guide all of our practice and decision making.  At the time we noted that the aboriginal population in Calgary increased by 75% between 1996 and 2006.  at the time ab families involved in child welfare system in Calgary was 33%. Based on consultation, practice and published research the framework principles and practices would be used to restructure and increase regional capacity to deliver effective and culturally appropriate services to aboriginal families in Calgary</a:t>
            </a:r>
          </a:p>
          <a:p>
            <a:r>
              <a:rPr lang="en-US" altLang="en-US" dirty="0" smtClean="0"/>
              <a:t>VISION:  All Aboriginal Children will be safe and secure and have a sense of belonging founded in family</a:t>
            </a:r>
          </a:p>
          <a:p>
            <a:r>
              <a:rPr lang="en-US" altLang="en-US" dirty="0" smtClean="0"/>
              <a:t>Families will be respected and supported</a:t>
            </a:r>
          </a:p>
          <a:p>
            <a:r>
              <a:rPr lang="en-US" altLang="en-US" dirty="0" smtClean="0"/>
              <a:t>Families and communities will have a strong voice in the planning for children</a:t>
            </a:r>
          </a:p>
          <a:p>
            <a:r>
              <a:rPr lang="en-US" altLang="en-US" dirty="0" smtClean="0"/>
              <a:t>Principles</a:t>
            </a:r>
          </a:p>
          <a:p>
            <a:r>
              <a:rPr lang="en-US" altLang="en-US" dirty="0" smtClean="0"/>
              <a:t>Culture and Language:  Aboriginal cultures, traditions, knowledge, values and practices will be strongly embedded in planning and service delivery for aboriginal clients.  Ensure a cultural plan is developed for each child, language supports, cultural competency, look toward kinship</a:t>
            </a:r>
          </a:p>
          <a:p>
            <a:r>
              <a:rPr lang="en-US" altLang="en-US" dirty="0" smtClean="0"/>
              <a:t>Self Determination:  Aboriginal children, families and communities will have a strong and ongoing voice in decision making and service delivery.  Meaningful band consultation</a:t>
            </a:r>
          </a:p>
          <a:p>
            <a:r>
              <a:rPr lang="en-US" altLang="en-US" dirty="0" smtClean="0"/>
              <a:t>Holistic Approach:  For children to be safe, their families and communities must be safe from poverty, inadequate housing unemployment additions and racism.  Holistic supports healing.</a:t>
            </a:r>
          </a:p>
          <a:p>
            <a:r>
              <a:rPr lang="en-US" altLang="en-US" dirty="0" smtClean="0"/>
              <a:t>Ongoing learning/best practice:  best practices will be cultivated through a commitment to ongoing learning, reconciliation collaboration and mutual support.</a:t>
            </a:r>
          </a:p>
        </p:txBody>
      </p:sp>
      <p:sp>
        <p:nvSpPr>
          <p:cNvPr id="31748" name="Slide Number Placeholder 3"/>
          <p:cNvSpPr>
            <a:spLocks noGrp="1"/>
          </p:cNvSpPr>
          <p:nvPr>
            <p:ph type="sldNum" sz="quarter" idx="5"/>
          </p:nvPr>
        </p:nvSpPr>
        <p:spPr bwMode="auto">
          <a:noFill/>
          <a:ln>
            <a:miter lim="800000"/>
            <a:headEnd/>
            <a:tailEnd/>
          </a:ln>
        </p:spPr>
        <p:txBody>
          <a:bodyPr/>
          <a:lstStyle/>
          <a:p>
            <a:fld id="{AD1821B1-E91A-445E-8EA2-9F00ED206E98}" type="slidenum">
              <a:rPr lang="en-US" altLang="en-US" smtClean="0"/>
              <a:pPr/>
              <a:t>3</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a:defRPr/>
            </a:pPr>
            <a:r>
              <a:rPr lang="en-US" dirty="0" smtClean="0"/>
              <a:t>Followed all provincial and regional shifts</a:t>
            </a:r>
          </a:p>
          <a:p>
            <a:pPr>
              <a:defRPr/>
            </a:pPr>
            <a:r>
              <a:rPr lang="en-US" dirty="0" smtClean="0"/>
              <a:t>2011 – office reorganization.  Work with children and families from over 100 bands.  Moved to community based teams.  2 assessment teams, 2 treaty 7, 2 treaty 6/8, 2 Saskatchewan, 1 other provinces, 1 metis team, 2 permanency teams and 1 adolescent team – purpose to cultivate relationships with the dfnas, band designates and have staff more competent with the culture of the children they are working with.</a:t>
            </a:r>
          </a:p>
        </p:txBody>
      </p:sp>
      <p:sp>
        <p:nvSpPr>
          <p:cNvPr id="32772" name="Slide Number Placeholder 3"/>
          <p:cNvSpPr>
            <a:spLocks noGrp="1"/>
          </p:cNvSpPr>
          <p:nvPr>
            <p:ph type="sldNum" sz="quarter" idx="5"/>
          </p:nvPr>
        </p:nvSpPr>
        <p:spPr bwMode="auto">
          <a:noFill/>
          <a:ln>
            <a:miter lim="800000"/>
            <a:headEnd/>
            <a:tailEnd/>
          </a:ln>
        </p:spPr>
        <p:txBody>
          <a:bodyPr/>
          <a:lstStyle/>
          <a:p>
            <a:fld id="{5E107C3F-6420-4C31-8269-E2B4630D8D80}" type="slidenum">
              <a:rPr lang="en-US" altLang="en-US" smtClean="0"/>
              <a:pPr/>
              <a:t>4</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a:defRPr/>
            </a:pPr>
            <a:r>
              <a:rPr lang="en-US" dirty="0" smtClean="0"/>
              <a:t>Relationship building and Meaningful band consultations:  due to restructuring we cultivated / established relationships.  Began going out to the first nations to do consultations.  Had them assist with the cultural plan for the child, sought extended family options, had the designates go out to homes to visit their children.  Began taking children to their communities:  past spring took 17 children to the yellow quill treaty days.  Took 7 children to mohawk nation to meet extended family.  </a:t>
            </a:r>
          </a:p>
          <a:p>
            <a:pPr>
              <a:defRPr/>
            </a:pPr>
            <a:r>
              <a:rPr lang="en-US" dirty="0" smtClean="0"/>
              <a:t>3 elders who provide support to our children and families provide ceremony, support.</a:t>
            </a:r>
          </a:p>
          <a:p>
            <a:pPr>
              <a:defRPr/>
            </a:pPr>
            <a:r>
              <a:rPr lang="en-US" dirty="0" smtClean="0"/>
              <a:t>2012 – kinship search program – 2 kin workers whose role was to look for and engage with extended family.  If children need to come into care, they are placed with family.</a:t>
            </a:r>
          </a:p>
          <a:p>
            <a:pPr>
              <a:defRPr/>
            </a:pPr>
            <a:r>
              <a:rPr lang="en-US" dirty="0" smtClean="0"/>
              <a:t>Permanency planning – working with immediate family, extended family and the nation to assist in ensuring children do not languish in foster care.</a:t>
            </a:r>
          </a:p>
          <a:p>
            <a:pPr>
              <a:defRPr/>
            </a:pPr>
            <a:r>
              <a:rPr lang="en-US" dirty="0" smtClean="0"/>
              <a:t>September had our first annual cultural camp.  Kananaskis, 10 families.  Fri – sun.  Children had opportunity to build a blackfoot sweatlodge participate in a cree sweatlodge.  Traditional and metis dancers, drummers.  Teachings by the elders.</a:t>
            </a:r>
          </a:p>
        </p:txBody>
      </p:sp>
      <p:sp>
        <p:nvSpPr>
          <p:cNvPr id="33796" name="Slide Number Placeholder 3"/>
          <p:cNvSpPr>
            <a:spLocks noGrp="1"/>
          </p:cNvSpPr>
          <p:nvPr>
            <p:ph type="sldNum" sz="quarter" idx="5"/>
          </p:nvPr>
        </p:nvSpPr>
        <p:spPr bwMode="auto">
          <a:noFill/>
          <a:ln>
            <a:miter lim="800000"/>
            <a:headEnd/>
            <a:tailEnd/>
          </a:ln>
        </p:spPr>
        <p:txBody>
          <a:bodyPr/>
          <a:lstStyle/>
          <a:p>
            <a:fld id="{DFE64C46-B609-495F-989F-8706BB02CF02}" type="slidenum">
              <a:rPr lang="en-US" altLang="en-US" smtClean="0"/>
              <a:pPr/>
              <a:t>5</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2013 began Signs of Safety, Piloted Front end stategies (based in research – alberta incident study) – now the practice strategies adopted by the province.  </a:t>
            </a:r>
          </a:p>
          <a:p>
            <a:r>
              <a:rPr lang="en-US" dirty="0" smtClean="0"/>
              <a:t>Beginning down the road of Darla Henry’s 3-5 - 7</a:t>
            </a:r>
          </a:p>
          <a:p>
            <a:endParaRPr lang="en-US" dirty="0" smtClean="0"/>
          </a:p>
          <a:p>
            <a:endParaRPr lang="en-US" dirty="0" smtClean="0"/>
          </a:p>
          <a:p>
            <a:endParaRPr lang="en-US" dirty="0" smtClean="0"/>
          </a:p>
        </p:txBody>
      </p:sp>
      <p:sp>
        <p:nvSpPr>
          <p:cNvPr id="34820" name="Slide Number Placeholder 3"/>
          <p:cNvSpPr>
            <a:spLocks noGrp="1"/>
          </p:cNvSpPr>
          <p:nvPr>
            <p:ph type="sldNum" sz="quarter" idx="5"/>
          </p:nvPr>
        </p:nvSpPr>
        <p:spPr bwMode="auto">
          <a:noFill/>
          <a:ln>
            <a:miter lim="800000"/>
            <a:headEnd/>
            <a:tailEnd/>
          </a:ln>
        </p:spPr>
        <p:txBody>
          <a:bodyPr/>
          <a:lstStyle/>
          <a:p>
            <a:fld id="{FD1BB70A-5EA3-41A0-93D7-796777A0EA6D}" type="slidenum">
              <a:rPr lang="en-US" altLang="en-US" smtClean="0"/>
              <a:pPr/>
              <a:t>6</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2012 – tender for ab services obsd.</a:t>
            </a:r>
          </a:p>
          <a:p>
            <a:r>
              <a:rPr lang="en-US" dirty="0" smtClean="0"/>
              <a:t>Engaged all of our partners in the process.  Invited director or designate from each dfna, metis nation of alberta, metis settlements</a:t>
            </a:r>
          </a:p>
          <a:p>
            <a:r>
              <a:rPr lang="en-US" dirty="0" smtClean="0"/>
              <a:t>Awarded to mahmawi-atoskiwin.</a:t>
            </a:r>
          </a:p>
          <a:p>
            <a:r>
              <a:rPr lang="en-US" dirty="0" smtClean="0"/>
              <a:t>Relationship building to come to collaborative practice</a:t>
            </a:r>
          </a:p>
        </p:txBody>
      </p:sp>
      <p:sp>
        <p:nvSpPr>
          <p:cNvPr id="35844" name="Slide Number Placeholder 3"/>
          <p:cNvSpPr>
            <a:spLocks noGrp="1"/>
          </p:cNvSpPr>
          <p:nvPr>
            <p:ph type="sldNum" sz="quarter" idx="5"/>
          </p:nvPr>
        </p:nvSpPr>
        <p:spPr bwMode="auto">
          <a:noFill/>
          <a:ln>
            <a:miter lim="800000"/>
            <a:headEnd/>
            <a:tailEnd/>
          </a:ln>
        </p:spPr>
        <p:txBody>
          <a:bodyPr/>
          <a:lstStyle/>
          <a:p>
            <a:fld id="{5F333ACD-26DB-41E6-98F1-FC323F21E02F}" type="slidenum">
              <a:rPr lang="en-US" altLang="en-US" smtClean="0"/>
              <a:pPr/>
              <a:t>7</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buFontTx/>
              <a:buChar char="-"/>
            </a:pPr>
            <a:r>
              <a:rPr lang="en-CA" smtClean="0"/>
              <a:t>Teen story of a mom and daughter who were fighting with each other;   - the teen girl did not have many positive things going on in her life and was interested in becoming involved in things outside the home;</a:t>
            </a:r>
          </a:p>
          <a:p>
            <a:pPr marL="171450" indent="-171450">
              <a:buFontTx/>
              <a:buChar char="-"/>
            </a:pPr>
            <a:r>
              <a:rPr lang="en-CA" smtClean="0"/>
              <a:t>The FWP was able to find a creative photo therapy group for her to join which the teen quickly became very interested in (available in the community); the teen was motivated to get there on her own and this has assisted her in developing her own supports </a:t>
            </a:r>
          </a:p>
          <a:p>
            <a:pPr marL="171450" indent="-171450">
              <a:buFontTx/>
              <a:buChar char="-"/>
            </a:pPr>
            <a:r>
              <a:rPr lang="en-CA" smtClean="0"/>
              <a:t> </a:t>
            </a:r>
          </a:p>
        </p:txBody>
      </p:sp>
      <p:sp>
        <p:nvSpPr>
          <p:cNvPr id="33796" name="Slide Number Placeholder 3"/>
          <p:cNvSpPr>
            <a:spLocks noGrp="1"/>
          </p:cNvSpPr>
          <p:nvPr>
            <p:ph type="sldNum" sz="quarter" idx="5"/>
          </p:nvPr>
        </p:nvSpPr>
        <p:spPr bwMode="auto">
          <a:noFill/>
          <a:ln>
            <a:miter lim="800000"/>
            <a:headEnd/>
            <a:tailEnd/>
          </a:ln>
        </p:spPr>
        <p:txBody>
          <a:bodyPr/>
          <a:lstStyle/>
          <a:p>
            <a:fld id="{27023C98-E740-49FF-A662-E3E95DD589CB}" type="slidenum">
              <a:rPr lang="en-US" altLang="en-US"/>
              <a:pPr/>
              <a:t>13</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r>
              <a:rPr lang="en-CA" smtClean="0"/>
              <a:t>Examples of funds being flexible have included supporting families in a hotel for a night or two if housing becomes a critical piece; paying electricity bills, assisting with food or having a dump truck come to assist with cleaning up a home</a:t>
            </a:r>
          </a:p>
          <a:p>
            <a:r>
              <a:rPr lang="en-CA" smtClean="0"/>
              <a:t>The focus is always about removing barriers that prevent parents from keeping their family safe. </a:t>
            </a:r>
          </a:p>
        </p:txBody>
      </p:sp>
      <p:sp>
        <p:nvSpPr>
          <p:cNvPr id="34820" name="Slide Number Placeholder 3"/>
          <p:cNvSpPr>
            <a:spLocks noGrp="1"/>
          </p:cNvSpPr>
          <p:nvPr>
            <p:ph type="sldNum" sz="quarter" idx="5"/>
          </p:nvPr>
        </p:nvSpPr>
        <p:spPr bwMode="auto">
          <a:noFill/>
          <a:ln>
            <a:miter lim="800000"/>
            <a:headEnd/>
            <a:tailEnd/>
          </a:ln>
        </p:spPr>
        <p:txBody>
          <a:bodyPr/>
          <a:lstStyle/>
          <a:p>
            <a:fld id="{A8B17C48-2C43-4745-9EC9-2B98AEE8559E}" type="slidenum">
              <a:rPr lang="en-US" altLang="en-US"/>
              <a:pPr/>
              <a:t>15</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10" descr="AB Logo blue RGB_reverse.png"/>
          <p:cNvPicPr>
            <a:picLocks noChangeAspect="1"/>
          </p:cNvPicPr>
          <p:nvPr userDrawn="1"/>
        </p:nvPicPr>
        <p:blipFill>
          <a:blip r:embed="rId2" cstate="print"/>
          <a:srcRect/>
          <a:stretch>
            <a:fillRect/>
          </a:stretch>
        </p:blipFill>
        <p:spPr bwMode="auto">
          <a:xfrm>
            <a:off x="114300" y="304800"/>
            <a:ext cx="1143000" cy="320675"/>
          </a:xfrm>
          <a:prstGeom prst="rect">
            <a:avLst/>
          </a:prstGeom>
          <a:noFill/>
          <a:ln w="9525">
            <a:noFill/>
            <a:miter lim="800000"/>
            <a:headEnd/>
            <a:tailEnd/>
          </a:ln>
        </p:spPr>
      </p:pic>
      <p:sp>
        <p:nvSpPr>
          <p:cNvPr id="2" name="Title 1"/>
          <p:cNvSpPr>
            <a:spLocks noGrp="1"/>
          </p:cNvSpPr>
          <p:nvPr>
            <p:ph type="ctrTitle"/>
          </p:nvPr>
        </p:nvSpPr>
        <p:spPr>
          <a:xfrm>
            <a:off x="1676400" y="1676400"/>
            <a:ext cx="7239000" cy="1470025"/>
          </a:xfrm>
        </p:spPr>
        <p:txBody>
          <a:bodyPr>
            <a:normAutofit/>
          </a:bodyPr>
          <a:lstStyle>
            <a:lvl1pPr algn="ctr">
              <a:defRPr sz="3600" b="1">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676400" y="3429000"/>
            <a:ext cx="7239000" cy="2209800"/>
          </a:xfrm>
        </p:spPr>
        <p:txBody>
          <a:bodyPr>
            <a:normAutofit/>
          </a:bodyPr>
          <a:lstStyle>
            <a:lvl1pPr marL="0" indent="0" algn="ctr">
              <a:buNone/>
              <a:defRPr sz="2400" b="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4" name="Text Placeholder 13"/>
          <p:cNvSpPr>
            <a:spLocks noGrp="1"/>
          </p:cNvSpPr>
          <p:nvPr>
            <p:ph type="body" sz="quarter" idx="11"/>
          </p:nvPr>
        </p:nvSpPr>
        <p:spPr>
          <a:xfrm>
            <a:off x="71252" y="5791200"/>
            <a:ext cx="1224148" cy="914400"/>
          </a:xfrm>
        </p:spPr>
        <p:txBody>
          <a:bodyPr lIns="0" tIns="0" rIns="0" bIns="0">
            <a:normAutofit/>
          </a:bodyPr>
          <a:lstStyle>
            <a:lvl1pPr algn="r">
              <a:defRPr sz="1200" b="1">
                <a:solidFill>
                  <a:schemeClr val="bg1"/>
                </a:solidFill>
              </a:defRPr>
            </a:lvl1pPr>
          </a:lstStyle>
          <a:p>
            <a:pPr lvl="0"/>
            <a:r>
              <a:rPr lang="en-US" dirty="0"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1676400" y="1676400"/>
            <a:ext cx="7239000" cy="1470025"/>
          </a:xfrm>
        </p:spPr>
        <p:txBody>
          <a:bodyPr>
            <a:normAutofit/>
          </a:bodyPr>
          <a:lstStyle>
            <a:lvl1pPr algn="ctr">
              <a:defRPr sz="3600" b="1">
                <a:solidFill>
                  <a:srgbClr val="005072"/>
                </a:solidFill>
                <a:latin typeface="Arial" pitchFamily="34" charset="0"/>
                <a:cs typeface="Arial" pitchFamily="34" charset="0"/>
              </a:defRPr>
            </a:lvl1pPr>
          </a:lstStyle>
          <a:p>
            <a:r>
              <a:rPr lang="en-US" smtClean="0"/>
              <a:t>Click to edit Master title style</a:t>
            </a:r>
            <a:endParaRPr lang="en-US" dirty="0"/>
          </a:p>
        </p:txBody>
      </p:sp>
      <p:sp>
        <p:nvSpPr>
          <p:cNvPr id="8" name="Subtitle 2"/>
          <p:cNvSpPr>
            <a:spLocks noGrp="1"/>
          </p:cNvSpPr>
          <p:nvPr>
            <p:ph type="subTitle" idx="1"/>
          </p:nvPr>
        </p:nvSpPr>
        <p:spPr>
          <a:xfrm>
            <a:off x="1676400" y="3429000"/>
            <a:ext cx="7239000" cy="2209800"/>
          </a:xfrm>
        </p:spPr>
        <p:txBody>
          <a:bodyPr>
            <a:normAutofit/>
          </a:bodyPr>
          <a:lstStyle>
            <a:lvl1pPr marL="0" indent="0" algn="ctr">
              <a:buNone/>
              <a:defRPr sz="2400" b="0">
                <a:solidFill>
                  <a:srgbClr val="00507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1676400" y="6356350"/>
            <a:ext cx="1447800" cy="365125"/>
          </a:xfrm>
          <a:prstGeom prst="rect">
            <a:avLst/>
          </a:prstGeom>
        </p:spPr>
        <p:txBody>
          <a:bodyPr/>
          <a:lstStyle>
            <a:lvl1pPr algn="l" eaLnBrk="1" hangingPunct="1">
              <a:defRPr sz="1200">
                <a:solidFill>
                  <a:srgbClr val="005072"/>
                </a:solidFill>
                <a:latin typeface="Arial" charset="0"/>
              </a:defRPr>
            </a:lvl1pPr>
          </a:lstStyle>
          <a:p>
            <a:pPr>
              <a:defRPr/>
            </a:pPr>
            <a:endParaRPr lang="en-US" dirty="0"/>
          </a:p>
        </p:txBody>
      </p:sp>
      <p:sp>
        <p:nvSpPr>
          <p:cNvPr id="5" name="Footer Placeholder 4"/>
          <p:cNvSpPr>
            <a:spLocks noGrp="1"/>
          </p:cNvSpPr>
          <p:nvPr>
            <p:ph type="ftr" sz="quarter" idx="11"/>
          </p:nvPr>
        </p:nvSpPr>
        <p:spPr>
          <a:xfrm>
            <a:off x="3886200" y="6356350"/>
            <a:ext cx="3124200" cy="365125"/>
          </a:xfrm>
          <a:prstGeom prst="rect">
            <a:avLst/>
          </a:prstGeom>
        </p:spPr>
        <p:txBody>
          <a:bodyPr/>
          <a:lstStyle>
            <a:lvl1pPr algn="ctr" eaLnBrk="1" hangingPunct="1">
              <a:defRPr sz="1200">
                <a:solidFill>
                  <a:srgbClr val="005072"/>
                </a:solidFill>
                <a:latin typeface="Arial" charset="0"/>
              </a:defRPr>
            </a:lvl1pPr>
          </a:lstStyle>
          <a:p>
            <a:pPr>
              <a:defRPr/>
            </a:pPr>
            <a:endParaRPr lang="en-US" dirty="0"/>
          </a:p>
        </p:txBody>
      </p:sp>
      <p:sp>
        <p:nvSpPr>
          <p:cNvPr id="6" name="Slide Number Placeholder 5"/>
          <p:cNvSpPr>
            <a:spLocks noGrp="1"/>
          </p:cNvSpPr>
          <p:nvPr>
            <p:ph type="sldNum" sz="quarter" idx="12"/>
          </p:nvPr>
        </p:nvSpPr>
        <p:spPr>
          <a:xfrm>
            <a:off x="7848600" y="6356350"/>
            <a:ext cx="10668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solidFill>
                  <a:srgbClr val="005072"/>
                </a:solidFill>
              </a:defRPr>
            </a:lvl1pPr>
          </a:lstStyle>
          <a:p>
            <a:pPr>
              <a:defRPr/>
            </a:pPr>
            <a:fld id="{D5B264CA-97D9-4245-84E0-57D50A0B7902}"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4136F6B-5C64-44D0-BAA3-3422F6712D96}"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486DC481-4779-4F79-97C1-593DF0ADE582}"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452C09E6-73ED-4A13-9C37-570B4D888B8F}"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4.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828800" y="1905000"/>
            <a:ext cx="68580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1828800" y="3429000"/>
            <a:ext cx="6858000" cy="2209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subtitle style</a:t>
            </a:r>
          </a:p>
        </p:txBody>
      </p:sp>
      <p:pic>
        <p:nvPicPr>
          <p:cNvPr id="1028" name="Picture 7" descr="AB Logo blue RGB_reverse.png"/>
          <p:cNvPicPr>
            <a:picLocks noChangeAspect="1"/>
          </p:cNvPicPr>
          <p:nvPr userDrawn="1"/>
        </p:nvPicPr>
        <p:blipFill>
          <a:blip r:embed="rId5" cstate="print"/>
          <a:srcRect/>
          <a:stretch>
            <a:fillRect/>
          </a:stretch>
        </p:blipFill>
        <p:spPr bwMode="auto">
          <a:xfrm>
            <a:off x="114300" y="304800"/>
            <a:ext cx="1143000" cy="3206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04" r:id="rId1"/>
    <p:sldLayoutId id="2147484205" r:id="rId2"/>
  </p:sldLayoutIdLst>
  <p:hf hdr="0" ftr="0" dt="0"/>
  <p:txStyles>
    <p:titleStyle>
      <a:lvl1pPr algn="ctr" rtl="0" eaLnBrk="0" fontAlgn="base" hangingPunct="0">
        <a:spcBef>
          <a:spcPct val="0"/>
        </a:spcBef>
        <a:spcAft>
          <a:spcPct val="0"/>
        </a:spcAft>
        <a:defRPr sz="3600" b="1" kern="1200">
          <a:solidFill>
            <a:schemeClr val="bg1"/>
          </a:solidFill>
          <a:latin typeface="Arial" pitchFamily="34" charset="0"/>
          <a:ea typeface="+mj-ea"/>
          <a:cs typeface="Arial" pitchFamily="34" charset="0"/>
        </a:defRPr>
      </a:lvl1pPr>
      <a:lvl2pPr algn="ctr" rtl="0" eaLnBrk="0" fontAlgn="base" hangingPunct="0">
        <a:spcBef>
          <a:spcPct val="0"/>
        </a:spcBef>
        <a:spcAft>
          <a:spcPct val="0"/>
        </a:spcAft>
        <a:defRPr sz="3600" b="1">
          <a:solidFill>
            <a:schemeClr val="bg1"/>
          </a:solidFill>
          <a:latin typeface="Arial" charset="0"/>
          <a:cs typeface="Arial" charset="0"/>
        </a:defRPr>
      </a:lvl2pPr>
      <a:lvl3pPr algn="ctr" rtl="0" eaLnBrk="0" fontAlgn="base" hangingPunct="0">
        <a:spcBef>
          <a:spcPct val="0"/>
        </a:spcBef>
        <a:spcAft>
          <a:spcPct val="0"/>
        </a:spcAft>
        <a:defRPr sz="3600" b="1">
          <a:solidFill>
            <a:schemeClr val="bg1"/>
          </a:solidFill>
          <a:latin typeface="Arial" charset="0"/>
          <a:cs typeface="Arial" charset="0"/>
        </a:defRPr>
      </a:lvl3pPr>
      <a:lvl4pPr algn="ctr" rtl="0" eaLnBrk="0" fontAlgn="base" hangingPunct="0">
        <a:spcBef>
          <a:spcPct val="0"/>
        </a:spcBef>
        <a:spcAft>
          <a:spcPct val="0"/>
        </a:spcAft>
        <a:defRPr sz="3600" b="1">
          <a:solidFill>
            <a:schemeClr val="bg1"/>
          </a:solidFill>
          <a:latin typeface="Arial" charset="0"/>
          <a:cs typeface="Arial" charset="0"/>
        </a:defRPr>
      </a:lvl4pPr>
      <a:lvl5pPr algn="ctr" rtl="0" eaLnBrk="0" fontAlgn="base" hangingPunct="0">
        <a:spcBef>
          <a:spcPct val="0"/>
        </a:spcBef>
        <a:spcAft>
          <a:spcPct val="0"/>
        </a:spcAft>
        <a:defRPr sz="3600" b="1">
          <a:solidFill>
            <a:schemeClr val="bg1"/>
          </a:solidFill>
          <a:latin typeface="Arial" charset="0"/>
          <a:cs typeface="Arial" charset="0"/>
        </a:defRPr>
      </a:lvl5pPr>
      <a:lvl6pPr marL="457200" algn="l" rtl="0" fontAlgn="base">
        <a:spcBef>
          <a:spcPct val="0"/>
        </a:spcBef>
        <a:spcAft>
          <a:spcPct val="0"/>
        </a:spcAft>
        <a:defRPr sz="3600" b="1">
          <a:solidFill>
            <a:srgbClr val="005072"/>
          </a:solidFill>
          <a:latin typeface="Arial" charset="0"/>
          <a:cs typeface="Arial" charset="0"/>
        </a:defRPr>
      </a:lvl6pPr>
      <a:lvl7pPr marL="914400" algn="l" rtl="0" fontAlgn="base">
        <a:spcBef>
          <a:spcPct val="0"/>
        </a:spcBef>
        <a:spcAft>
          <a:spcPct val="0"/>
        </a:spcAft>
        <a:defRPr sz="3600" b="1">
          <a:solidFill>
            <a:srgbClr val="005072"/>
          </a:solidFill>
          <a:latin typeface="Arial" charset="0"/>
          <a:cs typeface="Arial" charset="0"/>
        </a:defRPr>
      </a:lvl7pPr>
      <a:lvl8pPr marL="1371600" algn="l" rtl="0" fontAlgn="base">
        <a:spcBef>
          <a:spcPct val="0"/>
        </a:spcBef>
        <a:spcAft>
          <a:spcPct val="0"/>
        </a:spcAft>
        <a:defRPr sz="3600" b="1">
          <a:solidFill>
            <a:srgbClr val="005072"/>
          </a:solidFill>
          <a:latin typeface="Arial" charset="0"/>
          <a:cs typeface="Arial" charset="0"/>
        </a:defRPr>
      </a:lvl8pPr>
      <a:lvl9pPr marL="1828800" algn="l" rtl="0" fontAlgn="base">
        <a:spcBef>
          <a:spcPct val="0"/>
        </a:spcBef>
        <a:spcAft>
          <a:spcPct val="0"/>
        </a:spcAft>
        <a:defRPr sz="3600" b="1">
          <a:solidFill>
            <a:srgbClr val="005072"/>
          </a:solidFill>
          <a:latin typeface="Arial" charset="0"/>
          <a:cs typeface="Arial" charset="0"/>
        </a:defRPr>
      </a:lvl9pPr>
    </p:titleStyle>
    <p:bodyStyle>
      <a:lvl1pPr marL="342900" indent="-342900" algn="ctr" rtl="0" eaLnBrk="0" fontAlgn="base" hangingPunct="0">
        <a:spcBef>
          <a:spcPct val="20000"/>
        </a:spcBef>
        <a:spcAft>
          <a:spcPct val="0"/>
        </a:spcAft>
        <a:buFont typeface="Arial" charset="0"/>
        <a:defRPr sz="2400" kern="1200">
          <a:solidFill>
            <a:srgbClr val="005072"/>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676400" y="274638"/>
            <a:ext cx="72390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1676400" y="1600200"/>
            <a:ext cx="7239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1676400" y="6356350"/>
            <a:ext cx="14478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endParaRPr lang="en-US" dirty="0"/>
          </a:p>
        </p:txBody>
      </p:sp>
      <p:sp>
        <p:nvSpPr>
          <p:cNvPr id="5" name="Footer Placeholder 4"/>
          <p:cNvSpPr>
            <a:spLocks noGrp="1"/>
          </p:cNvSpPr>
          <p:nvPr>
            <p:ph type="ftr" sz="quarter" idx="3"/>
          </p:nvPr>
        </p:nvSpPr>
        <p:spPr>
          <a:xfrm>
            <a:off x="3886200" y="6356350"/>
            <a:ext cx="31242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en-US" dirty="0"/>
          </a:p>
        </p:txBody>
      </p:sp>
      <p:sp>
        <p:nvSpPr>
          <p:cNvPr id="6" name="Slide Number Placeholder 5"/>
          <p:cNvSpPr>
            <a:spLocks noGrp="1"/>
          </p:cNvSpPr>
          <p:nvPr>
            <p:ph type="sldNum" sz="quarter" idx="4"/>
          </p:nvPr>
        </p:nvSpPr>
        <p:spPr>
          <a:xfrm>
            <a:off x="7848600" y="6356350"/>
            <a:ext cx="1066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24139224-E098-48DF-B3B0-F0AD224E86E7}" type="slidenum">
              <a:rPr lang="en-US" altLang="en-US"/>
              <a:pPr>
                <a:defRPr/>
              </a:pPr>
              <a:t>‹#›</a:t>
            </a:fld>
            <a:endParaRPr lang="en-US" altLang="en-US" dirty="0"/>
          </a:p>
        </p:txBody>
      </p:sp>
      <p:pic>
        <p:nvPicPr>
          <p:cNvPr id="2055" name="Picture 7" descr="AB Logo blue RGB_reverse.png"/>
          <p:cNvPicPr>
            <a:picLocks noChangeAspect="1"/>
          </p:cNvPicPr>
          <p:nvPr userDrawn="1"/>
        </p:nvPicPr>
        <p:blipFill>
          <a:blip r:embed="rId6" cstate="print"/>
          <a:srcRect/>
          <a:stretch>
            <a:fillRect/>
          </a:stretch>
        </p:blipFill>
        <p:spPr bwMode="auto">
          <a:xfrm>
            <a:off x="114300" y="304800"/>
            <a:ext cx="1143000" cy="3206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01" r:id="rId1"/>
    <p:sldLayoutId id="2147484202" r:id="rId2"/>
    <p:sldLayoutId id="2147484203" r:id="rId3"/>
  </p:sldLayoutIdLst>
  <p:hf hdr="0" ftr="0" dt="0"/>
  <p:txStyles>
    <p:titleStyle>
      <a:lvl1pPr algn="l" rtl="0" eaLnBrk="0" fontAlgn="base" hangingPunct="0">
        <a:spcBef>
          <a:spcPct val="0"/>
        </a:spcBef>
        <a:spcAft>
          <a:spcPct val="0"/>
        </a:spcAft>
        <a:defRPr sz="3600" b="1" kern="1200">
          <a:solidFill>
            <a:srgbClr val="005072"/>
          </a:solidFill>
          <a:latin typeface="Arial" pitchFamily="34" charset="0"/>
          <a:ea typeface="+mj-ea"/>
          <a:cs typeface="Arial" pitchFamily="34" charset="0"/>
        </a:defRPr>
      </a:lvl1pPr>
      <a:lvl2pPr algn="l" rtl="0" eaLnBrk="0" fontAlgn="base" hangingPunct="0">
        <a:spcBef>
          <a:spcPct val="0"/>
        </a:spcBef>
        <a:spcAft>
          <a:spcPct val="0"/>
        </a:spcAft>
        <a:defRPr sz="3600" b="1">
          <a:solidFill>
            <a:srgbClr val="005072"/>
          </a:solidFill>
          <a:latin typeface="Arial" charset="0"/>
          <a:cs typeface="Arial" charset="0"/>
        </a:defRPr>
      </a:lvl2pPr>
      <a:lvl3pPr algn="l" rtl="0" eaLnBrk="0" fontAlgn="base" hangingPunct="0">
        <a:spcBef>
          <a:spcPct val="0"/>
        </a:spcBef>
        <a:spcAft>
          <a:spcPct val="0"/>
        </a:spcAft>
        <a:defRPr sz="3600" b="1">
          <a:solidFill>
            <a:srgbClr val="005072"/>
          </a:solidFill>
          <a:latin typeface="Arial" charset="0"/>
          <a:cs typeface="Arial" charset="0"/>
        </a:defRPr>
      </a:lvl3pPr>
      <a:lvl4pPr algn="l" rtl="0" eaLnBrk="0" fontAlgn="base" hangingPunct="0">
        <a:spcBef>
          <a:spcPct val="0"/>
        </a:spcBef>
        <a:spcAft>
          <a:spcPct val="0"/>
        </a:spcAft>
        <a:defRPr sz="3600" b="1">
          <a:solidFill>
            <a:srgbClr val="005072"/>
          </a:solidFill>
          <a:latin typeface="Arial" charset="0"/>
          <a:cs typeface="Arial" charset="0"/>
        </a:defRPr>
      </a:lvl4pPr>
      <a:lvl5pPr algn="l" rtl="0" eaLnBrk="0" fontAlgn="base" hangingPunct="0">
        <a:spcBef>
          <a:spcPct val="0"/>
        </a:spcBef>
        <a:spcAft>
          <a:spcPct val="0"/>
        </a:spcAft>
        <a:defRPr sz="3600" b="1">
          <a:solidFill>
            <a:srgbClr val="005072"/>
          </a:solidFill>
          <a:latin typeface="Arial" charset="0"/>
          <a:cs typeface="Arial" charset="0"/>
        </a:defRPr>
      </a:lvl5pPr>
      <a:lvl6pPr marL="457200" algn="l" rtl="0" fontAlgn="base">
        <a:spcBef>
          <a:spcPct val="0"/>
        </a:spcBef>
        <a:spcAft>
          <a:spcPct val="0"/>
        </a:spcAft>
        <a:defRPr sz="3600" b="1">
          <a:solidFill>
            <a:srgbClr val="005072"/>
          </a:solidFill>
          <a:latin typeface="Arial" charset="0"/>
          <a:cs typeface="Arial" charset="0"/>
        </a:defRPr>
      </a:lvl6pPr>
      <a:lvl7pPr marL="914400" algn="l" rtl="0" fontAlgn="base">
        <a:spcBef>
          <a:spcPct val="0"/>
        </a:spcBef>
        <a:spcAft>
          <a:spcPct val="0"/>
        </a:spcAft>
        <a:defRPr sz="3600" b="1">
          <a:solidFill>
            <a:srgbClr val="005072"/>
          </a:solidFill>
          <a:latin typeface="Arial" charset="0"/>
          <a:cs typeface="Arial" charset="0"/>
        </a:defRPr>
      </a:lvl7pPr>
      <a:lvl8pPr marL="1371600" algn="l" rtl="0" fontAlgn="base">
        <a:spcBef>
          <a:spcPct val="0"/>
        </a:spcBef>
        <a:spcAft>
          <a:spcPct val="0"/>
        </a:spcAft>
        <a:defRPr sz="3600" b="1">
          <a:solidFill>
            <a:srgbClr val="005072"/>
          </a:solidFill>
          <a:latin typeface="Arial" charset="0"/>
          <a:cs typeface="Arial" charset="0"/>
        </a:defRPr>
      </a:lvl8pPr>
      <a:lvl9pPr marL="1828800" algn="l" rtl="0" fontAlgn="base">
        <a:spcBef>
          <a:spcPct val="0"/>
        </a:spcBef>
        <a:spcAft>
          <a:spcPct val="0"/>
        </a:spcAft>
        <a:defRPr sz="3600" b="1">
          <a:solidFill>
            <a:srgbClr val="005072"/>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400" b="1" kern="1200">
          <a:solidFill>
            <a:srgbClr val="005072"/>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000" kern="1200">
          <a:solidFill>
            <a:srgbClr val="0081AB"/>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kern="1200">
          <a:solidFill>
            <a:srgbClr val="0081AB"/>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kern="1200">
          <a:solidFill>
            <a:srgbClr val="0081AB"/>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kern="1200">
          <a:solidFill>
            <a:srgbClr val="0081AB"/>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6.png"/><Relationship Id="rId4" Type="http://schemas.openxmlformats.org/officeDocument/2006/relationships/oleObject" Target="../embeddings/Microsoft_Excel_97-2003_Worksheet1.xls"/></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5.xml"/><Relationship Id="rId1" Type="http://schemas.openxmlformats.org/officeDocument/2006/relationships/vmlDrawing" Target="../drawings/vmlDrawing2.v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oleObject" Target="../embeddings/Microsoft_Excel_97-2003_Worksheet2.xls"/></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5.xml"/><Relationship Id="rId1" Type="http://schemas.openxmlformats.org/officeDocument/2006/relationships/vmlDrawing" Target="../drawings/vmlDrawing3.vml"/><Relationship Id="rId6" Type="http://schemas.openxmlformats.org/officeDocument/2006/relationships/image" Target="../media/image5.png"/><Relationship Id="rId5" Type="http://schemas.openxmlformats.org/officeDocument/2006/relationships/image" Target="../media/image8.png"/><Relationship Id="rId4" Type="http://schemas.openxmlformats.org/officeDocument/2006/relationships/oleObject" Target="../embeddings/Microsoft_Excel_97-2003_Worksheet3.xls"/></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5.xml"/><Relationship Id="rId1" Type="http://schemas.openxmlformats.org/officeDocument/2006/relationships/vmlDrawing" Target="../drawings/vmlDrawing4.vml"/><Relationship Id="rId6" Type="http://schemas.openxmlformats.org/officeDocument/2006/relationships/image" Target="../media/image5.png"/><Relationship Id="rId5" Type="http://schemas.openxmlformats.org/officeDocument/2006/relationships/image" Target="../media/image9.png"/><Relationship Id="rId4" Type="http://schemas.openxmlformats.org/officeDocument/2006/relationships/oleObject" Target="../embeddings/Microsoft_Excel_97-2003_Worksheet4.xls"/></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1676400" y="457200"/>
            <a:ext cx="7239000" cy="2689225"/>
          </a:xfrm>
        </p:spPr>
        <p:txBody>
          <a:bodyPr/>
          <a:lstStyle/>
          <a:p>
            <a:pPr eaLnBrk="1" hangingPunct="1"/>
            <a:r>
              <a:rPr lang="en-US" altLang="en-US" dirty="0" smtClean="0">
                <a:latin typeface="Arial" charset="0"/>
                <a:cs typeface="Arial" charset="0"/>
              </a:rPr>
              <a:t>Collaboration:  A Different Approach Working with Aboriginal Families in Calgary</a:t>
            </a:r>
          </a:p>
        </p:txBody>
      </p:sp>
      <p:sp>
        <p:nvSpPr>
          <p:cNvPr id="5123" name="Subtitle 2"/>
          <p:cNvSpPr>
            <a:spLocks noGrp="1"/>
          </p:cNvSpPr>
          <p:nvPr>
            <p:ph type="subTitle" idx="1"/>
          </p:nvPr>
        </p:nvSpPr>
        <p:spPr>
          <a:xfrm>
            <a:off x="1676400" y="3810000"/>
            <a:ext cx="7239000" cy="1828800"/>
          </a:xfrm>
        </p:spPr>
        <p:txBody>
          <a:bodyPr/>
          <a:lstStyle/>
          <a:p>
            <a:r>
              <a:rPr lang="en-US" altLang="en-US" dirty="0" smtClean="0">
                <a:latin typeface="Arial" charset="0"/>
                <a:cs typeface="Arial" charset="0"/>
              </a:rPr>
              <a:t>Hazel Bergen, Program Director </a:t>
            </a:r>
          </a:p>
          <a:p>
            <a:r>
              <a:rPr lang="en-US" altLang="en-US" dirty="0" smtClean="0">
                <a:latin typeface="Arial" charset="0"/>
                <a:cs typeface="Arial" charset="0"/>
              </a:rPr>
              <a:t>Mahmawi-atoskiwin</a:t>
            </a:r>
          </a:p>
          <a:p>
            <a:r>
              <a:rPr lang="en-US" altLang="en-US" dirty="0" smtClean="0">
                <a:latin typeface="Arial" charset="0"/>
                <a:cs typeface="Arial" charset="0"/>
              </a:rPr>
              <a:t>Carmen Esch, Associate Director CFS</a:t>
            </a:r>
          </a:p>
          <a:p>
            <a:endParaRPr lang="en-US" altLang="en-US" dirty="0" smtClean="0">
              <a:latin typeface="Arial" charset="0"/>
              <a:cs typeface="Arial" charset="0"/>
            </a:endParaRPr>
          </a:p>
        </p:txBody>
      </p:sp>
      <p:sp>
        <p:nvSpPr>
          <p:cNvPr id="5124" name="Text Placeholder 3"/>
          <p:cNvSpPr>
            <a:spLocks noGrp="1"/>
          </p:cNvSpPr>
          <p:nvPr>
            <p:ph type="body" sz="quarter" idx="11"/>
          </p:nvPr>
        </p:nvSpPr>
        <p:spPr>
          <a:xfrm>
            <a:off x="71438" y="5791200"/>
            <a:ext cx="1223962" cy="914400"/>
          </a:xfrm>
        </p:spPr>
        <p:txBody>
          <a:bodyPr/>
          <a:lstStyle/>
          <a:p>
            <a:pPr marL="0" indent="0"/>
            <a:endParaRPr lang="en-US" altLang="en-US" dirty="0" smtClean="0">
              <a:latin typeface="Arial" charset="0"/>
              <a:cs typeface="Arial" charset="0"/>
            </a:endParaRPr>
          </a:p>
        </p:txBody>
      </p:sp>
      <p:pic>
        <p:nvPicPr>
          <p:cNvPr id="5125" name="Picture 4" descr="Alliancelogo.tif"/>
          <p:cNvPicPr>
            <a:picLocks noChangeAspect="1" noChangeArrowheads="1"/>
          </p:cNvPicPr>
          <p:nvPr/>
        </p:nvPicPr>
        <p:blipFill>
          <a:blip r:embed="rId2" cstate="print"/>
          <a:srcRect/>
          <a:stretch>
            <a:fillRect/>
          </a:stretch>
        </p:blipFill>
        <p:spPr bwMode="auto">
          <a:xfrm>
            <a:off x="8001000" y="0"/>
            <a:ext cx="1084263" cy="100647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p:txBody>
          <a:bodyPr/>
          <a:lstStyle/>
          <a:p>
            <a:r>
              <a:rPr lang="en-CA" sz="2800" dirty="0" smtClean="0">
                <a:latin typeface="Arial" charset="0"/>
                <a:cs typeface="Arial" charset="0"/>
              </a:rPr>
              <a:t>Roles: </a:t>
            </a:r>
          </a:p>
        </p:txBody>
      </p:sp>
      <p:sp>
        <p:nvSpPr>
          <p:cNvPr id="5" name="Content Placeholder 4"/>
          <p:cNvSpPr>
            <a:spLocks noGrp="1"/>
          </p:cNvSpPr>
          <p:nvPr>
            <p:ph idx="1"/>
          </p:nvPr>
        </p:nvSpPr>
        <p:spPr>
          <a:xfrm>
            <a:off x="1676400" y="1295400"/>
            <a:ext cx="7239000" cy="4830763"/>
          </a:xfrm>
        </p:spPr>
        <p:txBody>
          <a:bodyPr/>
          <a:lstStyle/>
          <a:p>
            <a:pPr>
              <a:buFont typeface="Arial" panose="020B0604020202020204" pitchFamily="34" charset="0"/>
              <a:buChar char="•"/>
              <a:defRPr/>
            </a:pPr>
            <a:r>
              <a:rPr lang="en-US" altLang="en-US" dirty="0"/>
              <a:t>Family Wellness Partner</a:t>
            </a:r>
          </a:p>
          <a:p>
            <a:pPr lvl="1">
              <a:buFont typeface="Arial" panose="020B0604020202020204" pitchFamily="34" charset="0"/>
              <a:buChar char="–"/>
              <a:defRPr/>
            </a:pPr>
            <a:r>
              <a:rPr lang="en-CA" altLang="en-US" dirty="0"/>
              <a:t>Family Wellness Partner provides support to the family to implement the actions identified through the Signs of Safety Mapping</a:t>
            </a:r>
          </a:p>
          <a:p>
            <a:pPr>
              <a:buFont typeface="Arial" panose="020B0604020202020204" pitchFamily="34" charset="0"/>
              <a:buChar char="•"/>
              <a:defRPr/>
            </a:pPr>
            <a:r>
              <a:rPr lang="en-US" altLang="en-US" dirty="0"/>
              <a:t>Lodge Keeper</a:t>
            </a:r>
          </a:p>
          <a:p>
            <a:pPr lvl="1">
              <a:buFont typeface="Arial" panose="020B0604020202020204" pitchFamily="34" charset="0"/>
              <a:buChar char="–"/>
              <a:defRPr/>
            </a:pPr>
            <a:r>
              <a:rPr lang="en-CA" altLang="en-US" dirty="0"/>
              <a:t>The Lodge Keeper is there to assist with providing some of the instrumental supports to families. Part of the role may include assisting with supported visits if the child has come into care.</a:t>
            </a:r>
            <a:r>
              <a:rPr lang="en-US" altLang="en-US" dirty="0"/>
              <a:t> </a:t>
            </a:r>
          </a:p>
          <a:p>
            <a:pPr marL="457200" lvl="1" indent="0">
              <a:buFont typeface="Arial" panose="020B0604020202020204" pitchFamily="34" charset="0"/>
              <a:buNone/>
              <a:defRPr/>
            </a:pPr>
            <a:endParaRPr lang="en-CA" altLang="en-US" dirty="0"/>
          </a:p>
          <a:p>
            <a:pPr>
              <a:buFont typeface="Arial" panose="020B0604020202020204" pitchFamily="34" charset="0"/>
              <a:buChar char="•"/>
              <a:defRPr/>
            </a:pPr>
            <a:endParaRPr lang="en-CA" dirty="0"/>
          </a:p>
        </p:txBody>
      </p:sp>
      <p:sp>
        <p:nvSpPr>
          <p:cNvPr id="18436" name="Slide Number Placeholder 2"/>
          <p:cNvSpPr>
            <a:spLocks noGrp="1"/>
          </p:cNvSpPr>
          <p:nvPr>
            <p:ph type="sldNum" sz="quarter" idx="12"/>
          </p:nvPr>
        </p:nvSpPr>
        <p:spPr bwMode="auto">
          <a:noFill/>
          <a:ln>
            <a:miter lim="800000"/>
            <a:headEnd/>
            <a:tailEnd/>
          </a:ln>
        </p:spPr>
        <p:txBody>
          <a:bodyPr/>
          <a:lstStyle/>
          <a:p>
            <a:fld id="{66BB7966-F048-48CE-88CF-54CBCBCA607D}" type="slidenum">
              <a:rPr lang="en-US" altLang="en-US"/>
              <a:pPr/>
              <a:t>10</a:t>
            </a:fld>
            <a:endParaRPr lang="en-US" altLang="en-US"/>
          </a:p>
        </p:txBody>
      </p:sp>
      <p:pic>
        <p:nvPicPr>
          <p:cNvPr id="18437" name="Picture 3" descr="Alliancelogo.tif"/>
          <p:cNvPicPr>
            <a:picLocks noChangeAspect="1" noChangeArrowheads="1"/>
          </p:cNvPicPr>
          <p:nvPr/>
        </p:nvPicPr>
        <p:blipFill>
          <a:blip r:embed="rId2" cstate="print"/>
          <a:srcRect/>
          <a:stretch>
            <a:fillRect/>
          </a:stretch>
        </p:blipFill>
        <p:spPr bwMode="auto">
          <a:xfrm>
            <a:off x="7924800" y="0"/>
            <a:ext cx="1084263" cy="1006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p:txBody>
          <a:bodyPr/>
          <a:lstStyle/>
          <a:p>
            <a:r>
              <a:rPr lang="en-CA" altLang="en-US" sz="2800" smtClean="0">
                <a:latin typeface="Arial" charset="0"/>
                <a:cs typeface="Arial" charset="0"/>
              </a:rPr>
              <a:t>Roles</a:t>
            </a:r>
          </a:p>
        </p:txBody>
      </p:sp>
      <p:sp>
        <p:nvSpPr>
          <p:cNvPr id="19459" name="Content Placeholder 4"/>
          <p:cNvSpPr>
            <a:spLocks noGrp="1"/>
          </p:cNvSpPr>
          <p:nvPr>
            <p:ph idx="1"/>
          </p:nvPr>
        </p:nvSpPr>
        <p:spPr/>
        <p:txBody>
          <a:bodyPr/>
          <a:lstStyle/>
          <a:p>
            <a:r>
              <a:rPr lang="en-US" altLang="en-US" smtClean="0">
                <a:latin typeface="Arial" charset="0"/>
                <a:cs typeface="Arial" charset="0"/>
              </a:rPr>
              <a:t>Circle Keeper </a:t>
            </a:r>
          </a:p>
          <a:p>
            <a:pPr lvl="1"/>
            <a:r>
              <a:rPr lang="en-US" altLang="en-US" smtClean="0">
                <a:latin typeface="Arial" charset="0"/>
                <a:cs typeface="Arial" charset="0"/>
              </a:rPr>
              <a:t>The Circle Keeper is someone who is culturally connected and is able to facilitate, lead and create peace</a:t>
            </a:r>
          </a:p>
          <a:p>
            <a:r>
              <a:rPr lang="en-CA" altLang="en-US" smtClean="0">
                <a:latin typeface="Arial" charset="0"/>
                <a:cs typeface="Arial" charset="0"/>
              </a:rPr>
              <a:t>Elders</a:t>
            </a:r>
          </a:p>
          <a:p>
            <a:pPr lvl="1"/>
            <a:r>
              <a:rPr lang="en-CA" altLang="en-US" smtClean="0">
                <a:latin typeface="Arial" charset="0"/>
                <a:cs typeface="Arial" charset="0"/>
              </a:rPr>
              <a:t>Work with families in their homes</a:t>
            </a:r>
          </a:p>
          <a:p>
            <a:pPr lvl="1"/>
            <a:r>
              <a:rPr lang="en-CA" altLang="en-US" smtClean="0">
                <a:latin typeface="Arial" charset="0"/>
                <a:cs typeface="Arial" charset="0"/>
              </a:rPr>
              <a:t>Conducts ceremonies</a:t>
            </a:r>
          </a:p>
          <a:p>
            <a:pPr lvl="1"/>
            <a:r>
              <a:rPr lang="en-CA" altLang="en-US" smtClean="0">
                <a:latin typeface="Arial" charset="0"/>
                <a:cs typeface="Arial" charset="0"/>
              </a:rPr>
              <a:t>Support staff members</a:t>
            </a:r>
          </a:p>
          <a:p>
            <a:endParaRPr lang="en-CA" altLang="en-US" smtClean="0">
              <a:latin typeface="Arial" charset="0"/>
              <a:cs typeface="Arial" charset="0"/>
            </a:endParaRPr>
          </a:p>
        </p:txBody>
      </p:sp>
      <p:sp>
        <p:nvSpPr>
          <p:cNvPr id="19460" name="Slide Number Placeholder 2"/>
          <p:cNvSpPr>
            <a:spLocks noGrp="1"/>
          </p:cNvSpPr>
          <p:nvPr>
            <p:ph type="sldNum" sz="quarter" idx="12"/>
          </p:nvPr>
        </p:nvSpPr>
        <p:spPr bwMode="auto">
          <a:noFill/>
          <a:ln>
            <a:miter lim="800000"/>
            <a:headEnd/>
            <a:tailEnd/>
          </a:ln>
        </p:spPr>
        <p:txBody>
          <a:bodyPr/>
          <a:lstStyle/>
          <a:p>
            <a:fld id="{BA51877D-966F-4759-B038-156812ED85EF}" type="slidenum">
              <a:rPr lang="en-US" altLang="en-US">
                <a:cs typeface="Arial" charset="0"/>
              </a:rPr>
              <a:pPr/>
              <a:t>11</a:t>
            </a:fld>
            <a:endParaRPr lang="en-US" altLang="en-US">
              <a:cs typeface="Arial" charset="0"/>
            </a:endParaRPr>
          </a:p>
        </p:txBody>
      </p:sp>
      <p:pic>
        <p:nvPicPr>
          <p:cNvPr id="19461" name="Picture 3" descr="Alliancelogo.tif"/>
          <p:cNvPicPr>
            <a:picLocks noChangeAspect="1" noChangeArrowheads="1"/>
          </p:cNvPicPr>
          <p:nvPr/>
        </p:nvPicPr>
        <p:blipFill>
          <a:blip r:embed="rId2" cstate="print"/>
          <a:srcRect/>
          <a:stretch>
            <a:fillRect/>
          </a:stretch>
        </p:blipFill>
        <p:spPr bwMode="auto">
          <a:xfrm>
            <a:off x="8001000" y="0"/>
            <a:ext cx="1084263" cy="1006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endParaRPr lang="en-US" altLang="en-US" smtClean="0">
              <a:latin typeface="Arial" charset="0"/>
              <a:cs typeface="Arial" charset="0"/>
            </a:endParaRPr>
          </a:p>
        </p:txBody>
      </p:sp>
      <p:sp>
        <p:nvSpPr>
          <p:cNvPr id="20483" name="Content Placeholder 2"/>
          <p:cNvSpPr>
            <a:spLocks noGrp="1"/>
          </p:cNvSpPr>
          <p:nvPr>
            <p:ph idx="1"/>
          </p:nvPr>
        </p:nvSpPr>
        <p:spPr/>
        <p:txBody>
          <a:bodyPr/>
          <a:lstStyle/>
          <a:p>
            <a:r>
              <a:rPr lang="en-CA" altLang="en-US" dirty="0" smtClean="0">
                <a:latin typeface="Arial" charset="0"/>
                <a:cs typeface="Arial" charset="0"/>
              </a:rPr>
              <a:t>From July 2013 to the end of September 2014 Mahmawi-Atoskiwin staff were involved with 480 children </a:t>
            </a:r>
          </a:p>
          <a:p>
            <a:r>
              <a:rPr lang="en-CA" altLang="en-US" dirty="0" smtClean="0">
                <a:latin typeface="Arial" charset="0"/>
                <a:cs typeface="Arial" charset="0"/>
              </a:rPr>
              <a:t>Mahmawi-Atoskiwin becomes involved with families begins during the assessment phase </a:t>
            </a:r>
          </a:p>
          <a:p>
            <a:r>
              <a:rPr lang="en-CA" altLang="en-US" dirty="0" smtClean="0">
                <a:latin typeface="Arial" charset="0"/>
                <a:cs typeface="Arial" charset="0"/>
              </a:rPr>
              <a:t>Collaborating with the assessors and the family has provided an ability to address concerns in a quick and immediate way</a:t>
            </a:r>
          </a:p>
          <a:p>
            <a:r>
              <a:rPr lang="en-CA" altLang="en-US" dirty="0" smtClean="0">
                <a:latin typeface="Arial" charset="0"/>
                <a:cs typeface="Arial" charset="0"/>
              </a:rPr>
              <a:t>Most of these children have remained in their homes, with their moms and dads or extended family members </a:t>
            </a:r>
          </a:p>
          <a:p>
            <a:endParaRPr lang="en-CA" altLang="en-US" dirty="0" smtClean="0">
              <a:latin typeface="Arial" charset="0"/>
              <a:cs typeface="Arial" charset="0"/>
            </a:endParaRPr>
          </a:p>
          <a:p>
            <a:endParaRPr lang="en-US" altLang="en-US" dirty="0" smtClean="0">
              <a:latin typeface="Arial" charset="0"/>
              <a:cs typeface="Arial" charset="0"/>
            </a:endParaRPr>
          </a:p>
        </p:txBody>
      </p:sp>
      <p:sp>
        <p:nvSpPr>
          <p:cNvPr id="20484" name="Slide Number Placeholder 3"/>
          <p:cNvSpPr>
            <a:spLocks noGrp="1"/>
          </p:cNvSpPr>
          <p:nvPr>
            <p:ph type="sldNum" sz="quarter" idx="12"/>
          </p:nvPr>
        </p:nvSpPr>
        <p:spPr bwMode="auto">
          <a:noFill/>
          <a:ln>
            <a:miter lim="800000"/>
            <a:headEnd/>
            <a:tailEnd/>
          </a:ln>
        </p:spPr>
        <p:txBody>
          <a:bodyPr/>
          <a:lstStyle/>
          <a:p>
            <a:fld id="{FBEB00F5-C4F2-4076-8837-F3334560C104}" type="slidenum">
              <a:rPr lang="en-US" altLang="en-US">
                <a:cs typeface="Arial" charset="0"/>
              </a:rPr>
              <a:pPr/>
              <a:t>12</a:t>
            </a:fld>
            <a:endParaRPr lang="en-US" altLang="en-US">
              <a:cs typeface="Arial" charset="0"/>
            </a:endParaRPr>
          </a:p>
        </p:txBody>
      </p:sp>
      <p:pic>
        <p:nvPicPr>
          <p:cNvPr id="20485" name="Picture 4" descr="Alliancelogo.tif"/>
          <p:cNvPicPr>
            <a:picLocks noChangeAspect="1" noChangeArrowheads="1"/>
          </p:cNvPicPr>
          <p:nvPr/>
        </p:nvPicPr>
        <p:blipFill>
          <a:blip r:embed="rId2" cstate="print"/>
          <a:srcRect/>
          <a:stretch>
            <a:fillRect/>
          </a:stretch>
        </p:blipFill>
        <p:spPr bwMode="auto">
          <a:xfrm>
            <a:off x="8001000" y="0"/>
            <a:ext cx="1084263" cy="1006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z="2800" smtClean="0">
                <a:latin typeface="Arial" charset="0"/>
                <a:cs typeface="Arial" charset="0"/>
              </a:rPr>
              <a:t>Collaborative Case Management</a:t>
            </a:r>
          </a:p>
        </p:txBody>
      </p:sp>
      <p:sp>
        <p:nvSpPr>
          <p:cNvPr id="22531" name="Slide Number Placeholder 3"/>
          <p:cNvSpPr>
            <a:spLocks noGrp="1"/>
          </p:cNvSpPr>
          <p:nvPr>
            <p:ph type="sldNum" sz="quarter" idx="12"/>
          </p:nvPr>
        </p:nvSpPr>
        <p:spPr bwMode="auto">
          <a:noFill/>
          <a:ln>
            <a:miter lim="800000"/>
            <a:headEnd/>
            <a:tailEnd/>
          </a:ln>
        </p:spPr>
        <p:txBody>
          <a:bodyPr/>
          <a:lstStyle/>
          <a:p>
            <a:fld id="{FC4475A6-0DF9-4537-A834-92E8908C23BB}" type="slidenum">
              <a:rPr lang="en-US" altLang="en-US">
                <a:cs typeface="Arial" charset="0"/>
              </a:rPr>
              <a:pPr/>
              <a:t>13</a:t>
            </a:fld>
            <a:endParaRPr lang="en-US" altLang="en-US">
              <a:cs typeface="Arial" charset="0"/>
            </a:endParaRPr>
          </a:p>
        </p:txBody>
      </p:sp>
      <p:pic>
        <p:nvPicPr>
          <p:cNvPr id="22532" name="Picture 4" descr="Alliancelogo.tif"/>
          <p:cNvPicPr>
            <a:picLocks noChangeAspect="1" noChangeArrowheads="1"/>
          </p:cNvPicPr>
          <p:nvPr/>
        </p:nvPicPr>
        <p:blipFill>
          <a:blip r:embed="rId3" cstate="print"/>
          <a:srcRect/>
          <a:stretch>
            <a:fillRect/>
          </a:stretch>
        </p:blipFill>
        <p:spPr bwMode="auto">
          <a:xfrm>
            <a:off x="8001000" y="0"/>
            <a:ext cx="1084263" cy="1006475"/>
          </a:xfrm>
          <a:prstGeom prst="rect">
            <a:avLst/>
          </a:prstGeom>
          <a:noFill/>
          <a:ln w="9525">
            <a:noFill/>
            <a:miter lim="800000"/>
            <a:headEnd/>
            <a:tailEnd/>
          </a:ln>
        </p:spPr>
      </p:pic>
      <p:sp>
        <p:nvSpPr>
          <p:cNvPr id="22533" name="Content Placeholder 2"/>
          <p:cNvSpPr>
            <a:spLocks noGrp="1"/>
          </p:cNvSpPr>
          <p:nvPr>
            <p:ph idx="1"/>
          </p:nvPr>
        </p:nvSpPr>
        <p:spPr/>
        <p:txBody>
          <a:bodyPr/>
          <a:lstStyle/>
          <a:p>
            <a:r>
              <a:rPr lang="en-CA" altLang="en-US" smtClean="0">
                <a:latin typeface="Arial" charset="0"/>
                <a:cs typeface="Arial" charset="0"/>
              </a:rPr>
              <a:t>Families continue to receive support from a Family Wellness Partner and a case-worker</a:t>
            </a:r>
          </a:p>
          <a:p>
            <a:r>
              <a:rPr lang="en-CA" altLang="en-US" smtClean="0">
                <a:latin typeface="Arial" charset="0"/>
                <a:cs typeface="Arial" charset="0"/>
              </a:rPr>
              <a:t>When a Family Enhancement Agreement is signed, the Family Wellness Partner works to support the family to achieve their goals</a:t>
            </a:r>
          </a:p>
          <a:p>
            <a:r>
              <a:rPr lang="en-CA" altLang="en-US" smtClean="0">
                <a:latin typeface="Arial" charset="0"/>
                <a:cs typeface="Arial" charset="0"/>
              </a:rPr>
              <a:t>These supports are flexible and work with the family on what is important to them (established through signs of safety mapping)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CA" sz="2800" smtClean="0">
                <a:latin typeface="Arial" charset="0"/>
                <a:cs typeface="Arial" charset="0"/>
              </a:rPr>
              <a:t>Collaborative Case Management</a:t>
            </a:r>
          </a:p>
        </p:txBody>
      </p:sp>
      <p:sp>
        <p:nvSpPr>
          <p:cNvPr id="23555" name="Content Placeholder 3"/>
          <p:cNvSpPr>
            <a:spLocks noGrp="1"/>
          </p:cNvSpPr>
          <p:nvPr>
            <p:ph idx="1"/>
          </p:nvPr>
        </p:nvSpPr>
        <p:spPr/>
        <p:txBody>
          <a:bodyPr/>
          <a:lstStyle/>
          <a:p>
            <a:r>
              <a:rPr lang="en-CA" smtClean="0">
                <a:latin typeface="Arial" charset="0"/>
                <a:cs typeface="Arial" charset="0"/>
              </a:rPr>
              <a:t>If there are significant safety concerns children may be placed in care </a:t>
            </a:r>
          </a:p>
          <a:p>
            <a:r>
              <a:rPr lang="en-CA" smtClean="0">
                <a:latin typeface="Arial" charset="0"/>
                <a:cs typeface="Arial" charset="0"/>
              </a:rPr>
              <a:t>Mahmawi-Atoskiwin will work with the family to address the issue that prevent the child/ren from being in the home</a:t>
            </a:r>
          </a:p>
          <a:p>
            <a:r>
              <a:rPr lang="en-CA" smtClean="0">
                <a:latin typeface="Arial" charset="0"/>
                <a:cs typeface="Arial" charset="0"/>
              </a:rPr>
              <a:t>Having an ability to support families along the way has been important in this process</a:t>
            </a:r>
          </a:p>
          <a:p>
            <a:r>
              <a:rPr lang="en-CA" smtClean="0">
                <a:latin typeface="Arial" charset="0"/>
                <a:cs typeface="Arial" charset="0"/>
              </a:rPr>
              <a:t>When children are returned to their parents Mahmawi-Atoskiwin can continue to support the family – creating a seamless access to support </a:t>
            </a:r>
          </a:p>
          <a:p>
            <a:endParaRPr lang="en-CA" smtClean="0">
              <a:latin typeface="Arial" charset="0"/>
              <a:cs typeface="Arial" charset="0"/>
            </a:endParaRPr>
          </a:p>
        </p:txBody>
      </p:sp>
      <p:sp>
        <p:nvSpPr>
          <p:cNvPr id="23556" name="Slide Number Placeholder 2"/>
          <p:cNvSpPr>
            <a:spLocks noGrp="1"/>
          </p:cNvSpPr>
          <p:nvPr>
            <p:ph type="sldNum" sz="quarter" idx="12"/>
          </p:nvPr>
        </p:nvSpPr>
        <p:spPr bwMode="auto">
          <a:noFill/>
          <a:ln>
            <a:miter lim="800000"/>
            <a:headEnd/>
            <a:tailEnd/>
          </a:ln>
        </p:spPr>
        <p:txBody>
          <a:bodyPr/>
          <a:lstStyle/>
          <a:p>
            <a:fld id="{725A0BEE-C46E-4A3A-BA92-E27BD79DD243}" type="slidenum">
              <a:rPr lang="en-US" altLang="en-US"/>
              <a:pPr/>
              <a:t>14</a:t>
            </a:fld>
            <a:endParaRPr lang="en-US" altLang="en-US"/>
          </a:p>
        </p:txBody>
      </p:sp>
      <p:pic>
        <p:nvPicPr>
          <p:cNvPr id="23557" name="Picture 3" descr="Alliancelogo.tif"/>
          <p:cNvPicPr>
            <a:picLocks noChangeAspect="1" noChangeArrowheads="1"/>
          </p:cNvPicPr>
          <p:nvPr/>
        </p:nvPicPr>
        <p:blipFill>
          <a:blip r:embed="rId2" cstate="print"/>
          <a:srcRect/>
          <a:stretch>
            <a:fillRect/>
          </a:stretch>
        </p:blipFill>
        <p:spPr bwMode="auto">
          <a:xfrm>
            <a:off x="8001000" y="0"/>
            <a:ext cx="1084263" cy="100647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pPr>
              <a:defRPr/>
            </a:pPr>
            <a:r>
              <a:rPr lang="en-US" altLang="en-US" dirty="0" smtClean="0"/>
              <a:t>Engaging Aboriginal Families Through Collaboration</a:t>
            </a:r>
            <a:endParaRPr lang="en-CA" altLang="en-US" dirty="0" smtClean="0"/>
          </a:p>
        </p:txBody>
      </p:sp>
      <p:sp>
        <p:nvSpPr>
          <p:cNvPr id="24579" name="Content Placeholder 1"/>
          <p:cNvSpPr>
            <a:spLocks noGrp="1"/>
          </p:cNvSpPr>
          <p:nvPr>
            <p:ph idx="1"/>
          </p:nvPr>
        </p:nvSpPr>
        <p:spPr/>
        <p:txBody>
          <a:bodyPr/>
          <a:lstStyle/>
          <a:p>
            <a:r>
              <a:rPr lang="en-US" altLang="en-US" smtClean="0">
                <a:latin typeface="Arial" charset="0"/>
                <a:cs typeface="Arial" charset="0"/>
              </a:rPr>
              <a:t>Flexible funding has allowed our programming and staff to be responsive to families in ways that remove barriers to keep children safe</a:t>
            </a:r>
          </a:p>
          <a:p>
            <a:pPr lvl="1"/>
            <a:r>
              <a:rPr lang="en-US" altLang="en-US" smtClean="0">
                <a:latin typeface="Arial" charset="0"/>
                <a:cs typeface="Arial" charset="0"/>
              </a:rPr>
              <a:t>These funds (although limited) can be implemented at any point that Mahmawi-Atoskiwin is involved</a:t>
            </a:r>
          </a:p>
          <a:p>
            <a:pPr lvl="1"/>
            <a:r>
              <a:rPr lang="en-US" altLang="en-US" smtClean="0">
                <a:latin typeface="Arial" charset="0"/>
                <a:cs typeface="Arial" charset="0"/>
              </a:rPr>
              <a:t>Funds have been used in creative ways to support families over short periods of crisis to keep their children with them and plan for </a:t>
            </a:r>
          </a:p>
          <a:p>
            <a:endParaRPr lang="en-CA" altLang="en-US" smtClean="0">
              <a:latin typeface="Arial" charset="0"/>
              <a:cs typeface="Arial" charset="0"/>
            </a:endParaRPr>
          </a:p>
        </p:txBody>
      </p:sp>
      <p:sp>
        <p:nvSpPr>
          <p:cNvPr id="24580" name="Slide Number Placeholder 2"/>
          <p:cNvSpPr>
            <a:spLocks noGrp="1"/>
          </p:cNvSpPr>
          <p:nvPr>
            <p:ph type="sldNum" sz="quarter" idx="12"/>
          </p:nvPr>
        </p:nvSpPr>
        <p:spPr bwMode="auto">
          <a:noFill/>
          <a:ln>
            <a:miter lim="800000"/>
            <a:headEnd/>
            <a:tailEnd/>
          </a:ln>
        </p:spPr>
        <p:txBody>
          <a:bodyPr/>
          <a:lstStyle/>
          <a:p>
            <a:fld id="{E5EA1200-1E1B-4270-A628-3963224DBA7A}" type="slidenum">
              <a:rPr lang="en-US" altLang="en-US">
                <a:cs typeface="Arial" charset="0"/>
              </a:rPr>
              <a:pPr/>
              <a:t>15</a:t>
            </a:fld>
            <a:endParaRPr lang="en-US" altLang="en-US">
              <a:cs typeface="Arial" charset="0"/>
            </a:endParaRPr>
          </a:p>
        </p:txBody>
      </p:sp>
      <p:pic>
        <p:nvPicPr>
          <p:cNvPr id="24581" name="Picture 3" descr="Alliancelogo.tif"/>
          <p:cNvPicPr>
            <a:picLocks noChangeAspect="1" noChangeArrowheads="1"/>
          </p:cNvPicPr>
          <p:nvPr/>
        </p:nvPicPr>
        <p:blipFill>
          <a:blip r:embed="rId3" cstate="print"/>
          <a:srcRect/>
          <a:stretch>
            <a:fillRect/>
          </a:stretch>
        </p:blipFill>
        <p:spPr bwMode="auto">
          <a:xfrm>
            <a:off x="8001000" y="0"/>
            <a:ext cx="1084263" cy="1006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4"/>
          <p:cNvSpPr>
            <a:spLocks noGrp="1"/>
          </p:cNvSpPr>
          <p:nvPr>
            <p:ph type="title"/>
          </p:nvPr>
        </p:nvSpPr>
        <p:spPr/>
        <p:txBody>
          <a:bodyPr/>
          <a:lstStyle/>
          <a:p>
            <a:endParaRPr lang="en-CA" altLang="en-US" smtClean="0">
              <a:latin typeface="Arial" charset="0"/>
              <a:cs typeface="Arial" charset="0"/>
            </a:endParaRPr>
          </a:p>
        </p:txBody>
      </p:sp>
      <p:sp>
        <p:nvSpPr>
          <p:cNvPr id="25603" name="Content Placeholder 5"/>
          <p:cNvSpPr>
            <a:spLocks noGrp="1"/>
          </p:cNvSpPr>
          <p:nvPr>
            <p:ph idx="1"/>
          </p:nvPr>
        </p:nvSpPr>
        <p:spPr/>
        <p:txBody>
          <a:bodyPr/>
          <a:lstStyle/>
          <a:p>
            <a:r>
              <a:rPr lang="en-US" altLang="en-US" smtClean="0">
                <a:latin typeface="Arial" charset="0"/>
                <a:cs typeface="Arial" charset="0"/>
              </a:rPr>
              <a:t>Being involved right at the beginning of the CFS process allows us to have a clear understanding of the worries for the children’s safety and increases our ability to support the family to make changes…the work can start right away</a:t>
            </a:r>
          </a:p>
          <a:p>
            <a:endParaRPr lang="en-CA" altLang="en-US" smtClean="0">
              <a:latin typeface="Arial" charset="0"/>
              <a:cs typeface="Arial" charset="0"/>
            </a:endParaRPr>
          </a:p>
        </p:txBody>
      </p:sp>
      <p:sp>
        <p:nvSpPr>
          <p:cNvPr id="25604" name="Slide Number Placeholder 2"/>
          <p:cNvSpPr>
            <a:spLocks noGrp="1"/>
          </p:cNvSpPr>
          <p:nvPr>
            <p:ph type="sldNum" sz="quarter" idx="12"/>
          </p:nvPr>
        </p:nvSpPr>
        <p:spPr bwMode="auto">
          <a:noFill/>
          <a:ln>
            <a:miter lim="800000"/>
            <a:headEnd/>
            <a:tailEnd/>
          </a:ln>
        </p:spPr>
        <p:txBody>
          <a:bodyPr/>
          <a:lstStyle/>
          <a:p>
            <a:fld id="{D8A2F258-95DD-4B10-BCE2-C1D5A41691E3}" type="slidenum">
              <a:rPr lang="en-US" altLang="en-US">
                <a:cs typeface="Arial" charset="0"/>
              </a:rPr>
              <a:pPr/>
              <a:t>16</a:t>
            </a:fld>
            <a:endParaRPr lang="en-US" altLang="en-US">
              <a:cs typeface="Arial" charset="0"/>
            </a:endParaRPr>
          </a:p>
        </p:txBody>
      </p:sp>
      <p:pic>
        <p:nvPicPr>
          <p:cNvPr id="25605" name="Picture 3" descr="Alliancelogo.tif"/>
          <p:cNvPicPr>
            <a:picLocks noChangeAspect="1" noChangeArrowheads="1"/>
          </p:cNvPicPr>
          <p:nvPr/>
        </p:nvPicPr>
        <p:blipFill>
          <a:blip r:embed="rId2" cstate="print"/>
          <a:srcRect/>
          <a:stretch>
            <a:fillRect/>
          </a:stretch>
        </p:blipFill>
        <p:spPr bwMode="auto">
          <a:xfrm>
            <a:off x="8001000" y="0"/>
            <a:ext cx="1084263" cy="1006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title"/>
          </p:nvPr>
        </p:nvSpPr>
        <p:spPr/>
        <p:txBody>
          <a:bodyPr/>
          <a:lstStyle/>
          <a:p>
            <a:r>
              <a:rPr lang="en-CA" altLang="en-US" sz="2800" smtClean="0">
                <a:latin typeface="Arial" charset="0"/>
                <a:cs typeface="Arial" charset="0"/>
              </a:rPr>
              <a:t>Culture as part of Collaboration</a:t>
            </a:r>
          </a:p>
        </p:txBody>
      </p:sp>
      <p:sp>
        <p:nvSpPr>
          <p:cNvPr id="26627" name="Content Placeholder 4"/>
          <p:cNvSpPr>
            <a:spLocks noGrp="1"/>
          </p:cNvSpPr>
          <p:nvPr>
            <p:ph idx="1"/>
          </p:nvPr>
        </p:nvSpPr>
        <p:spPr/>
        <p:txBody>
          <a:bodyPr/>
          <a:lstStyle/>
          <a:p>
            <a:r>
              <a:rPr lang="en-US" smtClean="0">
                <a:latin typeface="Arial" charset="0"/>
                <a:cs typeface="Arial" charset="0"/>
              </a:rPr>
              <a:t>Cultural practices are an important aspect of the work and can be considered as the model of treatment for families</a:t>
            </a:r>
          </a:p>
          <a:p>
            <a:r>
              <a:rPr lang="en-US" altLang="en-US" smtClean="0">
                <a:latin typeface="Arial" charset="0"/>
                <a:cs typeface="Arial" charset="0"/>
              </a:rPr>
              <a:t>Signs of Safety allows families to identify how they can best resolve the issue of concern</a:t>
            </a:r>
          </a:p>
          <a:p>
            <a:r>
              <a:rPr lang="en-US" altLang="en-US" smtClean="0">
                <a:latin typeface="Arial" charset="0"/>
                <a:cs typeface="Arial" charset="0"/>
              </a:rPr>
              <a:t>This has meant for some families attending traditional ceremonies instead of western programming </a:t>
            </a:r>
            <a:endParaRPr lang="en-CA" altLang="en-US" smtClean="0">
              <a:latin typeface="Arial" charset="0"/>
              <a:cs typeface="Arial" charset="0"/>
            </a:endParaRPr>
          </a:p>
        </p:txBody>
      </p:sp>
      <p:sp>
        <p:nvSpPr>
          <p:cNvPr id="26628" name="Slide Number Placeholder 2"/>
          <p:cNvSpPr>
            <a:spLocks noGrp="1"/>
          </p:cNvSpPr>
          <p:nvPr>
            <p:ph type="sldNum" sz="quarter" idx="12"/>
          </p:nvPr>
        </p:nvSpPr>
        <p:spPr bwMode="auto">
          <a:noFill/>
          <a:ln>
            <a:miter lim="800000"/>
            <a:headEnd/>
            <a:tailEnd/>
          </a:ln>
        </p:spPr>
        <p:txBody>
          <a:bodyPr/>
          <a:lstStyle/>
          <a:p>
            <a:fld id="{421A62A5-2367-4D9A-87B2-5094BE700964}" type="slidenum">
              <a:rPr lang="en-US" altLang="en-US">
                <a:cs typeface="Arial" charset="0"/>
              </a:rPr>
              <a:pPr/>
              <a:t>17</a:t>
            </a:fld>
            <a:endParaRPr lang="en-US" altLang="en-US">
              <a:cs typeface="Arial" charset="0"/>
            </a:endParaRPr>
          </a:p>
        </p:txBody>
      </p:sp>
      <p:pic>
        <p:nvPicPr>
          <p:cNvPr id="26629" name="Picture 3" descr="Alliancelogo.tif"/>
          <p:cNvPicPr>
            <a:picLocks noChangeAspect="1" noChangeArrowheads="1"/>
          </p:cNvPicPr>
          <p:nvPr/>
        </p:nvPicPr>
        <p:blipFill>
          <a:blip r:embed="rId2" cstate="print"/>
          <a:srcRect/>
          <a:stretch>
            <a:fillRect/>
          </a:stretch>
        </p:blipFill>
        <p:spPr bwMode="auto">
          <a:xfrm>
            <a:off x="8001000" y="0"/>
            <a:ext cx="1084263" cy="1006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endParaRPr lang="en-CA" altLang="en-US" smtClean="0">
              <a:latin typeface="Arial" charset="0"/>
              <a:cs typeface="Arial" charset="0"/>
            </a:endParaRPr>
          </a:p>
        </p:txBody>
      </p:sp>
      <p:sp>
        <p:nvSpPr>
          <p:cNvPr id="17411" name="Content Placeholder 2"/>
          <p:cNvSpPr>
            <a:spLocks noGrp="1"/>
          </p:cNvSpPr>
          <p:nvPr>
            <p:ph idx="1"/>
          </p:nvPr>
        </p:nvSpPr>
        <p:spPr/>
        <p:txBody>
          <a:bodyPr/>
          <a:lstStyle/>
          <a:p>
            <a:pPr marL="0" indent="0">
              <a:buFont typeface="Arial" panose="020B0604020202020204" pitchFamily="34" charset="0"/>
              <a:buNone/>
              <a:defRPr/>
            </a:pPr>
            <a:r>
              <a:rPr lang="en-CA" altLang="en-US" dirty="0"/>
              <a:t>Cultural </a:t>
            </a:r>
            <a:r>
              <a:rPr lang="en-CA" altLang="en-US" dirty="0" smtClean="0"/>
              <a:t>practices for families include:</a:t>
            </a:r>
          </a:p>
          <a:p>
            <a:pPr>
              <a:buFont typeface="Arial" panose="020B0604020202020204" pitchFamily="34" charset="0"/>
              <a:buChar char="•"/>
              <a:defRPr/>
            </a:pPr>
            <a:r>
              <a:rPr lang="en-CA" altLang="en-US" dirty="0" smtClean="0"/>
              <a:t>The Lodge Ceremony</a:t>
            </a:r>
          </a:p>
          <a:p>
            <a:pPr lvl="1">
              <a:buFont typeface="Arial" panose="020B0604020202020204" pitchFamily="34" charset="0"/>
              <a:buChar char="–"/>
              <a:defRPr/>
            </a:pPr>
            <a:r>
              <a:rPr lang="en-CA" altLang="en-US" dirty="0" smtClean="0"/>
              <a:t> </a:t>
            </a:r>
            <a:r>
              <a:rPr lang="en-CA" altLang="en-US" dirty="0"/>
              <a:t>this has become a monthly practice available to families</a:t>
            </a:r>
          </a:p>
          <a:p>
            <a:pPr>
              <a:buFont typeface="Arial" panose="020B0604020202020204" pitchFamily="34" charset="0"/>
              <a:buChar char="•"/>
              <a:defRPr/>
            </a:pPr>
            <a:r>
              <a:rPr lang="en-CA" altLang="en-US" dirty="0"/>
              <a:t>Culture camp:</a:t>
            </a:r>
          </a:p>
          <a:p>
            <a:pPr lvl="1">
              <a:buFont typeface="Arial" panose="020B0604020202020204" pitchFamily="34" charset="0"/>
              <a:buChar char="–"/>
              <a:defRPr/>
            </a:pPr>
            <a:r>
              <a:rPr lang="en-CA" altLang="en-US" dirty="0"/>
              <a:t>Mahmawi-atoskiwin provided four cultural camps for families to attend this summer where the Circle Keeper and Elder facilitated ceremonies and meaningful conversations throughout the weekend</a:t>
            </a:r>
          </a:p>
          <a:p>
            <a:pPr lvl="1">
              <a:buFont typeface="Arial" panose="020B0604020202020204" pitchFamily="34" charset="0"/>
              <a:buChar char="–"/>
              <a:defRPr/>
            </a:pPr>
            <a:r>
              <a:rPr lang="en-CA" altLang="en-US" dirty="0"/>
              <a:t>This camp grew in numbers through the summer with feedback stating the families found this time meaningful and part of their healing journey</a:t>
            </a:r>
          </a:p>
          <a:p>
            <a:pPr>
              <a:buFont typeface="Arial" panose="020B0604020202020204" pitchFamily="34" charset="0"/>
              <a:buChar char="•"/>
              <a:defRPr/>
            </a:pPr>
            <a:endParaRPr lang="en-CA" altLang="en-US" dirty="0"/>
          </a:p>
          <a:p>
            <a:pPr>
              <a:buFont typeface="Arial" panose="020B0604020202020204" pitchFamily="34" charset="0"/>
              <a:buChar char="•"/>
              <a:defRPr/>
            </a:pPr>
            <a:endParaRPr lang="en-CA" altLang="en-US" dirty="0" smtClean="0"/>
          </a:p>
        </p:txBody>
      </p:sp>
      <p:sp>
        <p:nvSpPr>
          <p:cNvPr id="27652" name="Slide Number Placeholder 2"/>
          <p:cNvSpPr>
            <a:spLocks noGrp="1"/>
          </p:cNvSpPr>
          <p:nvPr>
            <p:ph type="sldNum" sz="quarter" idx="12"/>
          </p:nvPr>
        </p:nvSpPr>
        <p:spPr bwMode="auto">
          <a:noFill/>
          <a:ln>
            <a:miter lim="800000"/>
            <a:headEnd/>
            <a:tailEnd/>
          </a:ln>
        </p:spPr>
        <p:txBody>
          <a:bodyPr/>
          <a:lstStyle/>
          <a:p>
            <a:fld id="{2D39EA51-829E-4811-8D74-27F355C3FFDE}" type="slidenum">
              <a:rPr lang="en-US" altLang="en-US">
                <a:cs typeface="Arial" charset="0"/>
              </a:rPr>
              <a:pPr/>
              <a:t>18</a:t>
            </a:fld>
            <a:endParaRPr lang="en-US" altLang="en-US">
              <a:cs typeface="Arial" charset="0"/>
            </a:endParaRPr>
          </a:p>
        </p:txBody>
      </p:sp>
      <p:pic>
        <p:nvPicPr>
          <p:cNvPr id="27653" name="Picture 3" descr="Alliancelogo.tif"/>
          <p:cNvPicPr>
            <a:picLocks noChangeAspect="1" noChangeArrowheads="1"/>
          </p:cNvPicPr>
          <p:nvPr/>
        </p:nvPicPr>
        <p:blipFill>
          <a:blip r:embed="rId2" cstate="print"/>
          <a:srcRect/>
          <a:stretch>
            <a:fillRect/>
          </a:stretch>
        </p:blipFill>
        <p:spPr bwMode="auto">
          <a:xfrm>
            <a:off x="8001000" y="0"/>
            <a:ext cx="1084263" cy="1006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p:nvPr>
        </p:nvSpPr>
        <p:spPr/>
        <p:txBody>
          <a:bodyPr/>
          <a:lstStyle/>
          <a:p>
            <a:endParaRPr lang="en-CA" smtClean="0">
              <a:latin typeface="Arial" charset="0"/>
              <a:cs typeface="Arial" charset="0"/>
            </a:endParaRPr>
          </a:p>
        </p:txBody>
      </p:sp>
      <p:sp>
        <p:nvSpPr>
          <p:cNvPr id="5" name="Content Placeholder 4"/>
          <p:cNvSpPr>
            <a:spLocks noGrp="1"/>
          </p:cNvSpPr>
          <p:nvPr>
            <p:ph idx="1"/>
          </p:nvPr>
        </p:nvSpPr>
        <p:spPr/>
        <p:txBody>
          <a:bodyPr/>
          <a:lstStyle/>
          <a:p>
            <a:pPr>
              <a:buFont typeface="Arial" panose="020B0604020202020204" pitchFamily="34" charset="0"/>
              <a:buChar char="•"/>
              <a:defRPr/>
            </a:pPr>
            <a:r>
              <a:rPr lang="en-CA" dirty="0" smtClean="0"/>
              <a:t>Talking Circle</a:t>
            </a:r>
          </a:p>
          <a:p>
            <a:pPr lvl="1">
              <a:buFont typeface="Arial" panose="020B0604020202020204" pitchFamily="34" charset="0"/>
              <a:buChar char="–"/>
              <a:defRPr/>
            </a:pPr>
            <a:r>
              <a:rPr lang="en-CA" dirty="0" smtClean="0"/>
              <a:t>Talking circles for both men and women are starting in the month of November</a:t>
            </a:r>
          </a:p>
          <a:p>
            <a:pPr>
              <a:buFont typeface="Arial" panose="020B0604020202020204" pitchFamily="34" charset="0"/>
              <a:buChar char="•"/>
              <a:defRPr/>
            </a:pPr>
            <a:r>
              <a:rPr lang="en-CA" dirty="0" smtClean="0"/>
              <a:t>Smudging</a:t>
            </a:r>
          </a:p>
          <a:p>
            <a:pPr>
              <a:buFont typeface="Arial" panose="020B0604020202020204" pitchFamily="34" charset="0"/>
              <a:buChar char="•"/>
              <a:defRPr/>
            </a:pPr>
            <a:r>
              <a:rPr lang="en-CA" dirty="0" smtClean="0"/>
              <a:t>Access to Elders</a:t>
            </a:r>
          </a:p>
          <a:p>
            <a:pPr marL="457200" lvl="1" indent="0">
              <a:buFont typeface="Arial" panose="020B0604020202020204" pitchFamily="34" charset="0"/>
              <a:buNone/>
              <a:defRPr/>
            </a:pPr>
            <a:endParaRPr lang="en-CA" dirty="0" smtClean="0"/>
          </a:p>
        </p:txBody>
      </p:sp>
      <p:sp>
        <p:nvSpPr>
          <p:cNvPr id="28676" name="Slide Number Placeholder 2"/>
          <p:cNvSpPr>
            <a:spLocks noGrp="1"/>
          </p:cNvSpPr>
          <p:nvPr>
            <p:ph type="sldNum" sz="quarter" idx="12"/>
          </p:nvPr>
        </p:nvSpPr>
        <p:spPr bwMode="auto">
          <a:noFill/>
          <a:ln>
            <a:miter lim="800000"/>
            <a:headEnd/>
            <a:tailEnd/>
          </a:ln>
        </p:spPr>
        <p:txBody>
          <a:bodyPr/>
          <a:lstStyle/>
          <a:p>
            <a:fld id="{B9051C74-E0F1-431E-83AF-68F10F138AF1}" type="slidenum">
              <a:rPr lang="en-US" altLang="en-US"/>
              <a:pPr/>
              <a:t>19</a:t>
            </a:fld>
            <a:endParaRPr lang="en-US" altLang="en-US"/>
          </a:p>
        </p:txBody>
      </p:sp>
      <p:pic>
        <p:nvPicPr>
          <p:cNvPr id="28677" name="Picture 3" descr="Alliancelogo.tif"/>
          <p:cNvPicPr>
            <a:picLocks noChangeAspect="1" noChangeArrowheads="1"/>
          </p:cNvPicPr>
          <p:nvPr/>
        </p:nvPicPr>
        <p:blipFill>
          <a:blip r:embed="rId2" cstate="print"/>
          <a:srcRect/>
          <a:stretch>
            <a:fillRect/>
          </a:stretch>
        </p:blipFill>
        <p:spPr bwMode="auto">
          <a:xfrm>
            <a:off x="8001000" y="0"/>
            <a:ext cx="1084263" cy="1006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altLang="en-US" dirty="0">
                <a:latin typeface="Arial" charset="0"/>
                <a:cs typeface="Arial" charset="0"/>
              </a:rPr>
              <a:t>Engaging Aboriginal Families Through Collaboration</a:t>
            </a:r>
            <a:endParaRPr lang="en-US" dirty="0"/>
          </a:p>
        </p:txBody>
      </p:sp>
      <p:sp>
        <p:nvSpPr>
          <p:cNvPr id="6147" name="Content Placeholder 2"/>
          <p:cNvSpPr>
            <a:spLocks noGrp="1"/>
          </p:cNvSpPr>
          <p:nvPr>
            <p:ph idx="1"/>
          </p:nvPr>
        </p:nvSpPr>
        <p:spPr/>
        <p:txBody>
          <a:bodyPr/>
          <a:lstStyle/>
          <a:p>
            <a:pPr marL="0" indent="0">
              <a:buFont typeface="Arial" charset="0"/>
              <a:buNone/>
            </a:pPr>
            <a:r>
              <a:rPr lang="en-US" altLang="en-US" dirty="0" smtClean="0">
                <a:latin typeface="Arial" charset="0"/>
                <a:cs typeface="Arial" charset="0"/>
              </a:rPr>
              <a:t>OVERVIEW</a:t>
            </a:r>
          </a:p>
          <a:p>
            <a:pPr marL="0" indent="0">
              <a:buFont typeface="Arial" charset="0"/>
              <a:buNone/>
            </a:pPr>
            <a:r>
              <a:rPr lang="en-US" altLang="en-US" sz="1800" dirty="0" smtClean="0">
                <a:latin typeface="Arial" charset="0"/>
                <a:cs typeface="Arial" charset="0"/>
              </a:rPr>
              <a:t>CFS: 	</a:t>
            </a:r>
          </a:p>
          <a:p>
            <a:pPr marL="0" indent="0">
              <a:buFont typeface="Arial" charset="0"/>
              <a:buNone/>
            </a:pPr>
            <a:r>
              <a:rPr lang="en-US" altLang="en-US" sz="1800" dirty="0" smtClean="0">
                <a:latin typeface="Arial" charset="0"/>
                <a:cs typeface="Arial" charset="0"/>
              </a:rPr>
              <a:t>	Context/History</a:t>
            </a:r>
          </a:p>
          <a:p>
            <a:pPr marL="0" indent="0">
              <a:buFont typeface="Arial" charset="0"/>
              <a:buNone/>
            </a:pPr>
            <a:r>
              <a:rPr lang="en-US" altLang="en-US" sz="1800" dirty="0" smtClean="0">
                <a:latin typeface="Arial" charset="0"/>
                <a:cs typeface="Arial" charset="0"/>
              </a:rPr>
              <a:t>	Aboriginal Framework</a:t>
            </a:r>
          </a:p>
          <a:p>
            <a:pPr marL="0" indent="0">
              <a:buFont typeface="Arial" charset="0"/>
              <a:buNone/>
            </a:pPr>
            <a:r>
              <a:rPr lang="en-US" altLang="en-US" sz="1800" dirty="0" smtClean="0">
                <a:latin typeface="Arial" charset="0"/>
                <a:cs typeface="Arial" charset="0"/>
              </a:rPr>
              <a:t>	Evolution of Practice</a:t>
            </a:r>
          </a:p>
          <a:p>
            <a:pPr marL="0" indent="0">
              <a:buFont typeface="Arial" charset="0"/>
              <a:buNone/>
            </a:pPr>
            <a:r>
              <a:rPr lang="en-US" altLang="en-US" sz="1800" dirty="0" smtClean="0">
                <a:latin typeface="Arial" charset="0"/>
                <a:cs typeface="Arial" charset="0"/>
              </a:rPr>
              <a:t>Mahmawi-atoskiwin:</a:t>
            </a:r>
          </a:p>
          <a:p>
            <a:pPr marL="0" indent="0">
              <a:buFont typeface="Arial" charset="0"/>
              <a:buNone/>
            </a:pPr>
            <a:r>
              <a:rPr lang="en-US" altLang="en-US" sz="1800" dirty="0" smtClean="0">
                <a:latin typeface="Arial" charset="0"/>
                <a:cs typeface="Arial" charset="0"/>
              </a:rPr>
              <a:t>	Alliance</a:t>
            </a:r>
          </a:p>
          <a:p>
            <a:pPr marL="0" indent="0">
              <a:buFont typeface="Arial" charset="0"/>
              <a:buNone/>
            </a:pPr>
            <a:r>
              <a:rPr lang="en-US" altLang="en-US" sz="1800" dirty="0" smtClean="0">
                <a:latin typeface="Arial" charset="0"/>
                <a:cs typeface="Arial" charset="0"/>
              </a:rPr>
              <a:t>	Practice</a:t>
            </a:r>
          </a:p>
          <a:p>
            <a:pPr marL="0" indent="0">
              <a:buFont typeface="Arial" charset="0"/>
              <a:buNone/>
            </a:pPr>
            <a:r>
              <a:rPr lang="en-US" altLang="en-US" sz="1800" dirty="0" smtClean="0">
                <a:latin typeface="Arial" charset="0"/>
                <a:cs typeface="Arial" charset="0"/>
              </a:rPr>
              <a:t>	Collaboration</a:t>
            </a:r>
          </a:p>
          <a:p>
            <a:pPr marL="0" indent="0">
              <a:buFont typeface="Arial" charset="0"/>
              <a:buNone/>
            </a:pPr>
            <a:r>
              <a:rPr lang="en-US" altLang="en-US" sz="1800" dirty="0" smtClean="0">
                <a:latin typeface="Arial" charset="0"/>
                <a:cs typeface="Arial" charset="0"/>
              </a:rPr>
              <a:t>Outcome Data:</a:t>
            </a:r>
          </a:p>
          <a:p>
            <a:pPr marL="0" indent="0">
              <a:buFont typeface="Arial" charset="0"/>
              <a:buNone/>
            </a:pPr>
            <a:r>
              <a:rPr lang="en-US" altLang="en-US" sz="1800" dirty="0" smtClean="0">
                <a:latin typeface="Arial" charset="0"/>
                <a:cs typeface="Arial" charset="0"/>
              </a:rPr>
              <a:t>	What’s working well</a:t>
            </a:r>
          </a:p>
          <a:p>
            <a:pPr marL="0" indent="0">
              <a:buFont typeface="Arial" charset="0"/>
              <a:buNone/>
            </a:pPr>
            <a:r>
              <a:rPr lang="en-US" altLang="en-US" sz="1800" dirty="0" smtClean="0">
                <a:latin typeface="Arial" charset="0"/>
                <a:cs typeface="Arial" charset="0"/>
              </a:rPr>
              <a:t>	Moving Forward</a:t>
            </a:r>
          </a:p>
          <a:p>
            <a:pPr marL="0" indent="0">
              <a:buFont typeface="Arial" charset="0"/>
              <a:buNone/>
            </a:pPr>
            <a:r>
              <a:rPr lang="en-US" altLang="en-US" dirty="0" smtClean="0">
                <a:latin typeface="Arial" charset="0"/>
                <a:cs typeface="Arial" charset="0"/>
              </a:rPr>
              <a:t>	</a:t>
            </a:r>
          </a:p>
        </p:txBody>
      </p:sp>
      <p:sp>
        <p:nvSpPr>
          <p:cNvPr id="6148" name="Slide Number Placeholder 3"/>
          <p:cNvSpPr>
            <a:spLocks noGrp="1"/>
          </p:cNvSpPr>
          <p:nvPr>
            <p:ph type="sldNum" sz="quarter" idx="12"/>
          </p:nvPr>
        </p:nvSpPr>
        <p:spPr bwMode="auto">
          <a:noFill/>
          <a:ln>
            <a:miter lim="800000"/>
            <a:headEnd/>
            <a:tailEnd/>
          </a:ln>
        </p:spPr>
        <p:txBody>
          <a:bodyPr/>
          <a:lstStyle/>
          <a:p>
            <a:fld id="{3B9319BF-17E4-404D-A0CD-7E30DA8BD678}" type="slidenum">
              <a:rPr lang="en-US" altLang="en-US" smtClean="0">
                <a:cs typeface="Arial" charset="0"/>
              </a:rPr>
              <a:pPr/>
              <a:t>2</a:t>
            </a:fld>
            <a:endParaRPr lang="en-US" altLang="en-US" dirty="0" smtClean="0">
              <a:cs typeface="Arial" charset="0"/>
            </a:endParaRPr>
          </a:p>
        </p:txBody>
      </p:sp>
      <p:pic>
        <p:nvPicPr>
          <p:cNvPr id="6149" name="Picture 4" descr="Alliancelogo.tif"/>
          <p:cNvPicPr>
            <a:picLocks noChangeAspect="1" noChangeArrowheads="1"/>
          </p:cNvPicPr>
          <p:nvPr/>
        </p:nvPicPr>
        <p:blipFill>
          <a:blip r:embed="rId2" cstate="print"/>
          <a:srcRect/>
          <a:stretch>
            <a:fillRect/>
          </a:stretch>
        </p:blipFill>
        <p:spPr bwMode="auto">
          <a:xfrm>
            <a:off x="8001000" y="0"/>
            <a:ext cx="1084263" cy="1006475"/>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p:txBody>
          <a:bodyPr/>
          <a:lstStyle/>
          <a:p>
            <a:r>
              <a:rPr lang="en-CA" altLang="en-US" sz="2800" smtClean="0">
                <a:latin typeface="Arial" charset="0"/>
                <a:cs typeface="Arial" charset="0"/>
              </a:rPr>
              <a:t>Collaborative Practice</a:t>
            </a:r>
          </a:p>
        </p:txBody>
      </p:sp>
      <p:sp>
        <p:nvSpPr>
          <p:cNvPr id="29699" name="Content Placeholder 4"/>
          <p:cNvSpPr>
            <a:spLocks noGrp="1"/>
          </p:cNvSpPr>
          <p:nvPr>
            <p:ph idx="1"/>
          </p:nvPr>
        </p:nvSpPr>
        <p:spPr/>
        <p:txBody>
          <a:bodyPr/>
          <a:lstStyle/>
          <a:p>
            <a:r>
              <a:rPr lang="en-CA" altLang="en-US" smtClean="0">
                <a:latin typeface="Arial" charset="0"/>
                <a:cs typeface="Arial" charset="0"/>
              </a:rPr>
              <a:t>In our limited experience in working collaboratively with CFS we are finding that we can assist families to make the necessary changes to keep their family safe</a:t>
            </a:r>
          </a:p>
          <a:p>
            <a:r>
              <a:rPr lang="en-CA" altLang="en-US" smtClean="0">
                <a:latin typeface="Arial" charset="0"/>
                <a:cs typeface="Arial" charset="0"/>
              </a:rPr>
              <a:t>Families are able to involve people who care about them and their children as supports and develop safety plans that work</a:t>
            </a:r>
          </a:p>
          <a:p>
            <a:r>
              <a:rPr lang="en-CA" altLang="en-US" smtClean="0">
                <a:latin typeface="Arial" charset="0"/>
                <a:cs typeface="Arial" charset="0"/>
              </a:rPr>
              <a:t>When children come into care there are often serious issues in the family and future planning for the children is able to happen more quickly</a:t>
            </a:r>
          </a:p>
          <a:p>
            <a:endParaRPr lang="en-CA" altLang="en-US" smtClean="0">
              <a:latin typeface="Arial" charset="0"/>
              <a:cs typeface="Arial" charset="0"/>
            </a:endParaRPr>
          </a:p>
        </p:txBody>
      </p:sp>
      <p:sp>
        <p:nvSpPr>
          <p:cNvPr id="29700" name="Slide Number Placeholder 2"/>
          <p:cNvSpPr>
            <a:spLocks noGrp="1"/>
          </p:cNvSpPr>
          <p:nvPr>
            <p:ph type="sldNum" sz="quarter" idx="12"/>
          </p:nvPr>
        </p:nvSpPr>
        <p:spPr bwMode="auto">
          <a:noFill/>
          <a:ln>
            <a:miter lim="800000"/>
            <a:headEnd/>
            <a:tailEnd/>
          </a:ln>
        </p:spPr>
        <p:txBody>
          <a:bodyPr/>
          <a:lstStyle/>
          <a:p>
            <a:fld id="{8BEF543D-E9EA-4F88-9E4A-BA9825F032CB}" type="slidenum">
              <a:rPr lang="en-US" altLang="en-US">
                <a:cs typeface="Arial" charset="0"/>
              </a:rPr>
              <a:pPr/>
              <a:t>20</a:t>
            </a:fld>
            <a:endParaRPr lang="en-US" altLang="en-US">
              <a:cs typeface="Arial" charset="0"/>
            </a:endParaRPr>
          </a:p>
        </p:txBody>
      </p:sp>
      <p:pic>
        <p:nvPicPr>
          <p:cNvPr id="29701" name="Picture 3" descr="Alliancelogo.tif"/>
          <p:cNvPicPr>
            <a:picLocks noChangeAspect="1" noChangeArrowheads="1"/>
          </p:cNvPicPr>
          <p:nvPr/>
        </p:nvPicPr>
        <p:blipFill>
          <a:blip r:embed="rId2" cstate="print"/>
          <a:srcRect/>
          <a:stretch>
            <a:fillRect/>
          </a:stretch>
        </p:blipFill>
        <p:spPr bwMode="auto">
          <a:xfrm>
            <a:off x="8001000" y="0"/>
            <a:ext cx="1084263" cy="1006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3"/>
          <p:cNvSpPr>
            <a:spLocks noGrp="1"/>
          </p:cNvSpPr>
          <p:nvPr>
            <p:ph type="title"/>
          </p:nvPr>
        </p:nvSpPr>
        <p:spPr/>
        <p:txBody>
          <a:bodyPr/>
          <a:lstStyle/>
          <a:p>
            <a:r>
              <a:rPr lang="en-CA" altLang="en-US" sz="2800" smtClean="0">
                <a:latin typeface="Arial" charset="0"/>
                <a:cs typeface="Arial" charset="0"/>
              </a:rPr>
              <a:t>Collaborative Practice</a:t>
            </a:r>
          </a:p>
        </p:txBody>
      </p:sp>
      <p:sp>
        <p:nvSpPr>
          <p:cNvPr id="30723" name="Content Placeholder 4"/>
          <p:cNvSpPr>
            <a:spLocks noGrp="1"/>
          </p:cNvSpPr>
          <p:nvPr>
            <p:ph idx="1"/>
          </p:nvPr>
        </p:nvSpPr>
        <p:spPr/>
        <p:txBody>
          <a:bodyPr/>
          <a:lstStyle/>
          <a:p>
            <a:r>
              <a:rPr lang="en-CA" altLang="en-US" smtClean="0">
                <a:latin typeface="Arial" charset="0"/>
                <a:cs typeface="Arial" charset="0"/>
              </a:rPr>
              <a:t>Setting up time for meeting with each other has been critical to successful collaborative practice</a:t>
            </a:r>
          </a:p>
          <a:p>
            <a:pPr lvl="1"/>
            <a:r>
              <a:rPr lang="en-CA" altLang="en-US" smtClean="0">
                <a:latin typeface="Arial" charset="0"/>
                <a:cs typeface="Arial" charset="0"/>
              </a:rPr>
              <a:t>Working as a team takes more time in the beginning</a:t>
            </a:r>
          </a:p>
          <a:p>
            <a:r>
              <a:rPr lang="en-CA" altLang="en-US" smtClean="0">
                <a:latin typeface="Arial" charset="0"/>
                <a:cs typeface="Arial" charset="0"/>
              </a:rPr>
              <a:t>Communication along the way is also key to ensure each person knows what the other is doing</a:t>
            </a:r>
          </a:p>
          <a:p>
            <a:r>
              <a:rPr lang="en-CA" altLang="en-US" smtClean="0">
                <a:latin typeface="Arial" charset="0"/>
                <a:cs typeface="Arial" charset="0"/>
              </a:rPr>
              <a:t>Families are able to work on a variety of goals quickly as there is support through family, friends and professionals, all who know what the worries and what it will mean to be successful</a:t>
            </a:r>
          </a:p>
          <a:p>
            <a:endParaRPr lang="en-CA" altLang="en-US" smtClean="0">
              <a:latin typeface="Arial" charset="0"/>
              <a:cs typeface="Arial" charset="0"/>
            </a:endParaRPr>
          </a:p>
        </p:txBody>
      </p:sp>
      <p:sp>
        <p:nvSpPr>
          <p:cNvPr id="30724" name="Slide Number Placeholder 2"/>
          <p:cNvSpPr>
            <a:spLocks noGrp="1"/>
          </p:cNvSpPr>
          <p:nvPr>
            <p:ph type="sldNum" sz="quarter" idx="12"/>
          </p:nvPr>
        </p:nvSpPr>
        <p:spPr bwMode="auto">
          <a:noFill/>
          <a:ln>
            <a:miter lim="800000"/>
            <a:headEnd/>
            <a:tailEnd/>
          </a:ln>
        </p:spPr>
        <p:txBody>
          <a:bodyPr/>
          <a:lstStyle/>
          <a:p>
            <a:fld id="{205B6C84-6D95-4E36-8045-EFFC4A4A03A9}" type="slidenum">
              <a:rPr lang="en-US" altLang="en-US">
                <a:cs typeface="Arial" charset="0"/>
              </a:rPr>
              <a:pPr/>
              <a:t>21</a:t>
            </a:fld>
            <a:endParaRPr lang="en-US" altLang="en-US">
              <a:cs typeface="Arial" charset="0"/>
            </a:endParaRPr>
          </a:p>
        </p:txBody>
      </p:sp>
      <p:pic>
        <p:nvPicPr>
          <p:cNvPr id="30725" name="Picture 3" descr="Alliancelogo.tif"/>
          <p:cNvPicPr>
            <a:picLocks noChangeAspect="1" noChangeArrowheads="1"/>
          </p:cNvPicPr>
          <p:nvPr/>
        </p:nvPicPr>
        <p:blipFill>
          <a:blip r:embed="rId2" cstate="print"/>
          <a:srcRect/>
          <a:stretch>
            <a:fillRect/>
          </a:stretch>
        </p:blipFill>
        <p:spPr bwMode="auto">
          <a:xfrm>
            <a:off x="8001000" y="0"/>
            <a:ext cx="1084263" cy="1006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OUTCOME DATA</a:t>
            </a:r>
            <a:br>
              <a:rPr lang="en-US" dirty="0" smtClean="0"/>
            </a:br>
            <a:r>
              <a:rPr lang="en-US" dirty="0"/>
              <a:t>	</a:t>
            </a:r>
          </a:p>
        </p:txBody>
      </p:sp>
      <p:sp>
        <p:nvSpPr>
          <p:cNvPr id="24579" name="Content Placeholder 2"/>
          <p:cNvSpPr>
            <a:spLocks noGrp="1"/>
          </p:cNvSpPr>
          <p:nvPr>
            <p:ph idx="1"/>
          </p:nvPr>
        </p:nvSpPr>
        <p:spPr/>
        <p:txBody>
          <a:bodyPr/>
          <a:lstStyle/>
          <a:p>
            <a:r>
              <a:rPr lang="en-US" dirty="0" smtClean="0">
                <a:latin typeface="Arial" charset="0"/>
                <a:cs typeface="Arial" charset="0"/>
              </a:rPr>
              <a:t>WHAT’S WORKING WELL</a:t>
            </a:r>
          </a:p>
        </p:txBody>
      </p:sp>
      <p:sp>
        <p:nvSpPr>
          <p:cNvPr id="24580" name="Slide Number Placeholder 3"/>
          <p:cNvSpPr>
            <a:spLocks noGrp="1"/>
          </p:cNvSpPr>
          <p:nvPr>
            <p:ph type="sldNum" sz="quarter" idx="12"/>
          </p:nvPr>
        </p:nvSpPr>
        <p:spPr bwMode="auto">
          <a:noFill/>
          <a:ln>
            <a:miter lim="800000"/>
            <a:headEnd/>
            <a:tailEnd/>
          </a:ln>
        </p:spPr>
        <p:txBody>
          <a:bodyPr/>
          <a:lstStyle/>
          <a:p>
            <a:fld id="{F6D398B9-9E73-4A5F-B2A6-51FE84EF3780}" type="slidenum">
              <a:rPr lang="en-US" altLang="en-US" smtClean="0"/>
              <a:pPr/>
              <a:t>22</a:t>
            </a:fld>
            <a:endParaRPr lang="en-US" altLang="en-US" dirty="0" smtClean="0"/>
          </a:p>
        </p:txBody>
      </p:sp>
      <p:pic>
        <p:nvPicPr>
          <p:cNvPr id="5" name="Picture 3" descr="Alliancelogo.tif"/>
          <p:cNvPicPr>
            <a:picLocks noChangeAspect="1" noChangeArrowheads="1"/>
          </p:cNvPicPr>
          <p:nvPr/>
        </p:nvPicPr>
        <p:blipFill>
          <a:blip r:embed="rId2" cstate="print"/>
          <a:srcRect/>
          <a:stretch>
            <a:fillRect/>
          </a:stretch>
        </p:blipFill>
        <p:spPr bwMode="auto">
          <a:xfrm>
            <a:off x="7924800" y="152400"/>
            <a:ext cx="1084263" cy="1006475"/>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1"/>
          <p:cNvSpPr>
            <a:spLocks noGrp="1"/>
          </p:cNvSpPr>
          <p:nvPr>
            <p:ph type="sldNum" sz="quarter" idx="12"/>
          </p:nvPr>
        </p:nvSpPr>
        <p:spPr bwMode="auto">
          <a:noFill/>
          <a:ln>
            <a:miter lim="800000"/>
            <a:headEnd/>
            <a:tailEnd/>
          </a:ln>
        </p:spPr>
        <p:txBody>
          <a:bodyPr/>
          <a:lstStyle/>
          <a:p>
            <a:fld id="{C10F1B46-6B1D-47CB-A6BF-40342708A30C}" type="slidenum">
              <a:rPr lang="en-US" altLang="en-US" smtClean="0">
                <a:cs typeface="Arial" charset="0"/>
              </a:rPr>
              <a:pPr/>
              <a:t>23</a:t>
            </a:fld>
            <a:endParaRPr lang="en-US" altLang="en-US" dirty="0" smtClean="0">
              <a:cs typeface="Arial" charset="0"/>
            </a:endParaRPr>
          </a:p>
        </p:txBody>
      </p:sp>
      <p:graphicFrame>
        <p:nvGraphicFramePr>
          <p:cNvPr id="25603" name="Object 2"/>
          <p:cNvGraphicFramePr>
            <a:graphicFrameLocks noGrp="1"/>
          </p:cNvGraphicFramePr>
          <p:nvPr/>
        </p:nvGraphicFramePr>
        <p:xfrm>
          <a:off x="1447800" y="838200"/>
          <a:ext cx="7391400" cy="5105400"/>
        </p:xfrm>
        <a:graphic>
          <a:graphicData uri="http://schemas.openxmlformats.org/presentationml/2006/ole">
            <mc:AlternateContent xmlns:mc="http://schemas.openxmlformats.org/markup-compatibility/2006">
              <mc:Choice xmlns:v="urn:schemas-microsoft-com:vml" Requires="v">
                <p:oleObj spid="_x0000_s25604" r:id="rId4" imgW="8675360" imgH="5206435" progId="Excel.Sheet.8">
                  <p:embed/>
                </p:oleObj>
              </mc:Choice>
              <mc:Fallback>
                <p:oleObj r:id="rId4" imgW="8675360" imgH="5206435" progId="Excel.Sheet.8">
                  <p:embed/>
                  <p:pic>
                    <p:nvPicPr>
                      <p:cNvPr id="0" name="Object 2"/>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838200"/>
                        <a:ext cx="7391400" cy="510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5604" name="Picture 3" descr="Alliancelogo.tif"/>
          <p:cNvPicPr>
            <a:picLocks noChangeAspect="1" noChangeArrowheads="1"/>
          </p:cNvPicPr>
          <p:nvPr/>
        </p:nvPicPr>
        <p:blipFill>
          <a:blip r:embed="rId6" cstate="print"/>
          <a:srcRect/>
          <a:stretch>
            <a:fillRect/>
          </a:stretch>
        </p:blipFill>
        <p:spPr bwMode="auto">
          <a:xfrm>
            <a:off x="8001000" y="0"/>
            <a:ext cx="1084263" cy="1006475"/>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1"/>
          <p:cNvSpPr>
            <a:spLocks noGrp="1"/>
          </p:cNvSpPr>
          <p:nvPr>
            <p:ph type="sldNum" sz="quarter" idx="12"/>
          </p:nvPr>
        </p:nvSpPr>
        <p:spPr bwMode="auto">
          <a:noFill/>
          <a:ln>
            <a:miter lim="800000"/>
            <a:headEnd/>
            <a:tailEnd/>
          </a:ln>
        </p:spPr>
        <p:txBody>
          <a:bodyPr/>
          <a:lstStyle/>
          <a:p>
            <a:fld id="{EB7972AF-1B3D-4AB1-A973-87022077EF62}" type="slidenum">
              <a:rPr lang="en-US" altLang="en-US" smtClean="0">
                <a:cs typeface="Arial" charset="0"/>
              </a:rPr>
              <a:pPr/>
              <a:t>24</a:t>
            </a:fld>
            <a:endParaRPr lang="en-US" altLang="en-US" dirty="0" smtClean="0">
              <a:cs typeface="Arial" charset="0"/>
            </a:endParaRPr>
          </a:p>
        </p:txBody>
      </p:sp>
      <p:graphicFrame>
        <p:nvGraphicFramePr>
          <p:cNvPr id="26627" name="Object 2"/>
          <p:cNvGraphicFramePr>
            <a:graphicFrameLocks noGrp="1"/>
          </p:cNvGraphicFramePr>
          <p:nvPr/>
        </p:nvGraphicFramePr>
        <p:xfrm>
          <a:off x="1447800" y="838200"/>
          <a:ext cx="7559675" cy="5486400"/>
        </p:xfrm>
        <a:graphic>
          <a:graphicData uri="http://schemas.openxmlformats.org/presentationml/2006/ole">
            <mc:AlternateContent xmlns:mc="http://schemas.openxmlformats.org/markup-compatibility/2006">
              <mc:Choice xmlns:v="urn:schemas-microsoft-com:vml" Requires="v">
                <p:oleObj spid="_x0000_s26628" r:id="rId4" imgW="8272989" imgH="5608806" progId="Excel.Sheet.8">
                  <p:embed/>
                </p:oleObj>
              </mc:Choice>
              <mc:Fallback>
                <p:oleObj r:id="rId4" imgW="8272989" imgH="5608806" progId="Excel.Sheet.8">
                  <p:embed/>
                  <p:pic>
                    <p:nvPicPr>
                      <p:cNvPr id="0" name="Object 2"/>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838200"/>
                        <a:ext cx="7559675" cy="548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6628" name="Picture 3" descr="Alliancelogo.tif"/>
          <p:cNvPicPr>
            <a:picLocks noChangeAspect="1" noChangeArrowheads="1"/>
          </p:cNvPicPr>
          <p:nvPr/>
        </p:nvPicPr>
        <p:blipFill>
          <a:blip r:embed="rId6" cstate="print"/>
          <a:srcRect/>
          <a:stretch>
            <a:fillRect/>
          </a:stretch>
        </p:blipFill>
        <p:spPr bwMode="auto">
          <a:xfrm>
            <a:off x="8001000" y="0"/>
            <a:ext cx="1084263" cy="1006475"/>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1"/>
          <p:cNvSpPr>
            <a:spLocks noGrp="1"/>
          </p:cNvSpPr>
          <p:nvPr>
            <p:ph type="sldNum" sz="quarter" idx="12"/>
          </p:nvPr>
        </p:nvSpPr>
        <p:spPr bwMode="auto">
          <a:noFill/>
          <a:ln>
            <a:miter lim="800000"/>
            <a:headEnd/>
            <a:tailEnd/>
          </a:ln>
        </p:spPr>
        <p:txBody>
          <a:bodyPr/>
          <a:lstStyle/>
          <a:p>
            <a:fld id="{853B00E1-3955-42B2-B499-D8DC34A8417B}" type="slidenum">
              <a:rPr lang="en-US" altLang="en-US" smtClean="0">
                <a:cs typeface="Arial" charset="0"/>
              </a:rPr>
              <a:pPr/>
              <a:t>25</a:t>
            </a:fld>
            <a:endParaRPr lang="en-US" altLang="en-US" dirty="0" smtClean="0">
              <a:cs typeface="Arial" charset="0"/>
            </a:endParaRPr>
          </a:p>
        </p:txBody>
      </p:sp>
      <p:graphicFrame>
        <p:nvGraphicFramePr>
          <p:cNvPr id="27651" name="Object 2"/>
          <p:cNvGraphicFramePr>
            <a:graphicFrameLocks noGrp="1"/>
          </p:cNvGraphicFramePr>
          <p:nvPr/>
        </p:nvGraphicFramePr>
        <p:xfrm>
          <a:off x="1447800" y="762000"/>
          <a:ext cx="7620000" cy="5154613"/>
        </p:xfrm>
        <a:graphic>
          <a:graphicData uri="http://schemas.openxmlformats.org/presentationml/2006/ole">
            <mc:AlternateContent xmlns:mc="http://schemas.openxmlformats.org/markup-compatibility/2006">
              <mc:Choice xmlns:v="urn:schemas-microsoft-com:vml" Requires="v">
                <p:oleObj spid="_x0000_s27652" r:id="rId4" imgW="8205927" imgH="5206435" progId="Excel.Sheet.8">
                  <p:embed/>
                </p:oleObj>
              </mc:Choice>
              <mc:Fallback>
                <p:oleObj r:id="rId4" imgW="8205927" imgH="5206435" progId="Excel.Sheet.8">
                  <p:embed/>
                  <p:pic>
                    <p:nvPicPr>
                      <p:cNvPr id="0" name="Object 2"/>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762000"/>
                        <a:ext cx="7620000" cy="5154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7652" name="Picture 3" descr="Alliancelogo.tif"/>
          <p:cNvPicPr>
            <a:picLocks noChangeAspect="1" noChangeArrowheads="1"/>
          </p:cNvPicPr>
          <p:nvPr/>
        </p:nvPicPr>
        <p:blipFill>
          <a:blip r:embed="rId6" cstate="print"/>
          <a:srcRect/>
          <a:stretch>
            <a:fillRect/>
          </a:stretch>
        </p:blipFill>
        <p:spPr bwMode="auto">
          <a:xfrm>
            <a:off x="8001000" y="0"/>
            <a:ext cx="1084263" cy="1006475"/>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1"/>
          <p:cNvSpPr>
            <a:spLocks noGrp="1"/>
          </p:cNvSpPr>
          <p:nvPr>
            <p:ph type="sldNum" sz="quarter" idx="12"/>
          </p:nvPr>
        </p:nvSpPr>
        <p:spPr bwMode="auto">
          <a:noFill/>
          <a:ln>
            <a:miter lim="800000"/>
            <a:headEnd/>
            <a:tailEnd/>
          </a:ln>
        </p:spPr>
        <p:txBody>
          <a:bodyPr/>
          <a:lstStyle/>
          <a:p>
            <a:fld id="{02266E14-5D02-4F67-AC7F-1D1098C716F7}" type="slidenum">
              <a:rPr lang="en-US" altLang="en-US" smtClean="0">
                <a:cs typeface="Arial" charset="0"/>
              </a:rPr>
              <a:pPr/>
              <a:t>26</a:t>
            </a:fld>
            <a:endParaRPr lang="en-US" altLang="en-US" dirty="0" smtClean="0">
              <a:cs typeface="Arial" charset="0"/>
            </a:endParaRPr>
          </a:p>
        </p:txBody>
      </p:sp>
      <p:graphicFrame>
        <p:nvGraphicFramePr>
          <p:cNvPr id="28675" name="Object 2"/>
          <p:cNvGraphicFramePr>
            <a:graphicFrameLocks noGrp="1"/>
          </p:cNvGraphicFramePr>
          <p:nvPr/>
        </p:nvGraphicFramePr>
        <p:xfrm>
          <a:off x="1454150" y="777875"/>
          <a:ext cx="7461250" cy="5559425"/>
        </p:xfrm>
        <a:graphic>
          <a:graphicData uri="http://schemas.openxmlformats.org/presentationml/2006/ole">
            <mc:AlternateContent xmlns:mc="http://schemas.openxmlformats.org/markup-compatibility/2006">
              <mc:Choice xmlns:v="urn:schemas-microsoft-com:vml" Requires="v">
                <p:oleObj spid="_x0000_s28676" r:id="rId4" imgW="8669263" imgH="5688061" progId="Excel.Sheet.8">
                  <p:embed/>
                </p:oleObj>
              </mc:Choice>
              <mc:Fallback>
                <p:oleObj r:id="rId4" imgW="8669263" imgH="5688061" progId="Excel.Sheet.8">
                  <p:embed/>
                  <p:pic>
                    <p:nvPicPr>
                      <p:cNvPr id="0" name="Object 2"/>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54150" y="777875"/>
                        <a:ext cx="7461250" cy="5559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8676" name="Picture 3" descr="Alliancelogo.tif"/>
          <p:cNvPicPr>
            <a:picLocks noChangeAspect="1" noChangeArrowheads="1"/>
          </p:cNvPicPr>
          <p:nvPr/>
        </p:nvPicPr>
        <p:blipFill>
          <a:blip r:embed="rId6" cstate="print"/>
          <a:srcRect/>
          <a:stretch>
            <a:fillRect/>
          </a:stretch>
        </p:blipFill>
        <p:spPr bwMode="auto">
          <a:xfrm>
            <a:off x="8001000" y="0"/>
            <a:ext cx="1084263" cy="1006475"/>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endParaRPr lang="en-US" dirty="0" smtClean="0">
              <a:latin typeface="Arial" charset="0"/>
              <a:cs typeface="Arial" charset="0"/>
            </a:endParaRPr>
          </a:p>
        </p:txBody>
      </p:sp>
      <p:sp>
        <p:nvSpPr>
          <p:cNvPr id="29699" name="Content Placeholder 2"/>
          <p:cNvSpPr>
            <a:spLocks noGrp="1"/>
          </p:cNvSpPr>
          <p:nvPr>
            <p:ph idx="1"/>
          </p:nvPr>
        </p:nvSpPr>
        <p:spPr/>
        <p:txBody>
          <a:bodyPr/>
          <a:lstStyle/>
          <a:p>
            <a:pPr marL="0" indent="0">
              <a:buFont typeface="Arial" charset="0"/>
              <a:buNone/>
            </a:pPr>
            <a:r>
              <a:rPr lang="en-US" dirty="0" smtClean="0">
                <a:latin typeface="Arial" charset="0"/>
                <a:cs typeface="Arial" charset="0"/>
              </a:rPr>
              <a:t>	Questions?</a:t>
            </a:r>
          </a:p>
          <a:p>
            <a:pPr marL="0" indent="0">
              <a:buFont typeface="Arial" charset="0"/>
              <a:buNone/>
            </a:pPr>
            <a:endParaRPr lang="en-US" dirty="0" smtClean="0">
              <a:latin typeface="Arial" charset="0"/>
              <a:cs typeface="Arial" charset="0"/>
            </a:endParaRPr>
          </a:p>
          <a:p>
            <a:pPr marL="0" indent="0">
              <a:buFont typeface="Arial" charset="0"/>
              <a:buNone/>
            </a:pPr>
            <a:endParaRPr lang="en-US" dirty="0" smtClean="0">
              <a:latin typeface="Arial" charset="0"/>
              <a:cs typeface="Arial" charset="0"/>
            </a:endParaRPr>
          </a:p>
          <a:p>
            <a:pPr marL="0" indent="0">
              <a:buFont typeface="Arial" charset="0"/>
              <a:buNone/>
            </a:pPr>
            <a:endParaRPr lang="en-US" dirty="0" smtClean="0">
              <a:latin typeface="Arial" charset="0"/>
              <a:cs typeface="Arial" charset="0"/>
            </a:endParaRPr>
          </a:p>
          <a:p>
            <a:pPr marL="0" indent="0">
              <a:buFont typeface="Arial" charset="0"/>
              <a:buNone/>
            </a:pPr>
            <a:r>
              <a:rPr lang="en-US" dirty="0" smtClean="0">
                <a:latin typeface="Arial" charset="0"/>
                <a:cs typeface="Arial" charset="0"/>
              </a:rPr>
              <a:t>		HAVE A GREAT DAY!</a:t>
            </a:r>
          </a:p>
        </p:txBody>
      </p:sp>
      <p:sp>
        <p:nvSpPr>
          <p:cNvPr id="29700" name="Slide Number Placeholder 3"/>
          <p:cNvSpPr>
            <a:spLocks noGrp="1"/>
          </p:cNvSpPr>
          <p:nvPr>
            <p:ph type="sldNum" sz="quarter" idx="12"/>
          </p:nvPr>
        </p:nvSpPr>
        <p:spPr bwMode="auto">
          <a:noFill/>
          <a:ln>
            <a:miter lim="800000"/>
            <a:headEnd/>
            <a:tailEnd/>
          </a:ln>
        </p:spPr>
        <p:txBody>
          <a:bodyPr/>
          <a:lstStyle/>
          <a:p>
            <a:fld id="{8A807652-875B-4408-8AD5-F4FB9B221EBD}" type="slidenum">
              <a:rPr lang="en-US" altLang="en-US" smtClean="0"/>
              <a:pPr/>
              <a:t>27</a:t>
            </a:fld>
            <a:endParaRPr lang="en-US" altLang="en-US" dirty="0" smtClean="0"/>
          </a:p>
        </p:txBody>
      </p:sp>
      <p:pic>
        <p:nvPicPr>
          <p:cNvPr id="5" name="Picture 3" descr="Alliancelogo.tif"/>
          <p:cNvPicPr>
            <a:picLocks noChangeAspect="1" noChangeArrowheads="1"/>
          </p:cNvPicPr>
          <p:nvPr/>
        </p:nvPicPr>
        <p:blipFill>
          <a:blip r:embed="rId2" cstate="print"/>
          <a:srcRect/>
          <a:stretch>
            <a:fillRect/>
          </a:stretch>
        </p:blipFill>
        <p:spPr bwMode="auto">
          <a:xfrm>
            <a:off x="8001000" y="0"/>
            <a:ext cx="1084263" cy="100647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1676400" y="274638"/>
            <a:ext cx="7239000" cy="1401762"/>
          </a:xfrm>
        </p:spPr>
        <p:txBody>
          <a:bodyPr/>
          <a:lstStyle/>
          <a:p>
            <a:pPr eaLnBrk="1" hangingPunct="1">
              <a:spcAft>
                <a:spcPts val="600"/>
              </a:spcAft>
            </a:pPr>
            <a:r>
              <a:rPr lang="en-US" altLang="en-US" sz="2800" dirty="0" smtClean="0">
                <a:latin typeface="Arial" charset="0"/>
                <a:cs typeface="Arial" charset="0"/>
              </a:rPr>
              <a:t>Engaging Aboriginal Families </a:t>
            </a:r>
            <a:br>
              <a:rPr lang="en-US" altLang="en-US" sz="2800" dirty="0" smtClean="0">
                <a:latin typeface="Arial" charset="0"/>
                <a:cs typeface="Arial" charset="0"/>
              </a:rPr>
            </a:br>
            <a:r>
              <a:rPr lang="en-US" altLang="en-US" sz="2800" dirty="0" smtClean="0">
                <a:latin typeface="Arial" charset="0"/>
                <a:cs typeface="Arial" charset="0"/>
              </a:rPr>
              <a:t>Through Collaboration</a:t>
            </a:r>
            <a:r>
              <a:rPr lang="en-US" altLang="en-US" sz="2800" b="0" i="1" dirty="0" smtClean="0">
                <a:latin typeface="Arial" charset="0"/>
                <a:cs typeface="Arial" charset="0"/>
              </a:rPr>
              <a:t/>
            </a:r>
            <a:br>
              <a:rPr lang="en-US" altLang="en-US" sz="2800" b="0" i="1" dirty="0" smtClean="0">
                <a:latin typeface="Arial" charset="0"/>
                <a:cs typeface="Arial" charset="0"/>
              </a:rPr>
            </a:br>
            <a:r>
              <a:rPr lang="en-US" altLang="en-US" sz="2800" b="0" i="1" dirty="0" smtClean="0">
                <a:latin typeface="Arial" charset="0"/>
                <a:cs typeface="Arial" charset="0"/>
              </a:rPr>
              <a:t>     </a:t>
            </a:r>
            <a:endParaRPr lang="en-US" altLang="en-US" sz="2200" b="0" i="1" dirty="0" smtClean="0">
              <a:latin typeface="Arial" charset="0"/>
              <a:cs typeface="Arial" charset="0"/>
            </a:endParaRPr>
          </a:p>
        </p:txBody>
      </p:sp>
      <p:sp>
        <p:nvSpPr>
          <p:cNvPr id="7171" name="Content Placeholder 4"/>
          <p:cNvSpPr>
            <a:spLocks noGrp="1"/>
          </p:cNvSpPr>
          <p:nvPr>
            <p:ph idx="1"/>
          </p:nvPr>
        </p:nvSpPr>
        <p:spPr>
          <a:xfrm>
            <a:off x="1676400" y="1828800"/>
            <a:ext cx="7239000" cy="4297363"/>
          </a:xfrm>
        </p:spPr>
        <p:txBody>
          <a:bodyPr/>
          <a:lstStyle/>
          <a:p>
            <a:pPr marL="0" indent="0" algn="ctr" eaLnBrk="1" hangingPunct="1">
              <a:buFont typeface="Arial" charset="0"/>
              <a:buNone/>
            </a:pPr>
            <a:r>
              <a:rPr lang="en-US" altLang="en-US" dirty="0" smtClean="0">
                <a:latin typeface="Arial" charset="0"/>
                <a:cs typeface="Arial" charset="0"/>
              </a:rPr>
              <a:t>In 2009, the leadership team began to development of the Aboriginal Framework</a:t>
            </a:r>
          </a:p>
          <a:p>
            <a:pPr marL="457200" lvl="1" indent="0" algn="ctr" eaLnBrk="1" hangingPunct="1">
              <a:buFont typeface="Arial" charset="0"/>
              <a:buNone/>
            </a:pPr>
            <a:endParaRPr lang="en-US" altLang="en-US" dirty="0" smtClean="0">
              <a:latin typeface="Arial" charset="0"/>
              <a:cs typeface="Arial" charset="0"/>
            </a:endParaRPr>
          </a:p>
          <a:p>
            <a:pPr marL="457200" lvl="1" indent="0" eaLnBrk="1" hangingPunct="1">
              <a:buFont typeface="Arial" charset="0"/>
              <a:buNone/>
            </a:pPr>
            <a:r>
              <a:rPr lang="en-US" altLang="en-US" dirty="0" smtClean="0">
                <a:latin typeface="Arial" charset="0"/>
                <a:cs typeface="Arial" charset="0"/>
              </a:rPr>
              <a:t>                       PRINCIPLES:  </a:t>
            </a:r>
          </a:p>
          <a:p>
            <a:pPr marL="457200" lvl="1" indent="0" eaLnBrk="1" hangingPunct="1">
              <a:buFont typeface="Arial" charset="0"/>
              <a:buNone/>
            </a:pPr>
            <a:endParaRPr lang="en-US" altLang="en-US" dirty="0" smtClean="0">
              <a:latin typeface="Arial" charset="0"/>
              <a:cs typeface="Arial" charset="0"/>
            </a:endParaRPr>
          </a:p>
          <a:p>
            <a:pPr lvl="2" eaLnBrk="1" hangingPunct="1"/>
            <a:r>
              <a:rPr lang="en-US" altLang="en-US" dirty="0" smtClean="0">
                <a:latin typeface="Arial" charset="0"/>
                <a:cs typeface="Arial" charset="0"/>
              </a:rPr>
              <a:t>Culture and Language</a:t>
            </a:r>
          </a:p>
          <a:p>
            <a:pPr lvl="2" eaLnBrk="1" hangingPunct="1"/>
            <a:r>
              <a:rPr lang="en-US" altLang="en-US" dirty="0" smtClean="0">
                <a:latin typeface="Arial" charset="0"/>
                <a:cs typeface="Arial" charset="0"/>
              </a:rPr>
              <a:t>Self Determination</a:t>
            </a:r>
          </a:p>
          <a:p>
            <a:pPr lvl="2" eaLnBrk="1" hangingPunct="1"/>
            <a:r>
              <a:rPr lang="en-US" altLang="en-US" dirty="0" smtClean="0">
                <a:latin typeface="Arial" charset="0"/>
                <a:cs typeface="Arial" charset="0"/>
              </a:rPr>
              <a:t>Holistic Approach</a:t>
            </a:r>
          </a:p>
          <a:p>
            <a:pPr lvl="2" eaLnBrk="1" hangingPunct="1"/>
            <a:r>
              <a:rPr lang="en-US" altLang="en-US" dirty="0" smtClean="0">
                <a:latin typeface="Arial" charset="0"/>
                <a:cs typeface="Arial" charset="0"/>
              </a:rPr>
              <a:t>Ongoing Learning/Best Practice</a:t>
            </a:r>
          </a:p>
        </p:txBody>
      </p:sp>
      <p:sp>
        <p:nvSpPr>
          <p:cNvPr id="7172" name="Slide Number Placeholder 3"/>
          <p:cNvSpPr>
            <a:spLocks noGrp="1"/>
          </p:cNvSpPr>
          <p:nvPr>
            <p:ph type="sldNum" sz="quarter" idx="12"/>
          </p:nvPr>
        </p:nvSpPr>
        <p:spPr bwMode="auto">
          <a:noFill/>
          <a:ln>
            <a:miter lim="800000"/>
            <a:headEnd/>
            <a:tailEnd/>
          </a:ln>
        </p:spPr>
        <p:txBody>
          <a:bodyPr/>
          <a:lstStyle/>
          <a:p>
            <a:fld id="{62C2C238-FF8E-4234-A024-4A065EE8FA76}" type="slidenum">
              <a:rPr lang="en-US" altLang="en-US" smtClean="0">
                <a:cs typeface="Arial" charset="0"/>
              </a:rPr>
              <a:pPr/>
              <a:t>3</a:t>
            </a:fld>
            <a:endParaRPr lang="en-US" altLang="en-US" dirty="0" smtClean="0">
              <a:cs typeface="Arial" charset="0"/>
            </a:endParaRPr>
          </a:p>
        </p:txBody>
      </p:sp>
      <p:pic>
        <p:nvPicPr>
          <p:cNvPr id="7173" name="Picture 4" descr="Alliancelogo.tif"/>
          <p:cNvPicPr>
            <a:picLocks noChangeAspect="1" noChangeArrowheads="1"/>
          </p:cNvPicPr>
          <p:nvPr/>
        </p:nvPicPr>
        <p:blipFill>
          <a:blip r:embed="rId3" cstate="print"/>
          <a:srcRect/>
          <a:stretch>
            <a:fillRect/>
          </a:stretch>
        </p:blipFill>
        <p:spPr bwMode="auto">
          <a:xfrm>
            <a:off x="8001000" y="0"/>
            <a:ext cx="1084263" cy="1006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title"/>
          </p:nvPr>
        </p:nvSpPr>
        <p:spPr>
          <a:xfrm>
            <a:off x="1676400" y="274638"/>
            <a:ext cx="7239000" cy="1401762"/>
          </a:xfrm>
        </p:spPr>
        <p:txBody>
          <a:bodyPr/>
          <a:lstStyle/>
          <a:p>
            <a:pPr eaLnBrk="1" hangingPunct="1">
              <a:spcAft>
                <a:spcPts val="600"/>
              </a:spcAft>
            </a:pPr>
            <a:r>
              <a:rPr lang="en-US" altLang="en-US" sz="2800" b="0" dirty="0" smtClean="0">
                <a:latin typeface="Arial" charset="0"/>
                <a:cs typeface="Arial" charset="0"/>
              </a:rPr>
              <a:t>CFS: Evolution of Practice Through the</a:t>
            </a:r>
            <a:br>
              <a:rPr lang="en-US" altLang="en-US" sz="2800" b="0" dirty="0" smtClean="0">
                <a:latin typeface="Arial" charset="0"/>
                <a:cs typeface="Arial" charset="0"/>
              </a:rPr>
            </a:br>
            <a:r>
              <a:rPr lang="en-US" altLang="en-US" sz="2800" b="0" dirty="0" smtClean="0">
                <a:latin typeface="Arial" charset="0"/>
                <a:cs typeface="Arial" charset="0"/>
              </a:rPr>
              <a:t> Lens of Engagement and Collaboration</a:t>
            </a:r>
            <a:r>
              <a:rPr lang="en-US" altLang="en-US" sz="2800" b="0" i="1" dirty="0" smtClean="0">
                <a:latin typeface="Arial" charset="0"/>
                <a:cs typeface="Arial" charset="0"/>
              </a:rPr>
              <a:t/>
            </a:r>
            <a:br>
              <a:rPr lang="en-US" altLang="en-US" sz="2800" b="0" i="1" dirty="0" smtClean="0">
                <a:latin typeface="Arial" charset="0"/>
                <a:cs typeface="Arial" charset="0"/>
              </a:rPr>
            </a:br>
            <a:r>
              <a:rPr lang="en-US" altLang="en-US" sz="2800" b="0" i="1" dirty="0" smtClean="0">
                <a:latin typeface="Arial" charset="0"/>
                <a:cs typeface="Arial" charset="0"/>
              </a:rPr>
              <a:t>     </a:t>
            </a:r>
            <a:endParaRPr lang="en-US" altLang="en-US" sz="2200" b="0" i="1" dirty="0" smtClean="0">
              <a:latin typeface="Arial" charset="0"/>
              <a:cs typeface="Arial" charset="0"/>
            </a:endParaRPr>
          </a:p>
        </p:txBody>
      </p:sp>
      <p:sp>
        <p:nvSpPr>
          <p:cNvPr id="12291" name="Content Placeholder 4"/>
          <p:cNvSpPr>
            <a:spLocks noGrp="1"/>
          </p:cNvSpPr>
          <p:nvPr>
            <p:ph idx="1"/>
          </p:nvPr>
        </p:nvSpPr>
        <p:spPr>
          <a:xfrm>
            <a:off x="1676400" y="1828800"/>
            <a:ext cx="7239000" cy="4297363"/>
          </a:xfrm>
        </p:spPr>
        <p:txBody>
          <a:bodyPr/>
          <a:lstStyle/>
          <a:p>
            <a:pPr marL="0" indent="0" eaLnBrk="1" hangingPunct="1">
              <a:buFont typeface="Arial" charset="0"/>
              <a:buNone/>
              <a:defRPr/>
            </a:pPr>
            <a:r>
              <a:rPr lang="en-US" altLang="en-US" dirty="0" smtClean="0"/>
              <a:t>ENGAGING WITH FAMILIES, COMMUNITIES AND PARTNERS</a:t>
            </a:r>
          </a:p>
          <a:p>
            <a:pPr marL="0" indent="0" eaLnBrk="1" hangingPunct="1">
              <a:buFont typeface="Arial" charset="0"/>
              <a:buNone/>
              <a:defRPr/>
            </a:pPr>
            <a:endParaRPr lang="en-US" altLang="en-US" dirty="0" smtClean="0"/>
          </a:p>
          <a:p>
            <a:pPr eaLnBrk="1" hangingPunct="1">
              <a:defRPr/>
            </a:pPr>
            <a:r>
              <a:rPr lang="en-US" altLang="en-US" sz="1800" dirty="0" smtClean="0"/>
              <a:t>Provincial and regional legislative, policy and practice shifts</a:t>
            </a:r>
          </a:p>
          <a:p>
            <a:pPr eaLnBrk="1" hangingPunct="1">
              <a:defRPr/>
            </a:pPr>
            <a:r>
              <a:rPr lang="en-US" altLang="en-US" sz="1800" dirty="0" smtClean="0"/>
              <a:t>Office Reorganization – Community based teams</a:t>
            </a:r>
          </a:p>
          <a:p>
            <a:pPr eaLnBrk="1" hangingPunct="1">
              <a:defRPr/>
            </a:pPr>
            <a:r>
              <a:rPr lang="en-US" altLang="en-US" sz="1800" dirty="0" smtClean="0"/>
              <a:t>Elder program</a:t>
            </a:r>
          </a:p>
          <a:p>
            <a:pPr eaLnBrk="1" hangingPunct="1">
              <a:defRPr/>
            </a:pPr>
            <a:r>
              <a:rPr lang="en-US" altLang="en-US" sz="1800" dirty="0" smtClean="0"/>
              <a:t>Kinship Search</a:t>
            </a:r>
          </a:p>
          <a:p>
            <a:pPr eaLnBrk="1" hangingPunct="1">
              <a:defRPr/>
            </a:pPr>
            <a:r>
              <a:rPr lang="en-US" altLang="en-US" sz="1800" dirty="0" smtClean="0"/>
              <a:t>Relationship Building</a:t>
            </a:r>
          </a:p>
          <a:p>
            <a:pPr eaLnBrk="1" hangingPunct="1">
              <a:defRPr/>
            </a:pPr>
            <a:r>
              <a:rPr lang="en-US" altLang="en-US" sz="1800" dirty="0" smtClean="0"/>
              <a:t>Meaningful Band Consultations</a:t>
            </a:r>
          </a:p>
          <a:p>
            <a:pPr eaLnBrk="1" hangingPunct="1">
              <a:defRPr/>
            </a:pPr>
            <a:r>
              <a:rPr lang="en-US" altLang="en-US" sz="1800" dirty="0" smtClean="0"/>
              <a:t>Permanency Planning </a:t>
            </a:r>
          </a:p>
          <a:p>
            <a:pPr eaLnBrk="1" hangingPunct="1">
              <a:defRPr/>
            </a:pPr>
            <a:r>
              <a:rPr lang="en-US" altLang="en-US" sz="1800" dirty="0" smtClean="0"/>
              <a:t>Implementation of evidenced based/innovative practice</a:t>
            </a:r>
            <a:endParaRPr lang="en-US" altLang="en-US" dirty="0" smtClean="0">
              <a:latin typeface="Arial" charset="0"/>
              <a:cs typeface="Arial" charset="0"/>
            </a:endParaRPr>
          </a:p>
          <a:p>
            <a:pPr marL="0" indent="0" algn="ctr" eaLnBrk="1" hangingPunct="1">
              <a:spcAft>
                <a:spcPts val="600"/>
              </a:spcAft>
              <a:buFont typeface="Arial" charset="0"/>
              <a:buNone/>
              <a:defRPr/>
            </a:pPr>
            <a:endParaRPr lang="en-US" altLang="en-US" b="0" dirty="0" smtClean="0">
              <a:latin typeface="Arial" charset="0"/>
              <a:cs typeface="Arial" charset="0"/>
            </a:endParaRPr>
          </a:p>
        </p:txBody>
      </p:sp>
      <p:sp>
        <p:nvSpPr>
          <p:cNvPr id="8196" name="Slide Number Placeholder 3"/>
          <p:cNvSpPr>
            <a:spLocks noGrp="1"/>
          </p:cNvSpPr>
          <p:nvPr>
            <p:ph type="sldNum" sz="quarter" idx="12"/>
          </p:nvPr>
        </p:nvSpPr>
        <p:spPr bwMode="auto">
          <a:noFill/>
          <a:ln>
            <a:miter lim="800000"/>
            <a:headEnd/>
            <a:tailEnd/>
          </a:ln>
        </p:spPr>
        <p:txBody>
          <a:bodyPr/>
          <a:lstStyle/>
          <a:p>
            <a:fld id="{045B6A0A-43A9-47B1-8547-DDD7CCA9DEE2}" type="slidenum">
              <a:rPr lang="en-US" altLang="en-US" smtClean="0">
                <a:cs typeface="Arial" charset="0"/>
              </a:rPr>
              <a:pPr/>
              <a:t>4</a:t>
            </a:fld>
            <a:endParaRPr lang="en-US" altLang="en-US" dirty="0" smtClean="0">
              <a:cs typeface="Arial" charset="0"/>
            </a:endParaRPr>
          </a:p>
        </p:txBody>
      </p:sp>
      <p:pic>
        <p:nvPicPr>
          <p:cNvPr id="8197" name="Picture 4" descr="Alliancelogo.tif"/>
          <p:cNvPicPr>
            <a:picLocks noChangeAspect="1" noChangeArrowheads="1"/>
          </p:cNvPicPr>
          <p:nvPr/>
        </p:nvPicPr>
        <p:blipFill>
          <a:blip r:embed="rId3" cstate="print"/>
          <a:srcRect/>
          <a:stretch>
            <a:fillRect/>
          </a:stretch>
        </p:blipFill>
        <p:spPr bwMode="auto">
          <a:xfrm>
            <a:off x="8001000" y="0"/>
            <a:ext cx="1084263" cy="1006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altLang="en-US" dirty="0">
                <a:latin typeface="Arial" charset="0"/>
                <a:cs typeface="Arial" charset="0"/>
              </a:rPr>
              <a:t>Engaging Aboriginal Families Through Collaboration</a:t>
            </a:r>
            <a:endParaRPr lang="en-US" dirty="0"/>
          </a:p>
        </p:txBody>
      </p:sp>
      <p:sp>
        <p:nvSpPr>
          <p:cNvPr id="9219" name="Content Placeholder 2"/>
          <p:cNvSpPr>
            <a:spLocks noGrp="1"/>
          </p:cNvSpPr>
          <p:nvPr>
            <p:ph idx="1"/>
          </p:nvPr>
        </p:nvSpPr>
        <p:spPr>
          <a:xfrm>
            <a:off x="1676400" y="2057400"/>
            <a:ext cx="7239000" cy="4068763"/>
          </a:xfrm>
        </p:spPr>
        <p:txBody>
          <a:bodyPr/>
          <a:lstStyle/>
          <a:p>
            <a:pPr marL="0" indent="0">
              <a:buFont typeface="Arial" charset="0"/>
              <a:buNone/>
              <a:defRPr/>
            </a:pPr>
            <a:r>
              <a:rPr lang="en-US" altLang="en-US" dirty="0" smtClean="0">
                <a:latin typeface="Arial" charset="0"/>
                <a:cs typeface="Arial" charset="0"/>
              </a:rPr>
              <a:t>Engaging with First Nations:</a:t>
            </a:r>
          </a:p>
          <a:p>
            <a:pPr marL="0" indent="0">
              <a:buFont typeface="Arial" charset="0"/>
              <a:buNone/>
              <a:defRPr/>
            </a:pPr>
            <a:endParaRPr lang="en-US" altLang="en-US" dirty="0" smtClean="0">
              <a:latin typeface="Arial" charset="0"/>
              <a:cs typeface="Arial" charset="0"/>
            </a:endParaRPr>
          </a:p>
          <a:p>
            <a:pPr>
              <a:defRPr/>
            </a:pPr>
            <a:r>
              <a:rPr lang="en-US" altLang="en-US" dirty="0" smtClean="0">
                <a:latin typeface="Arial" charset="0"/>
                <a:cs typeface="Arial" charset="0"/>
              </a:rPr>
              <a:t>Meaningful Band Consultations</a:t>
            </a:r>
          </a:p>
          <a:p>
            <a:pPr>
              <a:defRPr/>
            </a:pPr>
            <a:r>
              <a:rPr lang="en-US" altLang="en-US" dirty="0" smtClean="0">
                <a:latin typeface="Arial" charset="0"/>
                <a:cs typeface="Arial" charset="0"/>
              </a:rPr>
              <a:t>Returning children for community events/visits</a:t>
            </a:r>
          </a:p>
          <a:p>
            <a:pPr>
              <a:defRPr/>
            </a:pPr>
            <a:r>
              <a:rPr lang="en-US" altLang="en-US" dirty="0" smtClean="0">
                <a:latin typeface="Arial" charset="0"/>
                <a:cs typeface="Arial" charset="0"/>
              </a:rPr>
              <a:t>Elder Program</a:t>
            </a:r>
          </a:p>
          <a:p>
            <a:pPr>
              <a:defRPr/>
            </a:pPr>
            <a:r>
              <a:rPr lang="en-US" altLang="en-US" dirty="0" smtClean="0">
                <a:latin typeface="Arial" charset="0"/>
                <a:cs typeface="Arial" charset="0"/>
              </a:rPr>
              <a:t>Kinship Search</a:t>
            </a:r>
          </a:p>
          <a:p>
            <a:pPr>
              <a:defRPr/>
            </a:pPr>
            <a:r>
              <a:rPr lang="en-US" altLang="en-US" dirty="0" smtClean="0">
                <a:latin typeface="Arial" charset="0"/>
                <a:cs typeface="Arial" charset="0"/>
              </a:rPr>
              <a:t>Cultural Camp</a:t>
            </a:r>
          </a:p>
        </p:txBody>
      </p:sp>
      <p:sp>
        <p:nvSpPr>
          <p:cNvPr id="9220" name="Slide Number Placeholder 3"/>
          <p:cNvSpPr>
            <a:spLocks noGrp="1"/>
          </p:cNvSpPr>
          <p:nvPr>
            <p:ph type="sldNum" sz="quarter" idx="12"/>
          </p:nvPr>
        </p:nvSpPr>
        <p:spPr bwMode="auto">
          <a:noFill/>
          <a:ln>
            <a:miter lim="800000"/>
            <a:headEnd/>
            <a:tailEnd/>
          </a:ln>
        </p:spPr>
        <p:txBody>
          <a:bodyPr/>
          <a:lstStyle/>
          <a:p>
            <a:fld id="{61666E95-A50E-45DB-8537-6755763812AA}" type="slidenum">
              <a:rPr lang="en-US" altLang="en-US" smtClean="0">
                <a:cs typeface="Arial" charset="0"/>
              </a:rPr>
              <a:pPr/>
              <a:t>5</a:t>
            </a:fld>
            <a:endParaRPr lang="en-US" altLang="en-US" dirty="0" smtClean="0">
              <a:cs typeface="Arial" charset="0"/>
            </a:endParaRPr>
          </a:p>
        </p:txBody>
      </p:sp>
      <p:pic>
        <p:nvPicPr>
          <p:cNvPr id="9221" name="Picture 4" descr="Alliancelogo.tif"/>
          <p:cNvPicPr>
            <a:picLocks noChangeAspect="1" noChangeArrowheads="1"/>
          </p:cNvPicPr>
          <p:nvPr/>
        </p:nvPicPr>
        <p:blipFill>
          <a:blip r:embed="rId3" cstate="print"/>
          <a:srcRect/>
          <a:stretch>
            <a:fillRect/>
          </a:stretch>
        </p:blipFill>
        <p:spPr bwMode="auto">
          <a:xfrm>
            <a:off x="8001000" y="0"/>
            <a:ext cx="1084263" cy="100647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altLang="en-US" dirty="0">
                <a:latin typeface="Arial" charset="0"/>
                <a:cs typeface="Arial" charset="0"/>
              </a:rPr>
              <a:t>Engaging Aboriginal Families Through Collaboration</a:t>
            </a:r>
            <a:endParaRPr lang="en-US" dirty="0"/>
          </a:p>
        </p:txBody>
      </p:sp>
      <p:sp>
        <p:nvSpPr>
          <p:cNvPr id="10243" name="Content Placeholder 2"/>
          <p:cNvSpPr>
            <a:spLocks noGrp="1"/>
          </p:cNvSpPr>
          <p:nvPr>
            <p:ph idx="1"/>
          </p:nvPr>
        </p:nvSpPr>
        <p:spPr>
          <a:xfrm>
            <a:off x="1676400" y="2057400"/>
            <a:ext cx="7239000" cy="4068763"/>
          </a:xfrm>
        </p:spPr>
        <p:txBody>
          <a:bodyPr/>
          <a:lstStyle/>
          <a:p>
            <a:pPr marL="0" indent="0">
              <a:buFont typeface="Arial" charset="0"/>
              <a:buNone/>
              <a:defRPr/>
            </a:pPr>
            <a:r>
              <a:rPr lang="en-US" altLang="en-US" dirty="0" smtClean="0">
                <a:latin typeface="Arial" charset="0"/>
                <a:cs typeface="Arial" charset="0"/>
              </a:rPr>
              <a:t>Incorporating New Practice Models:</a:t>
            </a:r>
          </a:p>
          <a:p>
            <a:pPr marL="0" indent="0">
              <a:buFont typeface="Arial" charset="0"/>
              <a:buNone/>
              <a:defRPr/>
            </a:pPr>
            <a:endParaRPr lang="en-US" altLang="en-US" dirty="0" smtClean="0">
              <a:latin typeface="Arial" charset="0"/>
              <a:cs typeface="Arial" charset="0"/>
            </a:endParaRPr>
          </a:p>
          <a:p>
            <a:pPr>
              <a:defRPr/>
            </a:pPr>
            <a:r>
              <a:rPr lang="en-US" altLang="en-US" dirty="0" smtClean="0">
                <a:latin typeface="Arial" charset="0"/>
                <a:cs typeface="Arial" charset="0"/>
              </a:rPr>
              <a:t>Implementation of Practice Strategies</a:t>
            </a:r>
          </a:p>
          <a:p>
            <a:pPr>
              <a:defRPr/>
            </a:pPr>
            <a:r>
              <a:rPr lang="en-US" altLang="en-US" dirty="0" smtClean="0">
                <a:latin typeface="Arial" charset="0"/>
                <a:cs typeface="Arial" charset="0"/>
              </a:rPr>
              <a:t>Signs of Safety</a:t>
            </a:r>
          </a:p>
          <a:p>
            <a:pPr>
              <a:defRPr/>
            </a:pPr>
            <a:r>
              <a:rPr lang="en-US" altLang="en-US" dirty="0" smtClean="0">
                <a:latin typeface="Arial" charset="0"/>
                <a:cs typeface="Arial" charset="0"/>
              </a:rPr>
              <a:t>Other evidenced based practices</a:t>
            </a:r>
          </a:p>
        </p:txBody>
      </p:sp>
      <p:sp>
        <p:nvSpPr>
          <p:cNvPr id="10244" name="Slide Number Placeholder 3"/>
          <p:cNvSpPr>
            <a:spLocks noGrp="1"/>
          </p:cNvSpPr>
          <p:nvPr>
            <p:ph type="sldNum" sz="quarter" idx="12"/>
          </p:nvPr>
        </p:nvSpPr>
        <p:spPr bwMode="auto">
          <a:noFill/>
          <a:ln>
            <a:miter lim="800000"/>
            <a:headEnd/>
            <a:tailEnd/>
          </a:ln>
        </p:spPr>
        <p:txBody>
          <a:bodyPr/>
          <a:lstStyle/>
          <a:p>
            <a:fld id="{E6C1A722-F17D-43CA-B28A-5E436DCB21FF}" type="slidenum">
              <a:rPr lang="en-US" altLang="en-US" smtClean="0">
                <a:cs typeface="Arial" charset="0"/>
              </a:rPr>
              <a:pPr/>
              <a:t>6</a:t>
            </a:fld>
            <a:endParaRPr lang="en-US" altLang="en-US" dirty="0" smtClean="0">
              <a:cs typeface="Arial" charset="0"/>
            </a:endParaRPr>
          </a:p>
        </p:txBody>
      </p:sp>
      <p:pic>
        <p:nvPicPr>
          <p:cNvPr id="10245" name="Picture 4" descr="Alliancelogo.tif"/>
          <p:cNvPicPr>
            <a:picLocks noChangeAspect="1" noChangeArrowheads="1"/>
          </p:cNvPicPr>
          <p:nvPr/>
        </p:nvPicPr>
        <p:blipFill>
          <a:blip r:embed="rId3" cstate="print"/>
          <a:srcRect/>
          <a:stretch>
            <a:fillRect/>
          </a:stretch>
        </p:blipFill>
        <p:spPr bwMode="auto">
          <a:xfrm>
            <a:off x="8001000" y="0"/>
            <a:ext cx="1084263" cy="10064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altLang="en-US" dirty="0">
                <a:latin typeface="Arial" charset="0"/>
                <a:cs typeface="Arial" charset="0"/>
              </a:rPr>
              <a:t>Engaging Aboriginal Families Through Collaboration</a:t>
            </a:r>
            <a:endParaRPr lang="en-US" dirty="0"/>
          </a:p>
        </p:txBody>
      </p:sp>
      <p:sp>
        <p:nvSpPr>
          <p:cNvPr id="3" name="Content Placeholder 2"/>
          <p:cNvSpPr>
            <a:spLocks noGrp="1"/>
          </p:cNvSpPr>
          <p:nvPr>
            <p:ph idx="1"/>
          </p:nvPr>
        </p:nvSpPr>
        <p:spPr>
          <a:xfrm>
            <a:off x="1676400" y="2133600"/>
            <a:ext cx="7239000" cy="3992563"/>
          </a:xfrm>
        </p:spPr>
        <p:txBody>
          <a:bodyPr/>
          <a:lstStyle/>
          <a:p>
            <a:pPr marL="0" indent="0">
              <a:buFont typeface="Arial" charset="0"/>
              <a:buNone/>
              <a:defRPr/>
            </a:pPr>
            <a:r>
              <a:rPr lang="en-US" altLang="en-US" dirty="0">
                <a:latin typeface="Arial" charset="0"/>
                <a:cs typeface="Arial" charset="0"/>
              </a:rPr>
              <a:t>Aboriginal Services OBSD </a:t>
            </a:r>
            <a:r>
              <a:rPr lang="en-US" altLang="en-US" dirty="0" smtClean="0">
                <a:latin typeface="Arial" charset="0"/>
                <a:cs typeface="Arial" charset="0"/>
              </a:rPr>
              <a:t>Tender</a:t>
            </a:r>
          </a:p>
          <a:p>
            <a:pPr marL="0" indent="0">
              <a:buFont typeface="Arial" charset="0"/>
              <a:buNone/>
              <a:defRPr/>
            </a:pPr>
            <a:endParaRPr lang="en-US" altLang="en-US" dirty="0">
              <a:latin typeface="Arial" charset="0"/>
              <a:cs typeface="Arial" charset="0"/>
            </a:endParaRPr>
          </a:p>
          <a:p>
            <a:pPr marL="0" indent="0">
              <a:buFont typeface="Arial" charset="0"/>
              <a:buNone/>
              <a:defRPr/>
            </a:pPr>
            <a:r>
              <a:rPr lang="en-US" altLang="en-US" dirty="0" smtClean="0">
                <a:latin typeface="Arial" charset="0"/>
                <a:cs typeface="Arial" charset="0"/>
              </a:rPr>
              <a:t>Mahmawi-atoskiwin</a:t>
            </a:r>
          </a:p>
          <a:p>
            <a:pPr marL="0" indent="0">
              <a:buFont typeface="Arial" charset="0"/>
              <a:buNone/>
              <a:defRPr/>
            </a:pPr>
            <a:endParaRPr lang="en-US" altLang="en-US" dirty="0">
              <a:latin typeface="Arial" charset="0"/>
              <a:cs typeface="Arial" charset="0"/>
            </a:endParaRPr>
          </a:p>
          <a:p>
            <a:pPr marL="0" indent="0">
              <a:buFont typeface="Arial" charset="0"/>
              <a:buNone/>
              <a:defRPr/>
            </a:pPr>
            <a:r>
              <a:rPr lang="en-US" altLang="en-US" dirty="0">
                <a:latin typeface="Arial" charset="0"/>
                <a:cs typeface="Arial" charset="0"/>
              </a:rPr>
              <a:t>	Relationship building</a:t>
            </a:r>
          </a:p>
          <a:p>
            <a:pPr marL="0" indent="0">
              <a:buFont typeface="Arial" charset="0"/>
              <a:buNone/>
              <a:defRPr/>
            </a:pPr>
            <a:r>
              <a:rPr lang="en-US" altLang="en-US" dirty="0">
                <a:latin typeface="Arial" charset="0"/>
                <a:cs typeface="Arial" charset="0"/>
              </a:rPr>
              <a:t>	Collaborative practice</a:t>
            </a:r>
          </a:p>
          <a:p>
            <a:pPr>
              <a:defRPr/>
            </a:pPr>
            <a:endParaRPr lang="en-US" dirty="0"/>
          </a:p>
        </p:txBody>
      </p:sp>
      <p:sp>
        <p:nvSpPr>
          <p:cNvPr id="11268" name="Slide Number Placeholder 3"/>
          <p:cNvSpPr>
            <a:spLocks noGrp="1"/>
          </p:cNvSpPr>
          <p:nvPr>
            <p:ph type="sldNum" sz="quarter" idx="12"/>
          </p:nvPr>
        </p:nvSpPr>
        <p:spPr bwMode="auto">
          <a:noFill/>
          <a:ln>
            <a:miter lim="800000"/>
            <a:headEnd/>
            <a:tailEnd/>
          </a:ln>
        </p:spPr>
        <p:txBody>
          <a:bodyPr/>
          <a:lstStyle/>
          <a:p>
            <a:fld id="{537CF435-8C82-415B-83F4-AC579A8498FB}" type="slidenum">
              <a:rPr lang="en-US" altLang="en-US" smtClean="0"/>
              <a:pPr/>
              <a:t>7</a:t>
            </a:fld>
            <a:endParaRPr lang="en-US" altLang="en-US" dirty="0" smtClean="0"/>
          </a:p>
        </p:txBody>
      </p:sp>
      <p:pic>
        <p:nvPicPr>
          <p:cNvPr id="5" name="Picture 4" descr="Alliancelogo.tif"/>
          <p:cNvPicPr>
            <a:picLocks noChangeAspect="1" noChangeArrowheads="1"/>
          </p:cNvPicPr>
          <p:nvPr/>
        </p:nvPicPr>
        <p:blipFill>
          <a:blip r:embed="rId3" cstate="print"/>
          <a:srcRect/>
          <a:stretch>
            <a:fillRect/>
          </a:stretch>
        </p:blipFill>
        <p:spPr bwMode="auto">
          <a:xfrm>
            <a:off x="8001000" y="0"/>
            <a:ext cx="1084263" cy="10064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z="2800" smtClean="0">
                <a:latin typeface="Arial" charset="0"/>
                <a:cs typeface="Arial" charset="0"/>
              </a:rPr>
              <a:t>Mahmawi-Atoskiwin </a:t>
            </a:r>
          </a:p>
        </p:txBody>
      </p:sp>
      <p:sp>
        <p:nvSpPr>
          <p:cNvPr id="16387" name="Content Placeholder 2"/>
          <p:cNvSpPr>
            <a:spLocks noGrp="1"/>
          </p:cNvSpPr>
          <p:nvPr>
            <p:ph idx="1"/>
          </p:nvPr>
        </p:nvSpPr>
        <p:spPr/>
        <p:txBody>
          <a:bodyPr/>
          <a:lstStyle/>
          <a:p>
            <a:r>
              <a:rPr lang="en-CA" dirty="0" smtClean="0">
                <a:latin typeface="Arial" charset="0"/>
                <a:cs typeface="Arial" charset="0"/>
              </a:rPr>
              <a:t>Mahmawi-Atoskiwin is an alliance of three agencies, Boys and Girls Clubs of Calgary; Enviros; and Pathways Community Services Association </a:t>
            </a:r>
          </a:p>
          <a:p>
            <a:r>
              <a:rPr lang="en-CA" dirty="0" smtClean="0">
                <a:latin typeface="Arial" charset="0"/>
                <a:cs typeface="Arial" charset="0"/>
              </a:rPr>
              <a:t>Each agency has taken a lead role in some aspect of Mahmawi-atoskiwin</a:t>
            </a:r>
          </a:p>
          <a:p>
            <a:r>
              <a:rPr lang="en-US" dirty="0" smtClean="0">
                <a:latin typeface="Arial" charset="0"/>
                <a:cs typeface="Arial" charset="0"/>
              </a:rPr>
              <a:t>Our model is based on the practices developed by Kahkiyaw in Edmonton</a:t>
            </a:r>
          </a:p>
          <a:p>
            <a:endParaRPr lang="en-US" altLang="en-US" dirty="0" smtClean="0">
              <a:latin typeface="Arial" charset="0"/>
              <a:cs typeface="Arial" charset="0"/>
            </a:endParaRPr>
          </a:p>
        </p:txBody>
      </p:sp>
      <p:sp>
        <p:nvSpPr>
          <p:cNvPr id="16388" name="Slide Number Placeholder 3"/>
          <p:cNvSpPr>
            <a:spLocks noGrp="1"/>
          </p:cNvSpPr>
          <p:nvPr>
            <p:ph type="sldNum" sz="quarter" idx="12"/>
          </p:nvPr>
        </p:nvSpPr>
        <p:spPr bwMode="auto">
          <a:noFill/>
          <a:ln>
            <a:miter lim="800000"/>
            <a:headEnd/>
            <a:tailEnd/>
          </a:ln>
        </p:spPr>
        <p:txBody>
          <a:bodyPr/>
          <a:lstStyle/>
          <a:p>
            <a:fld id="{4BA3D702-A6E2-4047-9E83-E41D120CCD8A}" type="slidenum">
              <a:rPr lang="en-US" altLang="en-US">
                <a:cs typeface="Arial" charset="0"/>
              </a:rPr>
              <a:pPr/>
              <a:t>8</a:t>
            </a:fld>
            <a:endParaRPr lang="en-US" altLang="en-US">
              <a:cs typeface="Arial" charset="0"/>
            </a:endParaRPr>
          </a:p>
        </p:txBody>
      </p:sp>
      <p:pic>
        <p:nvPicPr>
          <p:cNvPr id="16389" name="Picture 5" descr="Alliancelogo.tif"/>
          <p:cNvPicPr>
            <a:picLocks noChangeAspect="1" noChangeArrowheads="1"/>
          </p:cNvPicPr>
          <p:nvPr/>
        </p:nvPicPr>
        <p:blipFill>
          <a:blip r:embed="rId2" cstate="print"/>
          <a:srcRect/>
          <a:stretch>
            <a:fillRect/>
          </a:stretch>
        </p:blipFill>
        <p:spPr bwMode="auto">
          <a:xfrm>
            <a:off x="8001000" y="0"/>
            <a:ext cx="1084263" cy="1006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676400" y="274638"/>
            <a:ext cx="7239000" cy="962025"/>
          </a:xfrm>
        </p:spPr>
        <p:txBody>
          <a:bodyPr/>
          <a:lstStyle/>
          <a:p>
            <a:endParaRPr lang="en-US" altLang="en-US" smtClean="0">
              <a:latin typeface="Arial" charset="0"/>
              <a:cs typeface="Arial" charset="0"/>
            </a:endParaRPr>
          </a:p>
        </p:txBody>
      </p:sp>
      <p:sp>
        <p:nvSpPr>
          <p:cNvPr id="13315" name="Content Placeholder 2"/>
          <p:cNvSpPr>
            <a:spLocks noGrp="1"/>
          </p:cNvSpPr>
          <p:nvPr>
            <p:ph idx="1"/>
          </p:nvPr>
        </p:nvSpPr>
        <p:spPr>
          <a:xfrm>
            <a:off x="1676400" y="1281113"/>
            <a:ext cx="7239000" cy="4845050"/>
          </a:xfrm>
        </p:spPr>
        <p:txBody>
          <a:bodyPr/>
          <a:lstStyle/>
          <a:p>
            <a:pPr>
              <a:buFont typeface="Arial" panose="020B0604020202020204" pitchFamily="34" charset="0"/>
              <a:buChar char="•"/>
              <a:defRPr/>
            </a:pPr>
            <a:r>
              <a:rPr lang="en-CA" altLang="en-US" dirty="0" smtClean="0"/>
              <a:t>Mahmawi-Atoskiwin began delivering service in July 2013 and has been working in collaboration with CFS since that time</a:t>
            </a:r>
          </a:p>
          <a:p>
            <a:pPr>
              <a:buFont typeface="Arial" panose="020B0604020202020204" pitchFamily="34" charset="0"/>
              <a:buChar char="•"/>
              <a:defRPr/>
            </a:pPr>
            <a:r>
              <a:rPr lang="en-CA" altLang="en-US" dirty="0"/>
              <a:t>The model is based on creating a </a:t>
            </a:r>
            <a:r>
              <a:rPr lang="en-US" altLang="en-US" dirty="0"/>
              <a:t>Family Wellness </a:t>
            </a:r>
            <a:r>
              <a:rPr lang="en-US" altLang="en-US" dirty="0" smtClean="0"/>
              <a:t>Team that includes:</a:t>
            </a:r>
            <a:endParaRPr lang="en-CA" altLang="en-US" dirty="0"/>
          </a:p>
          <a:p>
            <a:pPr lvl="1">
              <a:buFont typeface="Arial" panose="020B0604020202020204" pitchFamily="34" charset="0"/>
              <a:buChar char="–"/>
              <a:defRPr/>
            </a:pPr>
            <a:r>
              <a:rPr lang="en-US" altLang="en-US" dirty="0"/>
              <a:t>The Family </a:t>
            </a:r>
          </a:p>
          <a:p>
            <a:pPr lvl="1">
              <a:buFont typeface="Arial" panose="020B0604020202020204" pitchFamily="34" charset="0"/>
              <a:buChar char="–"/>
              <a:defRPr/>
            </a:pPr>
            <a:r>
              <a:rPr lang="en-US" altLang="en-US" dirty="0"/>
              <a:t>Extended Family and Friends</a:t>
            </a:r>
            <a:endParaRPr lang="en-CA" altLang="en-US" dirty="0"/>
          </a:p>
          <a:p>
            <a:pPr lvl="1">
              <a:buFont typeface="Arial" panose="020B0604020202020204" pitchFamily="34" charset="0"/>
              <a:buChar char="–"/>
              <a:defRPr/>
            </a:pPr>
            <a:r>
              <a:rPr lang="en-US" altLang="en-US" dirty="0"/>
              <a:t>CFS Caseworker</a:t>
            </a:r>
            <a:endParaRPr lang="en-CA" altLang="en-US" dirty="0"/>
          </a:p>
          <a:p>
            <a:pPr lvl="1">
              <a:buFont typeface="Arial" panose="020B0604020202020204" pitchFamily="34" charset="0"/>
              <a:buChar char="–"/>
              <a:defRPr/>
            </a:pPr>
            <a:r>
              <a:rPr lang="en-US" altLang="en-US" dirty="0"/>
              <a:t>Family Wellness Partner (Mahmawi-atoskiwin key worker)</a:t>
            </a:r>
            <a:endParaRPr lang="en-CA" altLang="en-US" dirty="0"/>
          </a:p>
          <a:p>
            <a:pPr lvl="1">
              <a:buFont typeface="Arial" panose="020B0604020202020204" pitchFamily="34" charset="0"/>
              <a:buChar char="–"/>
              <a:defRPr/>
            </a:pPr>
            <a:r>
              <a:rPr lang="en-US" altLang="en-US" dirty="0"/>
              <a:t>Circle Keeper (Mahmawi-Atoskiwin staff to assist with cultural connections and supporting the circle) </a:t>
            </a:r>
            <a:endParaRPr lang="en-CA" altLang="en-US" dirty="0"/>
          </a:p>
          <a:p>
            <a:pPr marL="0" indent="0">
              <a:buFont typeface="Arial" panose="020B0604020202020204" pitchFamily="34" charset="0"/>
              <a:buNone/>
              <a:defRPr/>
            </a:pPr>
            <a:endParaRPr lang="en-CA" altLang="en-US" dirty="0" smtClean="0"/>
          </a:p>
        </p:txBody>
      </p:sp>
      <p:sp>
        <p:nvSpPr>
          <p:cNvPr id="17412" name="Slide Number Placeholder 3"/>
          <p:cNvSpPr>
            <a:spLocks noGrp="1"/>
          </p:cNvSpPr>
          <p:nvPr>
            <p:ph type="sldNum" sz="quarter" idx="12"/>
          </p:nvPr>
        </p:nvSpPr>
        <p:spPr bwMode="auto">
          <a:noFill/>
          <a:ln>
            <a:miter lim="800000"/>
            <a:headEnd/>
            <a:tailEnd/>
          </a:ln>
        </p:spPr>
        <p:txBody>
          <a:bodyPr/>
          <a:lstStyle/>
          <a:p>
            <a:fld id="{A4C33B4C-9C49-4C36-9802-4430B96814EC}" type="slidenum">
              <a:rPr lang="en-US" altLang="en-US">
                <a:cs typeface="Arial" charset="0"/>
              </a:rPr>
              <a:pPr/>
              <a:t>9</a:t>
            </a:fld>
            <a:endParaRPr lang="en-US" altLang="en-US">
              <a:cs typeface="Arial" charset="0"/>
            </a:endParaRPr>
          </a:p>
        </p:txBody>
      </p:sp>
      <p:pic>
        <p:nvPicPr>
          <p:cNvPr id="17413" name="Picture 4" descr="Alliancelogo.tif"/>
          <p:cNvPicPr>
            <a:picLocks noChangeAspect="1" noChangeArrowheads="1"/>
          </p:cNvPicPr>
          <p:nvPr/>
        </p:nvPicPr>
        <p:blipFill>
          <a:blip r:embed="rId2" cstate="print"/>
          <a:srcRect/>
          <a:stretch>
            <a:fillRect/>
          </a:stretch>
        </p:blipFill>
        <p:spPr bwMode="auto">
          <a:xfrm>
            <a:off x="8001000" y="0"/>
            <a:ext cx="1084263" cy="1006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 and Divide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9190BDD53789546AA1E2F9934112004" ma:contentTypeVersion="3" ma:contentTypeDescription="Create a new document." ma:contentTypeScope="" ma:versionID="752e4a1ed2f127767d4ef0271e489298">
  <xsd:schema xmlns:xsd="http://www.w3.org/2001/XMLSchema" xmlns:p="http://schemas.microsoft.com/office/2006/metadata/properties" xmlns:ns1="http://schemas.microsoft.com/sharepoint/v3" targetNamespace="http://schemas.microsoft.com/office/2006/metadata/properties" ma:root="true" ma:fieldsID="1632d6b3f1ee7940332c8174cbbf079f"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933785F-6B20-441F-83E9-C8A62EBC6D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45569311-DA97-4B14-B18F-E60989E24187}">
  <ds:schemaRefs>
    <ds:schemaRef ds:uri="http://purl.org/dc/terms/"/>
    <ds:schemaRef ds:uri="http://purl.org/dc/elements/1.1/"/>
    <ds:schemaRef ds:uri="http://schemas.microsoft.com/office/2006/documentManagement/types"/>
    <ds:schemaRef ds:uri="http://www.w3.org/XML/1998/namespace"/>
    <ds:schemaRef ds:uri="http://schemas.microsoft.com/office/2006/metadata/properties"/>
    <ds:schemaRef ds:uri="http://schemas.microsoft.com/sharepoint/v3"/>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8213</TotalTime>
  <Words>1786</Words>
  <Application>Microsoft Office PowerPoint</Application>
  <PresentationFormat>On-screen Show (4:3)</PresentationFormat>
  <Paragraphs>192</Paragraphs>
  <Slides>27</Slides>
  <Notes>7</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27</vt:i4>
      </vt:variant>
    </vt:vector>
  </HeadingPairs>
  <TitlesOfParts>
    <vt:vector size="30" baseType="lpstr">
      <vt:lpstr>Title slide</vt:lpstr>
      <vt:lpstr>Content and Divider slide</vt:lpstr>
      <vt:lpstr>Microsoft Excel 97-2003 Worksheet</vt:lpstr>
      <vt:lpstr>Collaboration:  A Different Approach Working with Aboriginal Families in Calgary</vt:lpstr>
      <vt:lpstr>Engaging Aboriginal Families Through Collaboration</vt:lpstr>
      <vt:lpstr>Engaging Aboriginal Families  Through Collaboration      </vt:lpstr>
      <vt:lpstr>CFS: Evolution of Practice Through the  Lens of Engagement and Collaboration      </vt:lpstr>
      <vt:lpstr>Engaging Aboriginal Families Through Collaboration</vt:lpstr>
      <vt:lpstr>Engaging Aboriginal Families Through Collaboration</vt:lpstr>
      <vt:lpstr>Engaging Aboriginal Families Through Collaboration</vt:lpstr>
      <vt:lpstr>Mahmawi-Atoskiwin </vt:lpstr>
      <vt:lpstr>PowerPoint Presentation</vt:lpstr>
      <vt:lpstr>Roles: </vt:lpstr>
      <vt:lpstr>Roles</vt:lpstr>
      <vt:lpstr>PowerPoint Presentation</vt:lpstr>
      <vt:lpstr>Collaborative Case Management</vt:lpstr>
      <vt:lpstr>Collaborative Case Management</vt:lpstr>
      <vt:lpstr>Engaging Aboriginal Families Through Collaboration</vt:lpstr>
      <vt:lpstr>PowerPoint Presentation</vt:lpstr>
      <vt:lpstr>Culture as part of Collaboration</vt:lpstr>
      <vt:lpstr>PowerPoint Presentation</vt:lpstr>
      <vt:lpstr>PowerPoint Presentation</vt:lpstr>
      <vt:lpstr>Collaborative Practice</vt:lpstr>
      <vt:lpstr>Collaborative Practice</vt:lpstr>
      <vt:lpstr>OUTCOME DATA  </vt:lpstr>
      <vt:lpstr>PowerPoint Presentation</vt:lpstr>
      <vt:lpstr>PowerPoint Presentation</vt:lpstr>
      <vt:lpstr>PowerPoint Presentation</vt:lpstr>
      <vt:lpstr>PowerPoint Presentation</vt:lpstr>
      <vt:lpstr>PowerPoint Presentation</vt:lpstr>
    </vt:vector>
  </TitlesOfParts>
  <Company>Government Of Alberta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james.stuart</dc:creator>
  <cp:lastModifiedBy>Aimee Caster</cp:lastModifiedBy>
  <cp:revision>531</cp:revision>
  <cp:lastPrinted>2014-03-14T17:10:47Z</cp:lastPrinted>
  <dcterms:created xsi:type="dcterms:W3CDTF">2012-05-30T21:36:39Z</dcterms:created>
  <dcterms:modified xsi:type="dcterms:W3CDTF">2014-11-11T15:32:27Z</dcterms:modified>
</cp:coreProperties>
</file>