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8.xml" ContentType="application/vnd.openxmlformats-officedocument.presentationml.notesSlide+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1.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2.xml" ContentType="application/vnd.openxmlformats-officedocument.presentationml.notesSlide+xml"/>
  <Override PartName="/ppt/tags/tag174.xml" ContentType="application/vnd.openxmlformats-officedocument.presentationml.tags+xml"/>
  <Override PartName="/ppt/notesSlides/notesSlide13.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4.xml" ContentType="application/vnd.openxmlformats-officedocument.presentationml.notesSlide+xml"/>
  <Override PartName="/ppt/tags/tag17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8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25.xml" ContentType="application/vnd.openxmlformats-officedocument.presentationml.notesSlide+xml"/>
  <Override PartName="/ppt/tags/tag183.xml" ContentType="application/vnd.openxmlformats-officedocument.presentationml.tags+xml"/>
  <Override PartName="/ppt/notesSlides/notesSlide2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27.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3877" r:id="rId2"/>
    <p:sldMasterId id="2147483889" r:id="rId3"/>
    <p:sldMasterId id="2147483901" r:id="rId4"/>
    <p:sldMasterId id="2147483913" r:id="rId5"/>
    <p:sldMasterId id="2147483925" r:id="rId6"/>
  </p:sldMasterIdLst>
  <p:notesMasterIdLst>
    <p:notesMasterId r:id="rId50"/>
  </p:notesMasterIdLst>
  <p:sldIdLst>
    <p:sldId id="360" r:id="rId7"/>
    <p:sldId id="316" r:id="rId8"/>
    <p:sldId id="309" r:id="rId9"/>
    <p:sldId id="372" r:id="rId10"/>
    <p:sldId id="361" r:id="rId11"/>
    <p:sldId id="362" r:id="rId12"/>
    <p:sldId id="314" r:id="rId13"/>
    <p:sldId id="363" r:id="rId14"/>
    <p:sldId id="394" r:id="rId15"/>
    <p:sldId id="364" r:id="rId16"/>
    <p:sldId id="365" r:id="rId17"/>
    <p:sldId id="366" r:id="rId18"/>
    <p:sldId id="367" r:id="rId19"/>
    <p:sldId id="368" r:id="rId20"/>
    <p:sldId id="395" r:id="rId21"/>
    <p:sldId id="375" r:id="rId22"/>
    <p:sldId id="376" r:id="rId23"/>
    <p:sldId id="377" r:id="rId24"/>
    <p:sldId id="396" r:id="rId25"/>
    <p:sldId id="397" r:id="rId26"/>
    <p:sldId id="398" r:id="rId27"/>
    <p:sldId id="399" r:id="rId28"/>
    <p:sldId id="403" r:id="rId29"/>
    <p:sldId id="401" r:id="rId30"/>
    <p:sldId id="370" r:id="rId31"/>
    <p:sldId id="402" r:id="rId32"/>
    <p:sldId id="378" r:id="rId33"/>
    <p:sldId id="379" r:id="rId34"/>
    <p:sldId id="380"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71" r:id="rId49"/>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n, Stacey - DSS/DSS" initials="WS-D" lastIdx="4" clrIdx="0">
    <p:extLst>
      <p:ext uri="{19B8F6BF-5375-455C-9EA6-DF929625EA0E}">
        <p15:presenceInfo xmlns:p15="http://schemas.microsoft.com/office/powerpoint/2012/main" userId="S-1-5-21-2049858745-1453675396-1560899681-76801" providerId="AD"/>
      </p:ext>
    </p:extLst>
  </p:cmAuthor>
  <p:cmAuthor id="2" name="Leung, John - DSS/DSS" initials="LJ-D" lastIdx="4" clrIdx="1">
    <p:extLst>
      <p:ext uri="{19B8F6BF-5375-455C-9EA6-DF929625EA0E}">
        <p15:presenceInfo xmlns:p15="http://schemas.microsoft.com/office/powerpoint/2012/main" userId="S-1-5-21-2049858745-1453675396-1560899681-76809" providerId="AD"/>
      </p:ext>
    </p:extLst>
  </p:cmAuthor>
  <p:cmAuthor id="3" name="Wan, Stacey - SSD/DES" initials="WS-S" lastIdx="1" clrIdx="2">
    <p:extLst>
      <p:ext uri="{19B8F6BF-5375-455C-9EA6-DF929625EA0E}">
        <p15:presenceInfo xmlns:p15="http://schemas.microsoft.com/office/powerpoint/2012/main" userId="Wan, Stacey - SSD/D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8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0" autoAdjust="0"/>
    <p:restoredTop sz="84925" autoAdjust="0"/>
  </p:normalViewPr>
  <p:slideViewPr>
    <p:cSldViewPr snapToGrid="0">
      <p:cViewPr varScale="1">
        <p:scale>
          <a:sx n="73" d="100"/>
          <a:sy n="73" d="100"/>
        </p:scale>
        <p:origin x="416" y="4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tags" Target="tags/tag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AA50D-BFCF-4D18-A146-71A940C57F61}" type="datetimeFigureOut">
              <a:rPr lang="en-CA" smtClean="0"/>
              <a:t>2022-06-20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008492-00FF-4833-B948-E8E9772DB202}" type="slidenum">
              <a:rPr lang="en-CA" smtClean="0"/>
              <a:t>‹#›</a:t>
            </a:fld>
            <a:endParaRPr lang="en-CA"/>
          </a:p>
        </p:txBody>
      </p:sp>
    </p:spTree>
    <p:extLst>
      <p:ext uri="{BB962C8B-B14F-4D97-AF65-F5344CB8AC3E}">
        <p14:creationId xmlns:p14="http://schemas.microsoft.com/office/powerpoint/2010/main" val="2147599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5534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Clr>
                <a:schemeClr val="tx1">
                  <a:lumMod val="75000"/>
                  <a:lumOff val="25000"/>
                </a:schemeClr>
              </a:buClr>
            </a:pPr>
            <a:endParaRPr lang="en-CA" sz="1200" kern="0" dirty="0">
              <a:latin typeface="+mn-lt"/>
            </a:endParaRPr>
          </a:p>
        </p:txBody>
      </p:sp>
      <p:sp>
        <p:nvSpPr>
          <p:cNvPr id="4" name="Slide Number Placeholder 3"/>
          <p:cNvSpPr>
            <a:spLocks noGrp="1"/>
          </p:cNvSpPr>
          <p:nvPr>
            <p:ph type="sldNum" sz="quarter" idx="10"/>
          </p:nvPr>
        </p:nvSpPr>
        <p:spPr/>
        <p:txBody>
          <a:bodyPr/>
          <a:lstStyle/>
          <a:p>
            <a:pPr>
              <a:defRPr/>
            </a:pPr>
            <a:fld id="{3E0C39CB-E1CB-9340-B0B7-F19980BF290A}" type="slidenum">
              <a:rPr lang="en-US" smtClean="0">
                <a:solidFill>
                  <a:prstClr val="black"/>
                </a:solidFill>
                <a:cs typeface="Arial"/>
              </a:rPr>
              <a:pPr>
                <a:defRPr/>
              </a:pPr>
              <a:t>10</a:t>
            </a:fld>
            <a:endParaRPr lang="en-US">
              <a:solidFill>
                <a:prstClr val="black"/>
              </a:solidFill>
              <a:cs typeface="Arial"/>
            </a:endParaRPr>
          </a:p>
        </p:txBody>
      </p:sp>
    </p:spTree>
    <p:extLst>
      <p:ext uri="{BB962C8B-B14F-4D97-AF65-F5344CB8AC3E}">
        <p14:creationId xmlns:p14="http://schemas.microsoft.com/office/powerpoint/2010/main" val="2710529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a:p>
        </p:txBody>
      </p:sp>
      <p:sp>
        <p:nvSpPr>
          <p:cNvPr id="4" name="Slide Number Placeholder 3"/>
          <p:cNvSpPr>
            <a:spLocks noGrp="1"/>
          </p:cNvSpPr>
          <p:nvPr>
            <p:ph type="sldNum" sz="quarter" idx="10"/>
          </p:nvPr>
        </p:nvSpPr>
        <p:spPr/>
        <p:txBody>
          <a:bodyPr/>
          <a:lstStyle/>
          <a:p>
            <a:pPr>
              <a:defRPr/>
            </a:pPr>
            <a:fld id="{116DD94C-0872-4861-90C4-03DE0B40AB16}" type="slidenum">
              <a:rPr lang="en-CA" smtClean="0">
                <a:solidFill>
                  <a:prstClr val="black"/>
                </a:solidFill>
              </a:rPr>
              <a:pPr>
                <a:defRPr/>
              </a:pPr>
              <a:t>11</a:t>
            </a:fld>
            <a:endParaRPr lang="en-CA">
              <a:solidFill>
                <a:prstClr val="black"/>
              </a:solidFill>
            </a:endParaRPr>
          </a:p>
        </p:txBody>
      </p:sp>
    </p:spTree>
    <p:extLst>
      <p:ext uri="{BB962C8B-B14F-4D97-AF65-F5344CB8AC3E}">
        <p14:creationId xmlns:p14="http://schemas.microsoft.com/office/powerpoint/2010/main" val="46454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16DD94C-0872-4861-90C4-03DE0B40AB16}" type="slidenum">
              <a:rPr lang="en-CA" smtClean="0">
                <a:solidFill>
                  <a:prstClr val="black"/>
                </a:solidFill>
              </a:rPr>
              <a:pPr>
                <a:defRPr/>
              </a:pPr>
              <a:t>12</a:t>
            </a:fld>
            <a:endParaRPr lang="en-CA">
              <a:solidFill>
                <a:prstClr val="black"/>
              </a:solidFill>
            </a:endParaRPr>
          </a:p>
        </p:txBody>
      </p:sp>
    </p:spTree>
    <p:extLst>
      <p:ext uri="{BB962C8B-B14F-4D97-AF65-F5344CB8AC3E}">
        <p14:creationId xmlns:p14="http://schemas.microsoft.com/office/powerpoint/2010/main" val="427874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Clr>
                <a:schemeClr val="tx1">
                  <a:lumMod val="75000"/>
                  <a:lumOff val="25000"/>
                </a:schemeClr>
              </a:buClr>
            </a:pPr>
            <a:endParaRPr lang="en-CA" sz="1200" kern="0" dirty="0">
              <a:latin typeface="+mn-lt"/>
            </a:endParaRPr>
          </a:p>
        </p:txBody>
      </p:sp>
      <p:sp>
        <p:nvSpPr>
          <p:cNvPr id="4" name="Slide Number Placeholder 3"/>
          <p:cNvSpPr>
            <a:spLocks noGrp="1"/>
          </p:cNvSpPr>
          <p:nvPr>
            <p:ph type="sldNum" sz="quarter" idx="10"/>
          </p:nvPr>
        </p:nvSpPr>
        <p:spPr/>
        <p:txBody>
          <a:bodyPr/>
          <a:lstStyle/>
          <a:p>
            <a:pPr>
              <a:defRPr/>
            </a:pPr>
            <a:fld id="{3E0C39CB-E1CB-9340-B0B7-F19980BF290A}" type="slidenum">
              <a:rPr lang="en-US" smtClean="0">
                <a:solidFill>
                  <a:prstClr val="black"/>
                </a:solidFill>
                <a:cs typeface="Arial"/>
              </a:rPr>
              <a:pPr>
                <a:defRPr/>
              </a:pPr>
              <a:t>13</a:t>
            </a:fld>
            <a:endParaRPr lang="en-US">
              <a:solidFill>
                <a:prstClr val="black"/>
              </a:solidFill>
              <a:cs typeface="Arial"/>
            </a:endParaRPr>
          </a:p>
        </p:txBody>
      </p:sp>
    </p:spTree>
    <p:extLst>
      <p:ext uri="{BB962C8B-B14F-4D97-AF65-F5344CB8AC3E}">
        <p14:creationId xmlns:p14="http://schemas.microsoft.com/office/powerpoint/2010/main" val="3284914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defRPr/>
            </a:pPr>
            <a:fld id="{36F4724B-17E1-4070-9177-44690C1F5B17}" type="slidenum">
              <a:rPr lang="en-CA" altLang="en-US">
                <a:solidFill>
                  <a:srgbClr val="000000"/>
                </a:solidFill>
                <a:cs typeface="Helvetica" panose="020B0604020202020204" pitchFamily="34" charset="0"/>
                <a:sym typeface="Calibri" panose="020F0502020204030204" pitchFamily="34" charset="0"/>
              </a:rPr>
              <a:pPr eaLnBrk="0" fontAlgn="base" hangingPunct="0">
                <a:spcBef>
                  <a:spcPct val="0"/>
                </a:spcBef>
                <a:spcAft>
                  <a:spcPct val="0"/>
                </a:spcAft>
                <a:defRPr/>
              </a:pPr>
              <a:t>14</a:t>
            </a:fld>
            <a:endParaRPr lang="en-CA" altLang="en-US">
              <a:solidFill>
                <a:srgbClr val="000000"/>
              </a:solidFill>
              <a:cs typeface="Helvetica" panose="020B0604020202020204" pitchFamily="34" charset="0"/>
              <a:sym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eaLnBrk="1" hangingPunct="1">
              <a:defRPr/>
            </a:pPr>
            <a:endParaRPr lang="en-US" sz="1100" dirty="0"/>
          </a:p>
        </p:txBody>
      </p:sp>
      <p:sp>
        <p:nvSpPr>
          <p:cNvPr id="2" name="Footer Placeholder 1"/>
          <p:cNvSpPr>
            <a:spLocks noGrp="1"/>
          </p:cNvSpPr>
          <p:nvPr>
            <p:ph type="ftr" sz="quarter" idx="10"/>
          </p:nvPr>
        </p:nvSpPr>
        <p:spPr>
          <a:xfrm>
            <a:off x="0" y="8685213"/>
            <a:ext cx="2971800" cy="458787"/>
          </a:xfrm>
          <a:prstGeom prst="rect">
            <a:avLst/>
          </a:prstGeom>
        </p:spPr>
        <p:txBody>
          <a:bodyPr/>
          <a:lstStyle/>
          <a:p>
            <a:pPr eaLnBrk="0" fontAlgn="base" hangingPunct="0">
              <a:spcBef>
                <a:spcPct val="0"/>
              </a:spcBef>
              <a:spcAft>
                <a:spcPct val="0"/>
              </a:spcAft>
              <a:defRPr/>
            </a:pPr>
            <a:endParaRPr lang="en-US">
              <a:solidFill>
                <a:srgbClr val="000000"/>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351331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605819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A7B8B14-E9F9-DA43-B75B-4CE9504D9513}"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129534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A7B8B14-E9F9-DA43-B75B-4CE9504D9513}"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108807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a:defRPr/>
            </a:pPr>
            <a:fld id="{7A7B8B14-E9F9-DA43-B75B-4CE9504D9513}"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515797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6807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u="none" baseline="0" dirty="0"/>
          </a:p>
        </p:txBody>
      </p:sp>
      <p:sp>
        <p:nvSpPr>
          <p:cNvPr id="4" name="Slide Number Placeholder 3"/>
          <p:cNvSpPr>
            <a:spLocks noGrp="1"/>
          </p:cNvSpPr>
          <p:nvPr>
            <p:ph type="sldNum" sz="quarter" idx="10"/>
          </p:nvPr>
        </p:nvSpPr>
        <p:spPr/>
        <p:txBody>
          <a:bodyPr/>
          <a:lstStyle/>
          <a:p>
            <a:fld id="{0976EC60-31B9-4C1A-A2BA-D03483189F1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803428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8B14-E9F9-DA43-B75B-4CE9504D9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736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8B14-E9F9-DA43-B75B-4CE9504D9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527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8B14-E9F9-DA43-B75B-4CE9504D9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82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8B14-E9F9-DA43-B75B-4CE9504D9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801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B8B14-E9F9-DA43-B75B-4CE9504D95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683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defRPr/>
            </a:pPr>
            <a:fld id="{36F4724B-17E1-4070-9177-44690C1F5B17}" type="slidenum">
              <a:rPr lang="en-CA" altLang="en-US">
                <a:solidFill>
                  <a:srgbClr val="000000"/>
                </a:solidFill>
                <a:cs typeface="Helvetica" panose="020B0604020202020204" pitchFamily="34" charset="0"/>
                <a:sym typeface="Calibri" panose="020F0502020204030204" pitchFamily="34" charset="0"/>
              </a:rPr>
              <a:pPr eaLnBrk="0" fontAlgn="base" hangingPunct="0">
                <a:spcBef>
                  <a:spcPct val="0"/>
                </a:spcBef>
                <a:spcAft>
                  <a:spcPct val="0"/>
                </a:spcAft>
                <a:defRPr/>
              </a:pPr>
              <a:t>25</a:t>
            </a:fld>
            <a:endParaRPr lang="en-CA" altLang="en-US">
              <a:solidFill>
                <a:srgbClr val="000000"/>
              </a:solidFill>
              <a:cs typeface="Helvetica" panose="020B0604020202020204" pitchFamily="34" charset="0"/>
              <a:sym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marL="342000" indent="0">
              <a:buFont typeface="Wingdings" pitchFamily="2" charset="2"/>
              <a:buNone/>
              <a:defRPr/>
            </a:pPr>
            <a:endParaRPr lang="en-CA" dirty="0">
              <a:solidFill>
                <a:schemeClr val="accent4"/>
              </a:solidFill>
            </a:endParaRPr>
          </a:p>
          <a:p>
            <a:pPr eaLnBrk="1" hangingPunct="1">
              <a:defRPr/>
            </a:pPr>
            <a:endParaRPr lang="en-US" sz="1100" dirty="0"/>
          </a:p>
        </p:txBody>
      </p:sp>
      <p:sp>
        <p:nvSpPr>
          <p:cNvPr id="2" name="Footer Placeholder 1"/>
          <p:cNvSpPr>
            <a:spLocks noGrp="1"/>
          </p:cNvSpPr>
          <p:nvPr>
            <p:ph type="ftr" sz="quarter" idx="10"/>
          </p:nvPr>
        </p:nvSpPr>
        <p:spPr>
          <a:xfrm>
            <a:off x="0" y="8685213"/>
            <a:ext cx="2971800" cy="458787"/>
          </a:xfrm>
          <a:prstGeom prst="rect">
            <a:avLst/>
          </a:prstGeom>
        </p:spPr>
        <p:txBody>
          <a:bodyPr/>
          <a:lstStyle/>
          <a:p>
            <a:pPr eaLnBrk="0" fontAlgn="base" hangingPunct="0">
              <a:spcBef>
                <a:spcPct val="0"/>
              </a:spcBef>
              <a:spcAft>
                <a:spcPct val="0"/>
              </a:spcAft>
              <a:defRPr/>
            </a:pPr>
            <a:endParaRPr lang="en-US">
              <a:solidFill>
                <a:srgbClr val="000000"/>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630879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F4724B-17E1-4070-9177-44690C1F5B17}" type="slidenum">
              <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Helvetica" panose="020B0604020202020204" pitchFamily="34" charset="0"/>
                <a:sym typeface="Calibri" panose="020F050202020403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CA"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Helvetica" panose="020B0604020202020204" pitchFamily="34" charset="0"/>
              <a:sym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marL="342000" indent="0">
              <a:buFont typeface="Wingdings" pitchFamily="2" charset="2"/>
              <a:buNone/>
              <a:defRPr/>
            </a:pPr>
            <a:endParaRPr lang="en-CA" dirty="0">
              <a:solidFill>
                <a:schemeClr val="accent4"/>
              </a:solidFill>
            </a:endParaRPr>
          </a:p>
          <a:p>
            <a:pPr eaLnBrk="1" hangingPunct="1">
              <a:defRPr/>
            </a:pPr>
            <a:endParaRPr lang="en-US" sz="1100" dirty="0"/>
          </a:p>
        </p:txBody>
      </p:sp>
      <p:sp>
        <p:nvSpPr>
          <p:cNvPr id="2" name="Footer Placeholder 1"/>
          <p:cNvSpPr>
            <a:spLocks noGrp="1"/>
          </p:cNvSpPr>
          <p:nvPr>
            <p:ph type="ftr" sz="quarter" idx="10"/>
          </p:nvPr>
        </p:nvSpPr>
        <p:spPr>
          <a:xfrm>
            <a:off x="0" y="8685213"/>
            <a:ext cx="2971800" cy="458787"/>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926456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p:txBody>
      </p:sp>
      <p:sp>
        <p:nvSpPr>
          <p:cNvPr id="4" name="Slide Number Placeholder 3"/>
          <p:cNvSpPr>
            <a:spLocks noGrp="1"/>
          </p:cNvSpPr>
          <p:nvPr>
            <p:ph type="sldNum" sz="quarter" idx="10"/>
          </p:nvPr>
        </p:nvSpPr>
        <p:spPr/>
        <p:txBody>
          <a:bodyPr/>
          <a:lstStyle/>
          <a:p>
            <a:fld id="{C1973044-7E61-49E0-894A-C80FD651679F}" type="slidenum">
              <a:rPr lang="en-CA" smtClean="0"/>
              <a:t>27</a:t>
            </a:fld>
            <a:endParaRPr lang="en-CA"/>
          </a:p>
        </p:txBody>
      </p:sp>
    </p:spTree>
    <p:extLst>
      <p:ext uri="{BB962C8B-B14F-4D97-AF65-F5344CB8AC3E}">
        <p14:creationId xmlns:p14="http://schemas.microsoft.com/office/powerpoint/2010/main" val="3383186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973044-7E61-49E0-894A-C80FD651679F}" type="slidenum">
              <a:rPr lang="en-CA" smtClean="0"/>
              <a:t>28</a:t>
            </a:fld>
            <a:endParaRPr lang="en-CA"/>
          </a:p>
        </p:txBody>
      </p:sp>
    </p:spTree>
    <p:extLst>
      <p:ext uri="{BB962C8B-B14F-4D97-AF65-F5344CB8AC3E}">
        <p14:creationId xmlns:p14="http://schemas.microsoft.com/office/powerpoint/2010/main" val="1724063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3B0F0E3B-FC95-4556-963F-307D48F2A692}" type="slidenum">
              <a:rPr lang="en-CA" altLang="en-US" smtClean="0"/>
              <a:pPr>
                <a:defRPr/>
              </a:pPr>
              <a:t>29</a:t>
            </a:fld>
            <a:endParaRPr lang="en-CA" altLang="en-US"/>
          </a:p>
        </p:txBody>
      </p:sp>
    </p:spTree>
    <p:extLst>
      <p:ext uri="{BB962C8B-B14F-4D97-AF65-F5344CB8AC3E}">
        <p14:creationId xmlns:p14="http://schemas.microsoft.com/office/powerpoint/2010/main" val="2932998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u="none" baseline="0" dirty="0"/>
          </a:p>
        </p:txBody>
      </p:sp>
      <p:sp>
        <p:nvSpPr>
          <p:cNvPr id="4" name="Slide Number Placeholder 3"/>
          <p:cNvSpPr>
            <a:spLocks noGrp="1"/>
          </p:cNvSpPr>
          <p:nvPr>
            <p:ph type="sldNum" sz="quarter" idx="10"/>
          </p:nvPr>
        </p:nvSpPr>
        <p:spPr/>
        <p:txBody>
          <a:bodyPr/>
          <a:lstStyle/>
          <a:p>
            <a:fld id="{0976EC60-31B9-4C1A-A2BA-D03483189F1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73010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1973044-7E61-49E0-894A-C80FD651679F}" type="slidenum">
              <a:rPr lang="en-CA" smtClean="0"/>
              <a:t>31</a:t>
            </a:fld>
            <a:endParaRPr lang="en-CA"/>
          </a:p>
        </p:txBody>
      </p:sp>
    </p:spTree>
    <p:extLst>
      <p:ext uri="{BB962C8B-B14F-4D97-AF65-F5344CB8AC3E}">
        <p14:creationId xmlns:p14="http://schemas.microsoft.com/office/powerpoint/2010/main" val="2830606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200" baseline="0" dirty="0"/>
              <a:t> </a:t>
            </a:r>
          </a:p>
        </p:txBody>
      </p:sp>
      <p:sp>
        <p:nvSpPr>
          <p:cNvPr id="4" name="Slide Number Placeholder 3"/>
          <p:cNvSpPr>
            <a:spLocks noGrp="1"/>
          </p:cNvSpPr>
          <p:nvPr>
            <p:ph type="sldNum" sz="quarter" idx="10"/>
          </p:nvPr>
        </p:nvSpPr>
        <p:spPr/>
        <p:txBody>
          <a:bodyPr/>
          <a:lstStyle/>
          <a:p>
            <a:fld id="{7A7B8B14-E9F9-DA43-B75B-4CE9504D9513}" type="slidenum">
              <a:rPr lang="en-US" smtClean="0"/>
              <a:t>32</a:t>
            </a:fld>
            <a:endParaRPr lang="en-US"/>
          </a:p>
        </p:txBody>
      </p:sp>
    </p:spTree>
    <p:extLst>
      <p:ext uri="{BB962C8B-B14F-4D97-AF65-F5344CB8AC3E}">
        <p14:creationId xmlns:p14="http://schemas.microsoft.com/office/powerpoint/2010/main" val="2801508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u="sng">
              <a:latin typeface="Arial" panose="020B0604020202020204" pitchFamily="34" charset="0"/>
            </a:endParaRP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spcBef>
                <a:spcPct val="0"/>
              </a:spcBef>
            </a:pPr>
            <a:fld id="{87F191D4-7D84-413D-88C1-7E60E9960BC3}" type="slidenum">
              <a:rPr lang="fr-CA" altLang="en-US">
                <a:solidFill>
                  <a:srgbClr val="000000"/>
                </a:solidFill>
              </a:rPr>
              <a:pPr>
                <a:spcBef>
                  <a:spcPct val="0"/>
                </a:spcBef>
              </a:pPr>
              <a:t>41</a:t>
            </a:fld>
            <a:endParaRPr lang="fr-CA" altLang="en-US">
              <a:solidFill>
                <a:srgbClr val="000000"/>
              </a:solidFill>
            </a:endParaRPr>
          </a:p>
        </p:txBody>
      </p:sp>
    </p:spTree>
    <p:extLst>
      <p:ext uri="{BB962C8B-B14F-4D97-AF65-F5344CB8AC3E}">
        <p14:creationId xmlns:p14="http://schemas.microsoft.com/office/powerpoint/2010/main" val="3832352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t>42</a:t>
            </a:fld>
            <a:endParaRPr lang="en-US"/>
          </a:p>
        </p:txBody>
      </p:sp>
    </p:spTree>
    <p:extLst>
      <p:ext uri="{BB962C8B-B14F-4D97-AF65-F5344CB8AC3E}">
        <p14:creationId xmlns:p14="http://schemas.microsoft.com/office/powerpoint/2010/main" val="150660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defRPr/>
            </a:pPr>
            <a:fld id="{36F4724B-17E1-4070-9177-44690C1F5B17}" type="slidenum">
              <a:rPr lang="en-CA" altLang="en-US">
                <a:solidFill>
                  <a:srgbClr val="000000"/>
                </a:solidFill>
                <a:cs typeface="Helvetica" panose="020B0604020202020204" pitchFamily="34" charset="0"/>
                <a:sym typeface="Calibri" panose="020F0502020204030204" pitchFamily="34" charset="0"/>
              </a:rPr>
              <a:pPr eaLnBrk="0" fontAlgn="base" hangingPunct="0">
                <a:spcBef>
                  <a:spcPct val="0"/>
                </a:spcBef>
                <a:spcAft>
                  <a:spcPct val="0"/>
                </a:spcAft>
                <a:defRPr/>
              </a:pPr>
              <a:t>43</a:t>
            </a:fld>
            <a:endParaRPr lang="en-CA" altLang="en-US">
              <a:solidFill>
                <a:srgbClr val="000000"/>
              </a:solidFill>
              <a:cs typeface="Helvetica" panose="020B0604020202020204" pitchFamily="34" charset="0"/>
              <a:sym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marL="342000" indent="0">
              <a:buFont typeface="Wingdings" pitchFamily="2" charset="2"/>
              <a:buNone/>
              <a:defRPr/>
            </a:pPr>
            <a:endParaRPr lang="en-CA" dirty="0">
              <a:solidFill>
                <a:schemeClr val="accent4"/>
              </a:solidFill>
            </a:endParaRPr>
          </a:p>
          <a:p>
            <a:pPr eaLnBrk="1" hangingPunct="1">
              <a:defRPr/>
            </a:pPr>
            <a:endParaRPr lang="en-US" sz="1100" dirty="0"/>
          </a:p>
        </p:txBody>
      </p:sp>
      <p:sp>
        <p:nvSpPr>
          <p:cNvPr id="2" name="Footer Placeholder 1"/>
          <p:cNvSpPr>
            <a:spLocks noGrp="1"/>
          </p:cNvSpPr>
          <p:nvPr>
            <p:ph type="ftr" sz="quarter" idx="10"/>
          </p:nvPr>
        </p:nvSpPr>
        <p:spPr>
          <a:xfrm>
            <a:off x="0" y="8685213"/>
            <a:ext cx="2971800" cy="458787"/>
          </a:xfrm>
          <a:prstGeom prst="rect">
            <a:avLst/>
          </a:prstGeom>
        </p:spPr>
        <p:txBody>
          <a:bodyPr/>
          <a:lstStyle/>
          <a:p>
            <a:pPr eaLnBrk="0" fontAlgn="base" hangingPunct="0">
              <a:spcBef>
                <a:spcPct val="0"/>
              </a:spcBef>
              <a:spcAft>
                <a:spcPct val="0"/>
              </a:spcAft>
              <a:defRPr/>
            </a:pPr>
            <a:endParaRPr lang="en-US">
              <a:solidFill>
                <a:srgbClr val="000000"/>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86147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baseline="0"/>
          </a:p>
          <a:p>
            <a:endParaRPr lang="en-CA"/>
          </a:p>
        </p:txBody>
      </p:sp>
      <p:sp>
        <p:nvSpPr>
          <p:cNvPr id="4" name="Slide Number Placeholder 3"/>
          <p:cNvSpPr>
            <a:spLocks noGrp="1"/>
          </p:cNvSpPr>
          <p:nvPr>
            <p:ph type="sldNum" sz="quarter" idx="10"/>
          </p:nvPr>
        </p:nvSpPr>
        <p:spPr/>
        <p:txBody>
          <a:bodyPr/>
          <a:lstStyle/>
          <a:p>
            <a:fld id="{116DD94C-0872-4861-90C4-03DE0B40AB16}" type="slidenum">
              <a:rPr lang="en-CA" smtClean="0">
                <a:solidFill>
                  <a:prstClr val="black"/>
                </a:solidFill>
                <a:cs typeface="Arial"/>
              </a:rPr>
              <a:pPr/>
              <a:t>4</a:t>
            </a:fld>
            <a:endParaRPr lang="en-CA">
              <a:solidFill>
                <a:prstClr val="black"/>
              </a:solidFill>
              <a:cs typeface="Arial"/>
            </a:endParaRPr>
          </a:p>
        </p:txBody>
      </p:sp>
    </p:spTree>
    <p:extLst>
      <p:ext uri="{BB962C8B-B14F-4D97-AF65-F5344CB8AC3E}">
        <p14:creationId xmlns:p14="http://schemas.microsoft.com/office/powerpoint/2010/main" val="346360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defRPr/>
            </a:pPr>
            <a:fld id="{36F4724B-17E1-4070-9177-44690C1F5B17}" type="slidenum">
              <a:rPr lang="en-CA" altLang="en-US">
                <a:solidFill>
                  <a:srgbClr val="000000"/>
                </a:solidFill>
                <a:cs typeface="Helvetica" panose="020B0604020202020204" pitchFamily="34" charset="0"/>
                <a:sym typeface="Calibri" panose="020F0502020204030204" pitchFamily="34" charset="0"/>
              </a:rPr>
              <a:pPr eaLnBrk="0" fontAlgn="base" hangingPunct="0">
                <a:spcBef>
                  <a:spcPct val="0"/>
                </a:spcBef>
                <a:spcAft>
                  <a:spcPct val="0"/>
                </a:spcAft>
                <a:defRPr/>
              </a:pPr>
              <a:t>5</a:t>
            </a:fld>
            <a:endParaRPr lang="en-CA" altLang="en-US">
              <a:solidFill>
                <a:srgbClr val="000000"/>
              </a:solidFill>
              <a:cs typeface="Helvetica" panose="020B0604020202020204" pitchFamily="34" charset="0"/>
              <a:sym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marL="342000" indent="0">
              <a:buFont typeface="Wingdings" pitchFamily="2" charset="2"/>
              <a:buNone/>
              <a:defRPr/>
            </a:pPr>
            <a:endParaRPr lang="en-CA" dirty="0">
              <a:solidFill>
                <a:schemeClr val="accent4"/>
              </a:solidFill>
            </a:endParaRPr>
          </a:p>
        </p:txBody>
      </p:sp>
      <p:sp>
        <p:nvSpPr>
          <p:cNvPr id="2" name="Footer Placeholder 1"/>
          <p:cNvSpPr>
            <a:spLocks noGrp="1"/>
          </p:cNvSpPr>
          <p:nvPr>
            <p:ph type="ftr" sz="quarter" idx="10"/>
          </p:nvPr>
        </p:nvSpPr>
        <p:spPr>
          <a:xfrm>
            <a:off x="0" y="8685213"/>
            <a:ext cx="2971800" cy="458787"/>
          </a:xfrm>
          <a:prstGeom prst="rect">
            <a:avLst/>
          </a:prstGeom>
        </p:spPr>
        <p:txBody>
          <a:bodyPr/>
          <a:lstStyle/>
          <a:p>
            <a:pPr eaLnBrk="0" fontAlgn="base" hangingPunct="0">
              <a:spcBef>
                <a:spcPct val="0"/>
              </a:spcBef>
              <a:spcAft>
                <a:spcPct val="0"/>
              </a:spcAft>
              <a:defRPr/>
            </a:pPr>
            <a:endParaRPr lang="en-US">
              <a:solidFill>
                <a:srgbClr val="000000"/>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81150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Clr>
                <a:schemeClr val="tx1">
                  <a:lumMod val="75000"/>
                  <a:lumOff val="25000"/>
                </a:schemeClr>
              </a:buClr>
            </a:pPr>
            <a:endParaRPr lang="en-CA" sz="1200" kern="0" dirty="0">
              <a:latin typeface="+mn-lt"/>
            </a:endParaRPr>
          </a:p>
        </p:txBody>
      </p:sp>
      <p:sp>
        <p:nvSpPr>
          <p:cNvPr id="4" name="Slide Number Placeholder 3"/>
          <p:cNvSpPr>
            <a:spLocks noGrp="1"/>
          </p:cNvSpPr>
          <p:nvPr>
            <p:ph type="sldNum" sz="quarter" idx="10"/>
          </p:nvPr>
        </p:nvSpPr>
        <p:spPr/>
        <p:txBody>
          <a:bodyPr/>
          <a:lstStyle/>
          <a:p>
            <a:pPr>
              <a:defRPr/>
            </a:pPr>
            <a:fld id="{3E0C39CB-E1CB-9340-B0B7-F19980BF290A}" type="slidenum">
              <a:rPr lang="en-US" smtClean="0">
                <a:solidFill>
                  <a:prstClr val="black"/>
                </a:solidFill>
                <a:cs typeface="Arial"/>
              </a:rPr>
              <a:pPr>
                <a:defRPr/>
              </a:pPr>
              <a:t>6</a:t>
            </a:fld>
            <a:endParaRPr lang="en-US">
              <a:solidFill>
                <a:prstClr val="black"/>
              </a:solidFill>
              <a:cs typeface="Arial"/>
            </a:endParaRPr>
          </a:p>
        </p:txBody>
      </p:sp>
    </p:spTree>
    <p:extLst>
      <p:ext uri="{BB962C8B-B14F-4D97-AF65-F5344CB8AC3E}">
        <p14:creationId xmlns:p14="http://schemas.microsoft.com/office/powerpoint/2010/main" val="387518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u="none" baseline="0" dirty="0"/>
          </a:p>
        </p:txBody>
      </p:sp>
      <p:sp>
        <p:nvSpPr>
          <p:cNvPr id="4" name="Slide Number Placeholder 3"/>
          <p:cNvSpPr>
            <a:spLocks noGrp="1"/>
          </p:cNvSpPr>
          <p:nvPr>
            <p:ph type="sldNum" sz="quarter" idx="10"/>
          </p:nvPr>
        </p:nvSpPr>
        <p:spPr/>
        <p:txBody>
          <a:bodyPr/>
          <a:lstStyle/>
          <a:p>
            <a:fld id="{0976EC60-31B9-4C1A-A2BA-D03483189F1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28301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0" fontAlgn="base" hangingPunct="0">
              <a:spcBef>
                <a:spcPct val="0"/>
              </a:spcBef>
              <a:spcAft>
                <a:spcPct val="0"/>
              </a:spcAft>
              <a:defRPr/>
            </a:pPr>
            <a:fld id="{36F4724B-17E1-4070-9177-44690C1F5B17}" type="slidenum">
              <a:rPr lang="en-CA" altLang="en-US">
                <a:solidFill>
                  <a:srgbClr val="000000"/>
                </a:solidFill>
                <a:cs typeface="Helvetica" panose="020B0604020202020204" pitchFamily="34" charset="0"/>
                <a:sym typeface="Calibri" panose="020F0502020204030204" pitchFamily="34" charset="0"/>
              </a:rPr>
              <a:pPr eaLnBrk="0" fontAlgn="base" hangingPunct="0">
                <a:spcBef>
                  <a:spcPct val="0"/>
                </a:spcBef>
                <a:spcAft>
                  <a:spcPct val="0"/>
                </a:spcAft>
                <a:defRPr/>
              </a:pPr>
              <a:t>8</a:t>
            </a:fld>
            <a:endParaRPr lang="en-CA" altLang="en-US">
              <a:solidFill>
                <a:srgbClr val="000000"/>
              </a:solidFill>
              <a:cs typeface="Helvetica" panose="020B0604020202020204" pitchFamily="34" charset="0"/>
              <a:sym typeface="Calibri" panose="020F0502020204030204" pitchFamily="34" charset="0"/>
            </a:endParaRPr>
          </a:p>
        </p:txBody>
      </p:sp>
      <p:sp>
        <p:nvSpPr>
          <p:cNvPr id="1843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ln/>
        </p:spPr>
        <p:txBody>
          <a:bodyPr/>
          <a:lstStyle/>
          <a:p>
            <a:pPr marL="342000" indent="0">
              <a:buFont typeface="Wingdings" pitchFamily="2" charset="2"/>
              <a:buNone/>
              <a:defRPr/>
            </a:pPr>
            <a:endParaRPr lang="en-CA" dirty="0">
              <a:solidFill>
                <a:schemeClr val="accent4"/>
              </a:solidFill>
            </a:endParaRPr>
          </a:p>
        </p:txBody>
      </p:sp>
      <p:sp>
        <p:nvSpPr>
          <p:cNvPr id="2" name="Footer Placeholder 1"/>
          <p:cNvSpPr>
            <a:spLocks noGrp="1"/>
          </p:cNvSpPr>
          <p:nvPr>
            <p:ph type="ftr" sz="quarter" idx="10"/>
          </p:nvPr>
        </p:nvSpPr>
        <p:spPr>
          <a:xfrm>
            <a:off x="0" y="8685213"/>
            <a:ext cx="2971800" cy="458787"/>
          </a:xfrm>
          <a:prstGeom prst="rect">
            <a:avLst/>
          </a:prstGeom>
        </p:spPr>
        <p:txBody>
          <a:bodyPr/>
          <a:lstStyle/>
          <a:p>
            <a:pPr eaLnBrk="0" fontAlgn="base" hangingPunct="0">
              <a:spcBef>
                <a:spcPct val="0"/>
              </a:spcBef>
              <a:spcAft>
                <a:spcPct val="0"/>
              </a:spcAft>
              <a:defRPr/>
            </a:pPr>
            <a:endParaRPr lang="en-US">
              <a:solidFill>
                <a:srgbClr val="000000"/>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915161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7B8B14-E9F9-DA43-B75B-4CE9504D951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2992144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8" name="Rectangle 8"/>
          <p:cNvSpPr>
            <a:spLocks noGrp="1" noChangeArrowheads="1"/>
          </p:cNvSpPr>
          <p:nvPr>
            <p:ph type="subTitle" idx="1"/>
          </p:nvPr>
        </p:nvSpPr>
        <p:spPr>
          <a:xfrm>
            <a:off x="622301" y="3571876"/>
            <a:ext cx="10945284" cy="720725"/>
          </a:xfrm>
        </p:spPr>
        <p:txBody>
          <a:bodyPr anchor="b"/>
          <a:lstStyle>
            <a:lvl1pPr marL="0" indent="0" algn="ctr">
              <a:buFont typeface="Wingdings" pitchFamily="2" charset="2"/>
              <a:buNone/>
              <a:defRPr>
                <a:solidFill>
                  <a:schemeClr val="tx1"/>
                </a:solidFill>
                <a:latin typeface="Arial Black" pitchFamily="34" charset="0"/>
              </a:defRPr>
            </a:lvl1pPr>
          </a:lstStyle>
          <a:p>
            <a:r>
              <a:rPr lang="fr-CA"/>
              <a:t>Click to edit Master subtitle style</a:t>
            </a:r>
          </a:p>
        </p:txBody>
      </p:sp>
      <p:sp>
        <p:nvSpPr>
          <p:cNvPr id="5132" name="AutoShape 12"/>
          <p:cNvSpPr>
            <a:spLocks noGrp="1" noChangeArrowheads="1"/>
          </p:cNvSpPr>
          <p:nvPr>
            <p:ph type="ctrTitle" sz="quarter"/>
          </p:nvPr>
        </p:nvSpPr>
        <p:spPr>
          <a:xfrm>
            <a:off x="624417" y="2027239"/>
            <a:ext cx="10972800" cy="1328737"/>
          </a:xfrm>
          <a:prstGeom prst="roundRect">
            <a:avLst>
              <a:gd name="adj" fmla="val 50000"/>
            </a:avLst>
          </a:prstGeom>
        </p:spPr>
        <p:txBody>
          <a:bodyPr anchor="ctr"/>
          <a:lstStyle>
            <a:lvl1pPr algn="ctr">
              <a:defRPr sz="4000">
                <a:solidFill>
                  <a:schemeClr val="bg1"/>
                </a:solidFill>
              </a:defRPr>
            </a:lvl1pPr>
          </a:lstStyle>
          <a:p>
            <a:r>
              <a:rPr lang="fr-CA"/>
              <a:t>Click to edit Master title style</a:t>
            </a:r>
          </a:p>
        </p:txBody>
      </p:sp>
    </p:spTree>
    <p:extLst>
      <p:ext uri="{BB962C8B-B14F-4D97-AF65-F5344CB8AC3E}">
        <p14:creationId xmlns:p14="http://schemas.microsoft.com/office/powerpoint/2010/main" val="378989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1"/>
          <p:cNvSpPr>
            <a:spLocks noGrp="1" noChangeArrowheads="1"/>
          </p:cNvSpPr>
          <p:nvPr>
            <p:ph type="dt" sz="half" idx="10"/>
          </p:nvPr>
        </p:nvSpPr>
        <p:spPr>
          <a:ln/>
        </p:spPr>
        <p:txBody>
          <a:bodyPr/>
          <a:lstStyle>
            <a:lvl1pPr>
              <a:defRPr/>
            </a:lvl1pPr>
          </a:lstStyle>
          <a:p>
            <a:pPr>
              <a:defRPr/>
            </a:pPr>
            <a:endParaRPr lang="fr-CA"/>
          </a:p>
        </p:txBody>
      </p:sp>
      <p:sp>
        <p:nvSpPr>
          <p:cNvPr id="5" name="Rectangle 13"/>
          <p:cNvSpPr>
            <a:spLocks noGrp="1" noChangeArrowheads="1"/>
          </p:cNvSpPr>
          <p:nvPr>
            <p:ph type="sldNum" sz="quarter" idx="11"/>
          </p:nvPr>
        </p:nvSpPr>
        <p:spPr>
          <a:ln/>
        </p:spPr>
        <p:txBody>
          <a:bodyPr/>
          <a:lstStyle>
            <a:lvl1pPr>
              <a:defRPr/>
            </a:lvl1pPr>
          </a:lstStyle>
          <a:p>
            <a:pPr>
              <a:defRPr/>
            </a:pPr>
            <a:fld id="{7CEE3A8B-7A24-4C28-B707-59DC67712220}" type="slidenum">
              <a:rPr lang="fr-CA" altLang="en-US"/>
              <a:pPr>
                <a:defRPr/>
              </a:pPr>
              <a:t>‹#›</a:t>
            </a:fld>
            <a:endParaRPr lang="fr-CA"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1094503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1534" y="981076"/>
            <a:ext cx="2783417" cy="430847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527051" y="981076"/>
            <a:ext cx="8151283" cy="4308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1"/>
          <p:cNvSpPr>
            <a:spLocks noGrp="1" noChangeArrowheads="1"/>
          </p:cNvSpPr>
          <p:nvPr>
            <p:ph type="dt" sz="half" idx="10"/>
          </p:nvPr>
        </p:nvSpPr>
        <p:spPr>
          <a:ln/>
        </p:spPr>
        <p:txBody>
          <a:bodyPr/>
          <a:lstStyle>
            <a:lvl1pPr>
              <a:defRPr/>
            </a:lvl1pPr>
          </a:lstStyle>
          <a:p>
            <a:pPr>
              <a:defRPr/>
            </a:pPr>
            <a:endParaRPr lang="fr-CA"/>
          </a:p>
        </p:txBody>
      </p:sp>
      <p:sp>
        <p:nvSpPr>
          <p:cNvPr id="5" name="Rectangle 13"/>
          <p:cNvSpPr>
            <a:spLocks noGrp="1" noChangeArrowheads="1"/>
          </p:cNvSpPr>
          <p:nvPr>
            <p:ph type="sldNum" sz="quarter" idx="11"/>
          </p:nvPr>
        </p:nvSpPr>
        <p:spPr>
          <a:ln/>
        </p:spPr>
        <p:txBody>
          <a:bodyPr/>
          <a:lstStyle>
            <a:lvl1pPr>
              <a:defRPr/>
            </a:lvl1pPr>
          </a:lstStyle>
          <a:p>
            <a:pPr>
              <a:defRPr/>
            </a:pPr>
            <a:fld id="{5D4F6F3C-2A5B-4C17-BA92-CBC8438854C6}" type="slidenum">
              <a:rPr lang="fr-CA" altLang="en-US"/>
              <a:pPr>
                <a:defRPr/>
              </a:pPr>
              <a:t>‹#›</a:t>
            </a:fld>
            <a:endParaRPr lang="fr-CA"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304899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27051" y="981076"/>
            <a:ext cx="11137900" cy="708025"/>
          </a:xfrm>
        </p:spPr>
        <p:txBody>
          <a:bodyPr/>
          <a:lstStyle/>
          <a:p>
            <a:r>
              <a:rPr lang="en-US"/>
              <a:t>Click to edit Master title style</a:t>
            </a:r>
            <a:endParaRPr lang="en-CA"/>
          </a:p>
        </p:txBody>
      </p:sp>
      <p:sp>
        <p:nvSpPr>
          <p:cNvPr id="3" name="Table Placeholder 2"/>
          <p:cNvSpPr>
            <a:spLocks noGrp="1"/>
          </p:cNvSpPr>
          <p:nvPr>
            <p:ph type="tbl" idx="1"/>
          </p:nvPr>
        </p:nvSpPr>
        <p:spPr>
          <a:xfrm>
            <a:off x="628651" y="1833564"/>
            <a:ext cx="11036300" cy="3455987"/>
          </a:xfrm>
        </p:spPr>
        <p:txBody>
          <a:bodyPr/>
          <a:lstStyle/>
          <a:p>
            <a:pPr lvl="0"/>
            <a:endParaRPr lang="en-CA" noProof="0"/>
          </a:p>
        </p:txBody>
      </p:sp>
      <p:sp>
        <p:nvSpPr>
          <p:cNvPr id="4" name="Rectangle 11"/>
          <p:cNvSpPr>
            <a:spLocks noGrp="1" noChangeArrowheads="1"/>
          </p:cNvSpPr>
          <p:nvPr>
            <p:ph type="dt" sz="half" idx="10"/>
          </p:nvPr>
        </p:nvSpPr>
        <p:spPr>
          <a:ln/>
        </p:spPr>
        <p:txBody>
          <a:bodyPr/>
          <a:lstStyle>
            <a:lvl1pPr>
              <a:defRPr/>
            </a:lvl1pPr>
          </a:lstStyle>
          <a:p>
            <a:pPr>
              <a:defRPr/>
            </a:pPr>
            <a:endParaRPr lang="fr-CA"/>
          </a:p>
        </p:txBody>
      </p:sp>
      <p:sp>
        <p:nvSpPr>
          <p:cNvPr id="5" name="Rectangle 13"/>
          <p:cNvSpPr>
            <a:spLocks noGrp="1" noChangeArrowheads="1"/>
          </p:cNvSpPr>
          <p:nvPr>
            <p:ph type="sldNum" sz="quarter" idx="11"/>
          </p:nvPr>
        </p:nvSpPr>
        <p:spPr>
          <a:ln/>
        </p:spPr>
        <p:txBody>
          <a:bodyPr/>
          <a:lstStyle>
            <a:lvl1pPr>
              <a:defRPr/>
            </a:lvl1pPr>
          </a:lstStyle>
          <a:p>
            <a:pPr>
              <a:defRPr/>
            </a:pPr>
            <a:fld id="{F31D6DBD-9C7E-4C69-AAEC-8376DF80E5E5}" type="slidenum">
              <a:rPr lang="fr-CA" altLang="en-US"/>
              <a:pPr>
                <a:defRPr/>
              </a:pPr>
              <a:t>‹#›</a:t>
            </a:fld>
            <a:endParaRPr lang="fr-CA"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54700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7051" y="981076"/>
            <a:ext cx="11137900" cy="708025"/>
          </a:xfrm>
        </p:spPr>
        <p:txBody>
          <a:bodyPr/>
          <a:lstStyle/>
          <a:p>
            <a:r>
              <a:rPr lang="en-US"/>
              <a:t>Click to edit Master title style</a:t>
            </a:r>
            <a:endParaRPr lang="en-CA"/>
          </a:p>
        </p:txBody>
      </p:sp>
      <p:sp>
        <p:nvSpPr>
          <p:cNvPr id="3" name="Text Placeholder 2"/>
          <p:cNvSpPr>
            <a:spLocks noGrp="1"/>
          </p:cNvSpPr>
          <p:nvPr>
            <p:ph type="body" sz="half" idx="1"/>
          </p:nvPr>
        </p:nvSpPr>
        <p:spPr>
          <a:xfrm>
            <a:off x="628651" y="1833564"/>
            <a:ext cx="5416549" cy="345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248401" y="1833564"/>
            <a:ext cx="5416551" cy="3455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1"/>
          <p:cNvSpPr>
            <a:spLocks noGrp="1" noChangeArrowheads="1"/>
          </p:cNvSpPr>
          <p:nvPr>
            <p:ph type="dt" sz="half" idx="10"/>
          </p:nvPr>
        </p:nvSpPr>
        <p:spPr>
          <a:ln/>
        </p:spPr>
        <p:txBody>
          <a:bodyPr/>
          <a:lstStyle>
            <a:lvl1pPr>
              <a:defRPr/>
            </a:lvl1pPr>
          </a:lstStyle>
          <a:p>
            <a:pPr>
              <a:defRPr/>
            </a:pPr>
            <a:endParaRPr lang="fr-CA"/>
          </a:p>
        </p:txBody>
      </p:sp>
      <p:sp>
        <p:nvSpPr>
          <p:cNvPr id="6" name="Rectangle 13"/>
          <p:cNvSpPr>
            <a:spLocks noGrp="1" noChangeArrowheads="1"/>
          </p:cNvSpPr>
          <p:nvPr>
            <p:ph type="sldNum" sz="quarter" idx="11"/>
          </p:nvPr>
        </p:nvSpPr>
        <p:spPr>
          <a:ln/>
        </p:spPr>
        <p:txBody>
          <a:bodyPr/>
          <a:lstStyle>
            <a:lvl1pPr>
              <a:defRPr/>
            </a:lvl1pPr>
          </a:lstStyle>
          <a:p>
            <a:pPr>
              <a:defRPr/>
            </a:pPr>
            <a:fld id="{B580C51E-175E-4048-8546-491EB4FE2AC7}" type="slidenum">
              <a:rPr lang="fr-CA" altLang="en-US"/>
              <a:pPr>
                <a:defRPr/>
              </a:pPr>
              <a:t>‹#›</a:t>
            </a:fld>
            <a:endParaRPr lang="fr-CA"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31837594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0DF-92C9-D745-A3CA-6B1713C25B63}"/>
              </a:ext>
            </a:extLst>
          </p:cNvPr>
          <p:cNvSpPr>
            <a:spLocks noGrp="1"/>
          </p:cNvSpPr>
          <p:nvPr>
            <p:ph type="ctrTitle" hasCustomPrompt="1"/>
          </p:nvPr>
        </p:nvSpPr>
        <p:spPr>
          <a:xfrm>
            <a:off x="1524000" y="2811344"/>
            <a:ext cx="9144000" cy="1058953"/>
          </a:xfrm>
          <a:prstGeom prst="rect">
            <a:avLst/>
          </a:prstGeom>
        </p:spPr>
        <p:txBody>
          <a:bodyPr anchor="b">
            <a:noAutofit/>
          </a:bodyPr>
          <a:lstStyle>
            <a:lvl1pPr algn="ctr">
              <a:defRPr sz="5700" b="1" spc="100" baseline="0">
                <a:latin typeface="Arial MT Std" panose="020B0402020200020204" pitchFamily="34" charset="0"/>
              </a:defRPr>
            </a:lvl1pPr>
          </a:lstStyle>
          <a:p>
            <a:r>
              <a:rPr lang="en-US" dirty="0"/>
              <a:t>TITLE GOES HERE</a:t>
            </a:r>
          </a:p>
        </p:txBody>
      </p:sp>
      <p:sp>
        <p:nvSpPr>
          <p:cNvPr id="3" name="Subtitle 2">
            <a:extLst>
              <a:ext uri="{FF2B5EF4-FFF2-40B4-BE49-F238E27FC236}">
                <a16:creationId xmlns:a16="http://schemas.microsoft.com/office/drawing/2014/main" id="{2CF005DD-11F8-9245-B26B-41D1F4F84416}"/>
              </a:ext>
            </a:extLst>
          </p:cNvPr>
          <p:cNvSpPr>
            <a:spLocks noGrp="1"/>
          </p:cNvSpPr>
          <p:nvPr>
            <p:ph type="subTitle" idx="1" hasCustomPrompt="1"/>
          </p:nvPr>
        </p:nvSpPr>
        <p:spPr>
          <a:xfrm>
            <a:off x="1524000" y="4046655"/>
            <a:ext cx="9144000" cy="384167"/>
          </a:xfrm>
          <a:prstGeom prst="rect">
            <a:avLst/>
          </a:prstGeom>
        </p:spPr>
        <p:txBody>
          <a:bodyPr>
            <a:normAutofit/>
          </a:bodyPr>
          <a:lstStyle>
            <a:lvl1pPr marL="0" indent="0" algn="ctr">
              <a:buNone/>
              <a:defRPr sz="2800" b="1" kern="4600" spc="100" baseline="0">
                <a:latin typeface="Arial MT Std" panose="020B0402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7" name="Subtitle 2">
            <a:extLst>
              <a:ext uri="{FF2B5EF4-FFF2-40B4-BE49-F238E27FC236}">
                <a16:creationId xmlns:a16="http://schemas.microsoft.com/office/drawing/2014/main" id="{7AF7FE24-A452-0441-B567-CCDDCB585D4D}"/>
              </a:ext>
            </a:extLst>
          </p:cNvPr>
          <p:cNvSpPr txBox="1">
            <a:spLocks/>
          </p:cNvSpPr>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700" b="0" dirty="0">
                <a:solidFill>
                  <a:prstClr val="black"/>
                </a:solidFill>
                <a:latin typeface="Calibri" panose="020F0502020204030204"/>
                <a:sym typeface="Calibri" panose="020F0502020204030204" pitchFamily="34" charset="0"/>
              </a:rPr>
              <a:t>Éclairer grâce aux données, pour bâtir un Canada meilleur</a:t>
            </a:r>
          </a:p>
        </p:txBody>
      </p:sp>
    </p:spTree>
    <p:extLst>
      <p:ext uri="{BB962C8B-B14F-4D97-AF65-F5344CB8AC3E}">
        <p14:creationId xmlns:p14="http://schemas.microsoft.com/office/powerpoint/2010/main" val="200294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F61CBC-24C3-6947-ADAA-A50B14E242EC}"/>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34F190F8-0D08-1945-8123-F4A12E3B914A}"/>
              </a:ext>
            </a:extLst>
          </p:cNvPr>
          <p:cNvSpPr>
            <a:spLocks noGrp="1"/>
          </p:cNvSpPr>
          <p:nvPr>
            <p:ph type="title" hasCustomPrompt="1"/>
          </p:nvPr>
        </p:nvSpPr>
        <p:spPr>
          <a:xfrm>
            <a:off x="838200" y="1294410"/>
            <a:ext cx="10515600" cy="895042"/>
          </a:xfrm>
          <a:prstGeom prst="rect">
            <a:avLst/>
          </a:prstGeom>
        </p:spPr>
        <p:txBody>
          <a:bodyPr anchor="b">
            <a:normAutofit/>
          </a:bodyPr>
          <a:lstStyle>
            <a:lvl1pPr>
              <a:defRPr sz="2000" u="none">
                <a:latin typeface="Arial MT Std" panose="020B0402020200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D0CB7B-8791-AE45-8FD2-E35F039282BC}"/>
              </a:ext>
            </a:extLst>
          </p:cNvPr>
          <p:cNvSpPr>
            <a:spLocks noGrp="1"/>
          </p:cNvSpPr>
          <p:nvPr>
            <p:ph idx="1"/>
          </p:nvPr>
        </p:nvSpPr>
        <p:spPr>
          <a:xfrm>
            <a:off x="838200" y="2303813"/>
            <a:ext cx="10515600" cy="3656720"/>
          </a:xfrm>
          <a:prstGeom prst="rect">
            <a:avLst/>
          </a:prstGeom>
        </p:spPr>
        <p:txBody>
          <a:bodyPr>
            <a:normAutofit/>
          </a:bodyPr>
          <a:lstStyle>
            <a:lvl1pPr>
              <a:defRPr sz="2000">
                <a:latin typeface="Arial MT Std" panose="020B0402020200020204" pitchFamily="34" charset="0"/>
              </a:defRPr>
            </a:lvl1pPr>
            <a:lvl2pPr>
              <a:defRPr sz="1800">
                <a:latin typeface="Arial MT Std" panose="020B0402020200020204" pitchFamily="34" charset="0"/>
              </a:defRPr>
            </a:lvl2pPr>
            <a:lvl3pPr>
              <a:defRPr sz="1600">
                <a:latin typeface="Arial MT Std" panose="020B0402020200020204" pitchFamily="34" charset="0"/>
              </a:defRPr>
            </a:lvl3pPr>
            <a:lvl4pPr>
              <a:defRPr sz="1400">
                <a:latin typeface="Arial MT Std" panose="020B0402020200020204" pitchFamily="34" charset="0"/>
              </a:defRPr>
            </a:lvl4pPr>
            <a:lvl5pPr>
              <a:defRPr sz="14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ubtitle 2">
            <a:extLst>
              <a:ext uri="{FF2B5EF4-FFF2-40B4-BE49-F238E27FC236}">
                <a16:creationId xmlns:a16="http://schemas.microsoft.com/office/drawing/2014/main" id="{00B9A835-E3AD-6541-8CB7-FBAC3331BF73}"/>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7" name="Slide Number Placeholder 5">
            <a:extLst>
              <a:ext uri="{FF2B5EF4-FFF2-40B4-BE49-F238E27FC236}">
                <a16:creationId xmlns:a16="http://schemas.microsoft.com/office/drawing/2014/main" id="{B4D9FC08-3E1C-014A-BB63-4119EA71EFD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680842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5821909-D323-1645-A122-4B1ED2F7EBA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0CA85CE2-762B-9C4F-B29F-5D8A941A19DD}"/>
              </a:ext>
            </a:extLst>
          </p:cNvPr>
          <p:cNvSpPr>
            <a:spLocks noGrp="1"/>
          </p:cNvSpPr>
          <p:nvPr>
            <p:ph type="title" hasCustomPrompt="1"/>
          </p:nvPr>
        </p:nvSpPr>
        <p:spPr>
          <a:xfrm>
            <a:off x="831850" y="1650104"/>
            <a:ext cx="10515600" cy="2852737"/>
          </a:xfrm>
          <a:prstGeom prst="rect">
            <a:avLst/>
          </a:prstGeom>
        </p:spPr>
        <p:txBody>
          <a:bodyPr anchor="b">
            <a:normAutofit/>
          </a:bodyPr>
          <a:lstStyle>
            <a:lvl1pPr>
              <a:defRPr sz="4000">
                <a:latin typeface="Arial MT Std" panose="020B0402020200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547A7C-2582-B94D-B0CA-CE72B9DC3AC1}"/>
              </a:ext>
            </a:extLst>
          </p:cNvPr>
          <p:cNvSpPr>
            <a:spLocks noGrp="1"/>
          </p:cNvSpPr>
          <p:nvPr>
            <p:ph type="body" idx="1"/>
          </p:nvPr>
        </p:nvSpPr>
        <p:spPr>
          <a:xfrm>
            <a:off x="831850" y="4589463"/>
            <a:ext cx="10515600" cy="1382359"/>
          </a:xfrm>
          <a:prstGeom prst="rect">
            <a:avLst/>
          </a:prstGeom>
        </p:spPr>
        <p:txBody>
          <a:bodyPr>
            <a:normAutofit/>
          </a:bodyPr>
          <a:lstStyle>
            <a:lvl1pPr marL="0" indent="0">
              <a:buNone/>
              <a:defRPr sz="1600">
                <a:solidFill>
                  <a:schemeClr val="tx1"/>
                </a:solidFill>
                <a:latin typeface="Arial MT Std" panose="020B0402020200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ubtitle 2">
            <a:extLst>
              <a:ext uri="{FF2B5EF4-FFF2-40B4-BE49-F238E27FC236}">
                <a16:creationId xmlns:a16="http://schemas.microsoft.com/office/drawing/2014/main" id="{E759DBA7-AD2A-CA46-AC91-69C8DA7F52E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Slide Number Placeholder 5">
            <a:extLst>
              <a:ext uri="{FF2B5EF4-FFF2-40B4-BE49-F238E27FC236}">
                <a16:creationId xmlns:a16="http://schemas.microsoft.com/office/drawing/2014/main" id="{1FE7E3FD-0D9B-0641-BCCC-24D459EE416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521389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E6DEAE-E822-BC4C-A21C-32FD19CC592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84D0AD4E-6AB3-214B-A4E4-E20A50DF7520}"/>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93BFCDB-AC25-4845-93D8-4FE6A2452AF6}"/>
              </a:ext>
            </a:extLst>
          </p:cNvPr>
          <p:cNvSpPr>
            <a:spLocks noGrp="1"/>
          </p:cNvSpPr>
          <p:nvPr>
            <p:ph sz="half" idx="1"/>
          </p:nvPr>
        </p:nvSpPr>
        <p:spPr>
          <a:xfrm>
            <a:off x="838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2469439-F6DE-1C4F-BF69-06F3A410960A}"/>
              </a:ext>
            </a:extLst>
          </p:cNvPr>
          <p:cNvSpPr>
            <a:spLocks noGrp="1"/>
          </p:cNvSpPr>
          <p:nvPr>
            <p:ph sz="half" idx="2"/>
          </p:nvPr>
        </p:nvSpPr>
        <p:spPr>
          <a:xfrm>
            <a:off x="6172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2">
            <a:extLst>
              <a:ext uri="{FF2B5EF4-FFF2-40B4-BE49-F238E27FC236}">
                <a16:creationId xmlns:a16="http://schemas.microsoft.com/office/drawing/2014/main" id="{F26EB97A-C08E-BB40-8591-561B47E8544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Slide Number Placeholder 5">
            <a:extLst>
              <a:ext uri="{FF2B5EF4-FFF2-40B4-BE49-F238E27FC236}">
                <a16:creationId xmlns:a16="http://schemas.microsoft.com/office/drawing/2014/main" id="{D68F7A4D-F81E-A149-B1DA-3297049C7F77}"/>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51643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0AD77972-520F-AF4E-8A22-C728C2AC14D8}"/>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15" name="Slide Number Placeholder 5">
            <a:extLst>
              <a:ext uri="{FF2B5EF4-FFF2-40B4-BE49-F238E27FC236}">
                <a16:creationId xmlns:a16="http://schemas.microsoft.com/office/drawing/2014/main" id="{F7128189-E823-FD4A-A279-951FF2849591}"/>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090126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FAD1A96F-BCA0-5B44-A660-370961E12B2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11" name="Slide Number Placeholder 5">
            <a:extLst>
              <a:ext uri="{FF2B5EF4-FFF2-40B4-BE49-F238E27FC236}">
                <a16:creationId xmlns:a16="http://schemas.microsoft.com/office/drawing/2014/main" id="{6F4ECF1C-F6D1-B840-9427-7010A0FC97F0}"/>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78176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11"/>
          <p:cNvSpPr>
            <a:spLocks noGrp="1" noChangeArrowheads="1"/>
          </p:cNvSpPr>
          <p:nvPr>
            <p:ph type="dt" sz="half" idx="10"/>
          </p:nvPr>
        </p:nvSpPr>
        <p:spPr>
          <a:ln/>
        </p:spPr>
        <p:txBody>
          <a:bodyPr/>
          <a:lstStyle>
            <a:lvl1pPr>
              <a:defRPr/>
            </a:lvl1pPr>
          </a:lstStyle>
          <a:p>
            <a:pPr>
              <a:defRPr/>
            </a:pPr>
            <a:endParaRPr lang="fr-CA"/>
          </a:p>
        </p:txBody>
      </p:sp>
      <p:sp>
        <p:nvSpPr>
          <p:cNvPr id="5" name="Rectangle 13"/>
          <p:cNvSpPr>
            <a:spLocks noGrp="1" noChangeArrowheads="1"/>
          </p:cNvSpPr>
          <p:nvPr>
            <p:ph type="sldNum" sz="quarter" idx="11"/>
          </p:nvPr>
        </p:nvSpPr>
        <p:spPr>
          <a:ln/>
        </p:spPr>
        <p:txBody>
          <a:bodyPr/>
          <a:lstStyle>
            <a:lvl1pPr>
              <a:defRPr/>
            </a:lvl1pPr>
          </a:lstStyle>
          <a:p>
            <a:pPr>
              <a:defRPr/>
            </a:pPr>
            <a:fld id="{20E43C5B-20A1-4065-8805-CC3675FEBEBB}" type="slidenum">
              <a:rPr lang="fr-CA" altLang="en-US"/>
              <a:pPr>
                <a:defRPr/>
              </a:pPr>
              <a:t>‹#›</a:t>
            </a:fld>
            <a:endParaRPr lang="fr-CA"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2647350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660D6C4-DBDA-4A40-8D37-2E8A5867636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4" name="Subtitle 2">
            <a:extLst>
              <a:ext uri="{FF2B5EF4-FFF2-40B4-BE49-F238E27FC236}">
                <a16:creationId xmlns:a16="http://schemas.microsoft.com/office/drawing/2014/main" id="{BF815435-FE2C-3140-AA9C-30F368825C1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6" name="Slide Number Placeholder 5">
            <a:extLst>
              <a:ext uri="{FF2B5EF4-FFF2-40B4-BE49-F238E27FC236}">
                <a16:creationId xmlns:a16="http://schemas.microsoft.com/office/drawing/2014/main" id="{4D619471-527F-3E44-B855-581F21D508CB}"/>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053211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AA04B89-FAE3-E84F-94AE-DE84F8329BE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19A84D10-1CE3-4440-9E21-70C1471000A8}"/>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55567A0D-A607-2A40-9D63-1E72C786320C}"/>
              </a:ext>
            </a:extLst>
          </p:cNvPr>
          <p:cNvSpPr>
            <a:spLocks noGrp="1"/>
          </p:cNvSpPr>
          <p:nvPr>
            <p:ph idx="1"/>
          </p:nvPr>
        </p:nvSpPr>
        <p:spPr>
          <a:xfrm>
            <a:off x="5183188" y="987425"/>
            <a:ext cx="6172200" cy="4873625"/>
          </a:xfrm>
          <a:prstGeom prst="rect">
            <a:avLst/>
          </a:prstGeo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9AD4E7A-54D4-6645-A6AF-C4324CC7448E}"/>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ubtitle 2">
            <a:extLst>
              <a:ext uri="{FF2B5EF4-FFF2-40B4-BE49-F238E27FC236}">
                <a16:creationId xmlns:a16="http://schemas.microsoft.com/office/drawing/2014/main" id="{4DBA3354-AC19-2F4D-8C9F-CE6BD155BFFD}"/>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Slide Number Placeholder 5">
            <a:extLst>
              <a:ext uri="{FF2B5EF4-FFF2-40B4-BE49-F238E27FC236}">
                <a16:creationId xmlns:a16="http://schemas.microsoft.com/office/drawing/2014/main" id="{5BA8BE1E-EAD4-D244-9A2E-CDFB0416C12F}"/>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996351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ubtitle 2">
            <a:extLst>
              <a:ext uri="{FF2B5EF4-FFF2-40B4-BE49-F238E27FC236}">
                <a16:creationId xmlns:a16="http://schemas.microsoft.com/office/drawing/2014/main" id="{467691D8-A545-3E41-9DD3-01AC9CF7E82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12" name="Slide Number Placeholder 5">
            <a:extLst>
              <a:ext uri="{FF2B5EF4-FFF2-40B4-BE49-F238E27FC236}">
                <a16:creationId xmlns:a16="http://schemas.microsoft.com/office/drawing/2014/main" id="{E6321D43-1F48-5D42-9D49-5357435AFAC5}"/>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840184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BEA5A1E9-D7B6-5340-947A-1F94DDAB71B4}"/>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10" name="Slide Number Placeholder 5">
            <a:extLst>
              <a:ext uri="{FF2B5EF4-FFF2-40B4-BE49-F238E27FC236}">
                <a16:creationId xmlns:a16="http://schemas.microsoft.com/office/drawing/2014/main" id="{12C95B3F-EB60-0C49-B87A-157BB552B1C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562390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EA69870-3A9B-2042-8FC4-CF7E2165510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Vertical Title 1">
            <a:extLst>
              <a:ext uri="{FF2B5EF4-FFF2-40B4-BE49-F238E27FC236}">
                <a16:creationId xmlns:a16="http://schemas.microsoft.com/office/drawing/2014/main" id="{3B3286D1-A677-074D-8452-B6E481375AB6}"/>
              </a:ext>
            </a:extLst>
          </p:cNvPr>
          <p:cNvSpPr>
            <a:spLocks noGrp="1"/>
          </p:cNvSpPr>
          <p:nvPr>
            <p:ph type="title" orient="vert" hasCustomPrompt="1"/>
          </p:nvPr>
        </p:nvSpPr>
        <p:spPr>
          <a:xfrm>
            <a:off x="8724900" y="1078992"/>
            <a:ext cx="2628900" cy="4885502"/>
          </a:xfrm>
          <a:prstGeom prst="rect">
            <a:avLst/>
          </a:prstGeom>
        </p:spPr>
        <p:txBody>
          <a:bodyPr vert="eaVert" anchor="b">
            <a:normAutofit/>
          </a:bodyPr>
          <a:lstStyle>
            <a:lvl1pPr>
              <a:defRPr sz="2000">
                <a:latin typeface="Arial MT Std" panose="020B0402020200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C30B674-98A5-8743-BF78-6CC7D5E7BE50}"/>
              </a:ext>
            </a:extLst>
          </p:cNvPr>
          <p:cNvSpPr>
            <a:spLocks noGrp="1"/>
          </p:cNvSpPr>
          <p:nvPr>
            <p:ph type="body" orient="vert" idx="1"/>
          </p:nvPr>
        </p:nvSpPr>
        <p:spPr>
          <a:xfrm>
            <a:off x="838200" y="1078991"/>
            <a:ext cx="7734300" cy="4885503"/>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2">
            <a:extLst>
              <a:ext uri="{FF2B5EF4-FFF2-40B4-BE49-F238E27FC236}">
                <a16:creationId xmlns:a16="http://schemas.microsoft.com/office/drawing/2014/main" id="{8A54A282-20C9-4C40-8406-9B5E456F4AAA}"/>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pitchFamily="34" charset="0"/>
                <a:sym typeface="Calibri" panose="020F0502020204030204" pitchFamily="34" charset="0"/>
              </a:rPr>
              <a:t>Éclairer grâce aux données, pour bâtir un Canada meilleur</a:t>
            </a:r>
            <a:endParaRPr lang="fr-CA" sz="1200" b="0" dirty="0">
              <a:solidFill>
                <a:prstClr val="white"/>
              </a:solidFill>
              <a:latin typeface="Calibri" panose="020F0502020204030204" pitchFamily="34" charset="0"/>
              <a:cs typeface="Calibri" panose="020F0502020204030204" pitchFamily="34" charset="0"/>
              <a:sym typeface="Calibri" panose="020F0502020204030204" pitchFamily="34" charset="0"/>
            </a:endParaRPr>
          </a:p>
        </p:txBody>
      </p:sp>
      <p:sp>
        <p:nvSpPr>
          <p:cNvPr id="9" name="Slide Number Placeholder 5">
            <a:extLst>
              <a:ext uri="{FF2B5EF4-FFF2-40B4-BE49-F238E27FC236}">
                <a16:creationId xmlns:a16="http://schemas.microsoft.com/office/drawing/2014/main" id="{ACE70EE8-DB95-6A41-BCDA-4FD30B1FD4A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5392561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0DF-92C9-D745-A3CA-6B1713C25B63}"/>
              </a:ext>
            </a:extLst>
          </p:cNvPr>
          <p:cNvSpPr>
            <a:spLocks noGrp="1"/>
          </p:cNvSpPr>
          <p:nvPr>
            <p:ph type="ctrTitle" hasCustomPrompt="1"/>
          </p:nvPr>
        </p:nvSpPr>
        <p:spPr>
          <a:xfrm>
            <a:off x="1524000" y="2795679"/>
            <a:ext cx="9144000" cy="1038041"/>
          </a:xfrm>
          <a:prstGeom prst="rect">
            <a:avLst/>
          </a:prstGeom>
        </p:spPr>
        <p:txBody>
          <a:bodyPr anchor="b">
            <a:noAutofit/>
          </a:bodyPr>
          <a:lstStyle>
            <a:lvl1pPr algn="ctr">
              <a:defRPr sz="5700" b="1" spc="100" baseline="0">
                <a:latin typeface="Arial MT Std" panose="020B0402020200020204" pitchFamily="34" charset="0"/>
              </a:defRPr>
            </a:lvl1pPr>
          </a:lstStyle>
          <a:p>
            <a:r>
              <a:rPr lang="en-US" dirty="0"/>
              <a:t>TITLE GOES HERE</a:t>
            </a:r>
          </a:p>
        </p:txBody>
      </p:sp>
      <p:sp>
        <p:nvSpPr>
          <p:cNvPr id="3" name="Subtitle 2">
            <a:extLst>
              <a:ext uri="{FF2B5EF4-FFF2-40B4-BE49-F238E27FC236}">
                <a16:creationId xmlns:a16="http://schemas.microsoft.com/office/drawing/2014/main" id="{2CF005DD-11F8-9245-B26B-41D1F4F84416}"/>
              </a:ext>
            </a:extLst>
          </p:cNvPr>
          <p:cNvSpPr>
            <a:spLocks noGrp="1"/>
          </p:cNvSpPr>
          <p:nvPr>
            <p:ph type="subTitle" idx="1" hasCustomPrompt="1"/>
          </p:nvPr>
        </p:nvSpPr>
        <p:spPr>
          <a:xfrm>
            <a:off x="1524000" y="4010078"/>
            <a:ext cx="9144000" cy="384167"/>
          </a:xfrm>
          <a:prstGeom prst="rect">
            <a:avLst/>
          </a:prstGeom>
        </p:spPr>
        <p:txBody>
          <a:bodyPr>
            <a:normAutofit/>
          </a:bodyPr>
          <a:lstStyle>
            <a:lvl1pPr marL="0" indent="0" algn="ctr">
              <a:buNone/>
              <a:defRPr sz="2800" b="1" kern="4600" spc="100" baseline="0">
                <a:latin typeface="Arial MT Std" panose="020B0402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7" name="Subtitle 2">
            <a:extLst>
              <a:ext uri="{FF2B5EF4-FFF2-40B4-BE49-F238E27FC236}">
                <a16:creationId xmlns:a16="http://schemas.microsoft.com/office/drawing/2014/main" id="{7AF7FE24-A452-0441-B567-CCDDCB585D4D}"/>
              </a:ext>
            </a:extLst>
          </p:cNvPr>
          <p:cNvSpPr txBox="1">
            <a:spLocks/>
          </p:cNvSpPr>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700" b="0" dirty="0">
                <a:solidFill>
                  <a:prstClr val="black"/>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Tree>
    <p:extLst>
      <p:ext uri="{BB962C8B-B14F-4D97-AF65-F5344CB8AC3E}">
        <p14:creationId xmlns:p14="http://schemas.microsoft.com/office/powerpoint/2010/main" val="4243222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F61CBC-24C3-6947-ADAA-A50B14E242EC}"/>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34F190F8-0D08-1945-8123-F4A12E3B914A}"/>
              </a:ext>
            </a:extLst>
          </p:cNvPr>
          <p:cNvSpPr>
            <a:spLocks noGrp="1"/>
          </p:cNvSpPr>
          <p:nvPr>
            <p:ph type="title" hasCustomPrompt="1"/>
          </p:nvPr>
        </p:nvSpPr>
        <p:spPr>
          <a:xfrm>
            <a:off x="838200" y="1294410"/>
            <a:ext cx="10515600" cy="895042"/>
          </a:xfrm>
          <a:prstGeom prst="rect">
            <a:avLst/>
          </a:prstGeom>
        </p:spPr>
        <p:txBody>
          <a:bodyPr anchor="b">
            <a:normAutofit/>
          </a:bodyPr>
          <a:lstStyle>
            <a:lvl1pPr>
              <a:defRPr sz="2000" u="none">
                <a:latin typeface="Arial MT Std" panose="020B0402020200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5D0CB7B-8791-AE45-8FD2-E35F039282BC}"/>
              </a:ext>
            </a:extLst>
          </p:cNvPr>
          <p:cNvSpPr>
            <a:spLocks noGrp="1"/>
          </p:cNvSpPr>
          <p:nvPr>
            <p:ph idx="1"/>
          </p:nvPr>
        </p:nvSpPr>
        <p:spPr>
          <a:xfrm>
            <a:off x="838200" y="2303813"/>
            <a:ext cx="10515600" cy="3656720"/>
          </a:xfrm>
          <a:prstGeom prst="rect">
            <a:avLst/>
          </a:prstGeom>
        </p:spPr>
        <p:txBody>
          <a:bodyPr>
            <a:normAutofit/>
          </a:bodyPr>
          <a:lstStyle>
            <a:lvl1pPr>
              <a:defRPr sz="2000">
                <a:latin typeface="Arial MT Std" panose="020B0402020200020204" pitchFamily="34" charset="0"/>
              </a:defRPr>
            </a:lvl1pPr>
            <a:lvl2pPr>
              <a:defRPr sz="1800">
                <a:latin typeface="Arial MT Std" panose="020B0402020200020204" pitchFamily="34" charset="0"/>
              </a:defRPr>
            </a:lvl2pPr>
            <a:lvl3pPr>
              <a:defRPr sz="1600">
                <a:latin typeface="Arial MT Std" panose="020B0402020200020204" pitchFamily="34" charset="0"/>
              </a:defRPr>
            </a:lvl3pPr>
            <a:lvl4pPr>
              <a:defRPr sz="1400">
                <a:latin typeface="Arial MT Std" panose="020B0402020200020204" pitchFamily="34" charset="0"/>
              </a:defRPr>
            </a:lvl4pPr>
            <a:lvl5pPr>
              <a:defRPr sz="14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ubtitle 2">
            <a:extLst>
              <a:ext uri="{FF2B5EF4-FFF2-40B4-BE49-F238E27FC236}">
                <a16:creationId xmlns:a16="http://schemas.microsoft.com/office/drawing/2014/main" id="{00B9A835-E3AD-6541-8CB7-FBAC3331BF73}"/>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7" name="Slide Number Placeholder 5">
            <a:extLst>
              <a:ext uri="{FF2B5EF4-FFF2-40B4-BE49-F238E27FC236}">
                <a16:creationId xmlns:a16="http://schemas.microsoft.com/office/drawing/2014/main" id="{70F97731-4CFC-854B-8C69-B001EB336638}"/>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730414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5821909-D323-1645-A122-4B1ED2F7EBA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0CA85CE2-762B-9C4F-B29F-5D8A941A19DD}"/>
              </a:ext>
            </a:extLst>
          </p:cNvPr>
          <p:cNvSpPr>
            <a:spLocks noGrp="1"/>
          </p:cNvSpPr>
          <p:nvPr>
            <p:ph type="title" hasCustomPrompt="1"/>
          </p:nvPr>
        </p:nvSpPr>
        <p:spPr>
          <a:xfrm>
            <a:off x="831850" y="1650104"/>
            <a:ext cx="10515600" cy="2852737"/>
          </a:xfrm>
          <a:prstGeom prst="rect">
            <a:avLst/>
          </a:prstGeom>
        </p:spPr>
        <p:txBody>
          <a:bodyPr anchor="b">
            <a:normAutofit/>
          </a:bodyPr>
          <a:lstStyle>
            <a:lvl1pPr>
              <a:defRPr sz="4000">
                <a:latin typeface="Arial MT Std" panose="020B0402020200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B547A7C-2582-B94D-B0CA-CE72B9DC3AC1}"/>
              </a:ext>
            </a:extLst>
          </p:cNvPr>
          <p:cNvSpPr>
            <a:spLocks noGrp="1"/>
          </p:cNvSpPr>
          <p:nvPr>
            <p:ph type="body" idx="1"/>
          </p:nvPr>
        </p:nvSpPr>
        <p:spPr>
          <a:xfrm>
            <a:off x="831850" y="4589463"/>
            <a:ext cx="10515600" cy="1382359"/>
          </a:xfrm>
          <a:prstGeom prst="rect">
            <a:avLst/>
          </a:prstGeom>
        </p:spPr>
        <p:txBody>
          <a:bodyPr>
            <a:normAutofit/>
          </a:bodyPr>
          <a:lstStyle>
            <a:lvl1pPr marL="0" indent="0">
              <a:buNone/>
              <a:defRPr sz="1600">
                <a:solidFill>
                  <a:schemeClr val="tx1"/>
                </a:solidFill>
                <a:latin typeface="Arial MT Std" panose="020B0402020200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13" name="Subtitle 2">
            <a:extLst>
              <a:ext uri="{FF2B5EF4-FFF2-40B4-BE49-F238E27FC236}">
                <a16:creationId xmlns:a16="http://schemas.microsoft.com/office/drawing/2014/main" id="{C5F0257C-0E7A-D34F-B298-13E03CEF08C1}"/>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8" name="Slide Number Placeholder 5">
            <a:extLst>
              <a:ext uri="{FF2B5EF4-FFF2-40B4-BE49-F238E27FC236}">
                <a16:creationId xmlns:a16="http://schemas.microsoft.com/office/drawing/2014/main" id="{76A29F41-47F0-3D49-9CAF-8D683126CC61}"/>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4213742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eux conten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E6DEAE-E822-BC4C-A21C-32FD19CC592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84D0AD4E-6AB3-214B-A4E4-E20A50DF7520}"/>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93BFCDB-AC25-4845-93D8-4FE6A2452AF6}"/>
              </a:ext>
            </a:extLst>
          </p:cNvPr>
          <p:cNvSpPr>
            <a:spLocks noGrp="1"/>
          </p:cNvSpPr>
          <p:nvPr>
            <p:ph sz="half" idx="1"/>
          </p:nvPr>
        </p:nvSpPr>
        <p:spPr>
          <a:xfrm>
            <a:off x="838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a:extLst>
              <a:ext uri="{FF2B5EF4-FFF2-40B4-BE49-F238E27FC236}">
                <a16:creationId xmlns:a16="http://schemas.microsoft.com/office/drawing/2014/main" id="{F2469439-F6DE-1C4F-BF69-06F3A410960A}"/>
              </a:ext>
            </a:extLst>
          </p:cNvPr>
          <p:cNvSpPr>
            <a:spLocks noGrp="1"/>
          </p:cNvSpPr>
          <p:nvPr>
            <p:ph sz="half" idx="2"/>
          </p:nvPr>
        </p:nvSpPr>
        <p:spPr>
          <a:xfrm>
            <a:off x="6172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Subtitle 2">
            <a:extLst>
              <a:ext uri="{FF2B5EF4-FFF2-40B4-BE49-F238E27FC236}">
                <a16:creationId xmlns:a16="http://schemas.microsoft.com/office/drawing/2014/main" id="{50CF05CF-5189-C246-8B13-73FAB85389B2}"/>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10" name="Slide Number Placeholder 5">
            <a:extLst>
              <a:ext uri="{FF2B5EF4-FFF2-40B4-BE49-F238E27FC236}">
                <a16:creationId xmlns:a16="http://schemas.microsoft.com/office/drawing/2014/main" id="{00FFB04B-1578-5A46-A545-7614527FCE14}"/>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55026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a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4095E185-2DE3-AB47-9813-7D672AC4CCAA}"/>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13" name="Slide Number Placeholder 5">
            <a:extLst>
              <a:ext uri="{FF2B5EF4-FFF2-40B4-BE49-F238E27FC236}">
                <a16:creationId xmlns:a16="http://schemas.microsoft.com/office/drawing/2014/main" id="{30D4E9BF-32ED-BC44-94E2-3A4CC402EB84}"/>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021044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fr-CA"/>
          </a:p>
        </p:txBody>
      </p:sp>
      <p:sp>
        <p:nvSpPr>
          <p:cNvPr id="5" name="Rectangle 13"/>
          <p:cNvSpPr>
            <a:spLocks noGrp="1" noChangeArrowheads="1"/>
          </p:cNvSpPr>
          <p:nvPr>
            <p:ph type="sldNum" sz="quarter" idx="11"/>
          </p:nvPr>
        </p:nvSpPr>
        <p:spPr>
          <a:ln/>
        </p:spPr>
        <p:txBody>
          <a:bodyPr/>
          <a:lstStyle>
            <a:lvl1pPr>
              <a:defRPr/>
            </a:lvl1pPr>
          </a:lstStyle>
          <a:p>
            <a:pPr>
              <a:defRPr/>
            </a:pPr>
            <a:fld id="{3B69CF7D-8619-48B9-B155-F1F611AA4305}" type="slidenum">
              <a:rPr lang="fr-CA" altLang="en-US"/>
              <a:pPr>
                <a:defRPr/>
              </a:pPr>
              <a:t>‹#›</a:t>
            </a:fld>
            <a:endParaRPr lang="fr-CA" alt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14317223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se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1EDBFF33-C4D5-B14D-B179-44086931199A}"/>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7" name="Slide Number Placeholder 5">
            <a:extLst>
              <a:ext uri="{FF2B5EF4-FFF2-40B4-BE49-F238E27FC236}">
                <a16:creationId xmlns:a16="http://schemas.microsoft.com/office/drawing/2014/main" id="{8E389B79-CEFB-1D4D-933E-1E5186995CB1}"/>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2288624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660D6C4-DBDA-4A40-8D37-2E8A5867636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5" name="Subtitle 2">
            <a:extLst>
              <a:ext uri="{FF2B5EF4-FFF2-40B4-BE49-F238E27FC236}">
                <a16:creationId xmlns:a16="http://schemas.microsoft.com/office/drawing/2014/main" id="{0C27557A-1704-C34E-BE5F-4B10E92119EC}"/>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6" name="Slide Number Placeholder 5">
            <a:extLst>
              <a:ext uri="{FF2B5EF4-FFF2-40B4-BE49-F238E27FC236}">
                <a16:creationId xmlns:a16="http://schemas.microsoft.com/office/drawing/2014/main" id="{A114BAC2-731A-614D-9408-E2980BC83552}"/>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765546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AA04B89-FAE3-E84F-94AE-DE84F8329BE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Title 1">
            <a:extLst>
              <a:ext uri="{FF2B5EF4-FFF2-40B4-BE49-F238E27FC236}">
                <a16:creationId xmlns:a16="http://schemas.microsoft.com/office/drawing/2014/main" id="{19A84D10-1CE3-4440-9E21-70C1471000A8}"/>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3" name="Content Placeholder 2">
            <a:extLst>
              <a:ext uri="{FF2B5EF4-FFF2-40B4-BE49-F238E27FC236}">
                <a16:creationId xmlns:a16="http://schemas.microsoft.com/office/drawing/2014/main" id="{55567A0D-A607-2A40-9D63-1E72C786320C}"/>
              </a:ext>
            </a:extLst>
          </p:cNvPr>
          <p:cNvSpPr>
            <a:spLocks noGrp="1"/>
          </p:cNvSpPr>
          <p:nvPr>
            <p:ph idx="1"/>
          </p:nvPr>
        </p:nvSpPr>
        <p:spPr>
          <a:xfrm>
            <a:off x="5183188" y="987425"/>
            <a:ext cx="6172200" cy="4873625"/>
          </a:xfrm>
          <a:prstGeom prst="rect">
            <a:avLst/>
          </a:prstGeo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a:extLst>
              <a:ext uri="{FF2B5EF4-FFF2-40B4-BE49-F238E27FC236}">
                <a16:creationId xmlns:a16="http://schemas.microsoft.com/office/drawing/2014/main" id="{E9AD4E7A-54D4-6645-A6AF-C4324CC7448E}"/>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ubtitle 2">
            <a:extLst>
              <a:ext uri="{FF2B5EF4-FFF2-40B4-BE49-F238E27FC236}">
                <a16:creationId xmlns:a16="http://schemas.microsoft.com/office/drawing/2014/main" id="{876B209C-AF1D-BE49-9B2D-008565172D4E}"/>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10" name="Slide Number Placeholder 5">
            <a:extLst>
              <a:ext uri="{FF2B5EF4-FFF2-40B4-BE49-F238E27FC236}">
                <a16:creationId xmlns:a16="http://schemas.microsoft.com/office/drawing/2014/main" id="{3C7FCDA1-AADF-CA40-AB27-13EA67556460}"/>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613085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avec lég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Subtitle 2">
            <a:extLst>
              <a:ext uri="{FF2B5EF4-FFF2-40B4-BE49-F238E27FC236}">
                <a16:creationId xmlns:a16="http://schemas.microsoft.com/office/drawing/2014/main" id="{11F3F53A-2436-3A42-A104-996CD3133F68}"/>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12" name="Slide Number Placeholder 5">
            <a:extLst>
              <a:ext uri="{FF2B5EF4-FFF2-40B4-BE49-F238E27FC236}">
                <a16:creationId xmlns:a16="http://schemas.microsoft.com/office/drawing/2014/main" id="{58855545-CF42-3343-82AB-47E6E4556DF8}"/>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10674079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et texte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684B9A77-1ED0-3F49-9B21-B64112F82764}"/>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10" name="Slide Number Placeholder 5">
            <a:extLst>
              <a:ext uri="{FF2B5EF4-FFF2-40B4-BE49-F238E27FC236}">
                <a16:creationId xmlns:a16="http://schemas.microsoft.com/office/drawing/2014/main" id="{B71AA919-126E-804A-A988-2686B68B00ED}"/>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9057875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EA69870-3A9B-2042-8FC4-CF7E2165510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sym typeface="Calibri" panose="020F0502020204030204" pitchFamily="34" charset="0"/>
            </a:endParaRPr>
          </a:p>
        </p:txBody>
      </p:sp>
      <p:sp>
        <p:nvSpPr>
          <p:cNvPr id="2" name="Vertical Title 1">
            <a:extLst>
              <a:ext uri="{FF2B5EF4-FFF2-40B4-BE49-F238E27FC236}">
                <a16:creationId xmlns:a16="http://schemas.microsoft.com/office/drawing/2014/main" id="{3B3286D1-A677-074D-8452-B6E481375AB6}"/>
              </a:ext>
            </a:extLst>
          </p:cNvPr>
          <p:cNvSpPr>
            <a:spLocks noGrp="1"/>
          </p:cNvSpPr>
          <p:nvPr>
            <p:ph type="title" orient="vert" hasCustomPrompt="1"/>
          </p:nvPr>
        </p:nvSpPr>
        <p:spPr>
          <a:xfrm>
            <a:off x="8724900" y="1078992"/>
            <a:ext cx="2628900" cy="4885502"/>
          </a:xfrm>
          <a:prstGeom prst="rect">
            <a:avLst/>
          </a:prstGeom>
        </p:spPr>
        <p:txBody>
          <a:bodyPr vert="eaVert" anchor="b">
            <a:normAutofit/>
          </a:bodyPr>
          <a:lstStyle>
            <a:lvl1pPr>
              <a:defRPr sz="2000">
                <a:latin typeface="Arial MT Std" panose="020B0402020200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C30B674-98A5-8743-BF78-6CC7D5E7BE50}"/>
              </a:ext>
            </a:extLst>
          </p:cNvPr>
          <p:cNvSpPr>
            <a:spLocks noGrp="1"/>
          </p:cNvSpPr>
          <p:nvPr>
            <p:ph type="body" orient="vert" idx="1"/>
          </p:nvPr>
        </p:nvSpPr>
        <p:spPr>
          <a:xfrm>
            <a:off x="838200" y="1078991"/>
            <a:ext cx="7734300" cy="4885503"/>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8" name="Subtitle 2">
            <a:extLst>
              <a:ext uri="{FF2B5EF4-FFF2-40B4-BE49-F238E27FC236}">
                <a16:creationId xmlns:a16="http://schemas.microsoft.com/office/drawing/2014/main" id="{5C89B3A1-0912-AB4C-904A-25822320E148}"/>
              </a:ext>
            </a:extLst>
          </p:cNvPr>
          <p:cNvSpPr txBox="1">
            <a:spLocks/>
          </p:cNvSpPr>
          <p:nvPr userDrawn="1"/>
        </p:nvSpPr>
        <p:spPr>
          <a:xfrm>
            <a:off x="3743325" y="6443486"/>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1200" b="0" dirty="0">
                <a:solidFill>
                  <a:prstClr val="white"/>
                </a:solidFill>
                <a:latin typeface="Calibri" panose="020F0502020204030204"/>
                <a:cs typeface="Arial" panose="020B0604020202020204" pitchFamily="34" charset="0"/>
                <a:sym typeface="Calibri" panose="020F0502020204030204" pitchFamily="34" charset="0"/>
              </a:rPr>
              <a:t>Éclairer grâce aux données, pour bâtir un Canada meilleur</a:t>
            </a:r>
          </a:p>
        </p:txBody>
      </p:sp>
      <p:sp>
        <p:nvSpPr>
          <p:cNvPr id="9" name="Slide Number Placeholder 5">
            <a:extLst>
              <a:ext uri="{FF2B5EF4-FFF2-40B4-BE49-F238E27FC236}">
                <a16:creationId xmlns:a16="http://schemas.microsoft.com/office/drawing/2014/main" id="{662CC96A-47C6-2F49-AE96-DF62D6C2D160}"/>
              </a:ext>
            </a:extLst>
          </p:cNvPr>
          <p:cNvSpPr>
            <a:spLocks noGrp="1"/>
          </p:cNvSpPr>
          <p:nvPr>
            <p:ph type="sldNum" sz="quarter" idx="12"/>
          </p:nvPr>
        </p:nvSpPr>
        <p:spPr>
          <a:xfrm>
            <a:off x="11468787" y="5942245"/>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1890770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a:extLst>
              <a:ext uri="{FF2B5EF4-FFF2-40B4-BE49-F238E27FC236}">
                <a16:creationId xmlns:a16="http://schemas.microsoft.com/office/drawing/2014/main" id="{F6B55718-4DF7-4641-854D-371CBB34D992}"/>
              </a:ext>
            </a:extLst>
          </p:cNvPr>
          <p:cNvPicPr>
            <a:picLocks noChangeAspect="1"/>
          </p:cNvPicPr>
          <p:nvPr userDrawn="1"/>
        </p:nvPicPr>
        <p:blipFill>
          <a:blip r:embed="rId3"/>
          <a:stretch>
            <a:fillRect/>
          </a:stretch>
        </p:blipFill>
        <p:spPr>
          <a:xfrm>
            <a:off x="649331" y="1539049"/>
            <a:ext cx="5070988" cy="324543"/>
          </a:xfrm>
          <a:prstGeom prst="rect">
            <a:avLst/>
          </a:prstGeom>
        </p:spPr>
      </p:pic>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0AD77972-520F-AF4E-8A22-C728C2AC14D8}"/>
              </a:ext>
            </a:extLst>
          </p:cNvPr>
          <p:cNvSpPr txBox="1">
            <a:spLocks/>
          </p:cNvSpPr>
          <p:nvPr userDrawn="1"/>
        </p:nvSpPr>
        <p:spPr>
          <a:xfrm>
            <a:off x="3743325" y="6418240"/>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77295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a:extLst>
              <a:ext uri="{FF2B5EF4-FFF2-40B4-BE49-F238E27FC236}">
                <a16:creationId xmlns:a16="http://schemas.microsoft.com/office/drawing/2014/main" id="{47E62E1B-1303-B847-9565-8804BE8714BC}"/>
              </a:ext>
            </a:extLst>
          </p:cNvPr>
          <p:cNvPicPr>
            <a:picLocks noChangeAspect="1"/>
          </p:cNvPicPr>
          <p:nvPr userDrawn="1"/>
        </p:nvPicPr>
        <p:blipFill>
          <a:blip r:embed="rId3"/>
          <a:stretch>
            <a:fillRect/>
          </a:stretch>
        </p:blipFill>
        <p:spPr>
          <a:xfrm>
            <a:off x="649331" y="1539049"/>
            <a:ext cx="5070988" cy="324543"/>
          </a:xfrm>
          <a:prstGeom prst="rect">
            <a:avLst/>
          </a:prstGeom>
        </p:spPr>
      </p:pic>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FAD1A96F-BCA0-5B44-A660-370961E12B29}"/>
              </a:ext>
            </a:extLst>
          </p:cNvPr>
          <p:cNvSpPr txBox="1">
            <a:spLocks/>
          </p:cNvSpPr>
          <p:nvPr userDrawn="1"/>
        </p:nvSpPr>
        <p:spPr>
          <a:xfrm>
            <a:off x="3743325" y="6418240"/>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5654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a:extLst>
              <a:ext uri="{FF2B5EF4-FFF2-40B4-BE49-F238E27FC236}">
                <a16:creationId xmlns:a16="http://schemas.microsoft.com/office/drawing/2014/main" id="{625CF0CE-D6FA-1C4B-B711-6852896E8E20}"/>
              </a:ext>
            </a:extLst>
          </p:cNvPr>
          <p:cNvPicPr>
            <a:picLocks noChangeAspect="1"/>
          </p:cNvPicPr>
          <p:nvPr userDrawn="1"/>
        </p:nvPicPr>
        <p:blipFill>
          <a:blip r:embed="rId3"/>
          <a:stretch>
            <a:fillRect/>
          </a:stretch>
        </p:blipFill>
        <p:spPr>
          <a:xfrm>
            <a:off x="681231" y="1835757"/>
            <a:ext cx="4203286" cy="269010"/>
          </a:xfrm>
          <a:prstGeom prst="rect">
            <a:avLst/>
          </a:prstGeom>
        </p:spPr>
      </p:pic>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ubtitle 2">
            <a:extLst>
              <a:ext uri="{FF2B5EF4-FFF2-40B4-BE49-F238E27FC236}">
                <a16:creationId xmlns:a16="http://schemas.microsoft.com/office/drawing/2014/main" id="{467691D8-A545-3E41-9DD3-01AC9CF7E822}"/>
              </a:ext>
            </a:extLst>
          </p:cNvPr>
          <p:cNvSpPr txBox="1">
            <a:spLocks/>
          </p:cNvSpPr>
          <p:nvPr userDrawn="1"/>
        </p:nvSpPr>
        <p:spPr>
          <a:xfrm>
            <a:off x="3743325" y="6418240"/>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419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a:extLst>
              <a:ext uri="{FF2B5EF4-FFF2-40B4-BE49-F238E27FC236}">
                <a16:creationId xmlns:a16="http://schemas.microsoft.com/office/drawing/2014/main" id="{7315AAAC-7370-7942-9145-AAAC220B4436}"/>
              </a:ext>
            </a:extLst>
          </p:cNvPr>
          <p:cNvPicPr>
            <a:picLocks noChangeAspect="1"/>
          </p:cNvPicPr>
          <p:nvPr userDrawn="1"/>
        </p:nvPicPr>
        <p:blipFill>
          <a:blip r:embed="rId3"/>
          <a:stretch>
            <a:fillRect/>
          </a:stretch>
        </p:blipFill>
        <p:spPr>
          <a:xfrm>
            <a:off x="649330" y="1542833"/>
            <a:ext cx="5070988" cy="324543"/>
          </a:xfrm>
          <a:prstGeom prst="rect">
            <a:avLst/>
          </a:prstGeom>
        </p:spPr>
      </p:pic>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BEA5A1E9-D7B6-5340-947A-1F94DDAB71B4}"/>
              </a:ext>
            </a:extLst>
          </p:cNvPr>
          <p:cNvSpPr txBox="1">
            <a:spLocks/>
          </p:cNvSpPr>
          <p:nvPr userDrawn="1"/>
        </p:nvSpPr>
        <p:spPr>
          <a:xfrm>
            <a:off x="3743325" y="6418240"/>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506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28651" y="1833564"/>
            <a:ext cx="5416549" cy="345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248401" y="1833564"/>
            <a:ext cx="5416551" cy="3455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11"/>
          <p:cNvSpPr>
            <a:spLocks noGrp="1" noChangeArrowheads="1"/>
          </p:cNvSpPr>
          <p:nvPr>
            <p:ph type="dt" sz="half" idx="10"/>
          </p:nvPr>
        </p:nvSpPr>
        <p:spPr>
          <a:ln/>
        </p:spPr>
        <p:txBody>
          <a:bodyPr/>
          <a:lstStyle>
            <a:lvl1pPr>
              <a:defRPr/>
            </a:lvl1pPr>
          </a:lstStyle>
          <a:p>
            <a:pPr>
              <a:defRPr/>
            </a:pPr>
            <a:endParaRPr lang="fr-CA"/>
          </a:p>
        </p:txBody>
      </p:sp>
      <p:sp>
        <p:nvSpPr>
          <p:cNvPr id="6" name="Rectangle 13"/>
          <p:cNvSpPr>
            <a:spLocks noGrp="1" noChangeArrowheads="1"/>
          </p:cNvSpPr>
          <p:nvPr>
            <p:ph type="sldNum" sz="quarter" idx="11"/>
          </p:nvPr>
        </p:nvSpPr>
        <p:spPr>
          <a:ln/>
        </p:spPr>
        <p:txBody>
          <a:bodyPr/>
          <a:lstStyle>
            <a:lvl1pPr>
              <a:defRPr/>
            </a:lvl1pPr>
          </a:lstStyle>
          <a:p>
            <a:pPr>
              <a:defRPr/>
            </a:pPr>
            <a:fld id="{CB35A483-450C-48DB-8C9A-A602219B531C}" type="slidenum">
              <a:rPr lang="fr-CA" altLang="en-US"/>
              <a:pPr>
                <a:defRPr/>
              </a:pPr>
              <a:t>‹#›</a:t>
            </a:fld>
            <a:endParaRPr lang="fr-CA"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2948195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0DF-92C9-D745-A3CA-6B1713C25B63}"/>
              </a:ext>
            </a:extLst>
          </p:cNvPr>
          <p:cNvSpPr>
            <a:spLocks noGrp="1"/>
          </p:cNvSpPr>
          <p:nvPr>
            <p:ph type="ctrTitle" hasCustomPrompt="1"/>
          </p:nvPr>
        </p:nvSpPr>
        <p:spPr>
          <a:xfrm>
            <a:off x="1524000" y="2811344"/>
            <a:ext cx="9144000" cy="1058953"/>
          </a:xfrm>
          <a:prstGeom prst="rect">
            <a:avLst/>
          </a:prstGeom>
        </p:spPr>
        <p:txBody>
          <a:bodyPr anchor="b">
            <a:noAutofit/>
          </a:bodyPr>
          <a:lstStyle>
            <a:lvl1pPr algn="ctr">
              <a:defRPr sz="5700" b="1" spc="100" baseline="0">
                <a:latin typeface="Arial MT Std" panose="020B0402020200020204" pitchFamily="34" charset="0"/>
              </a:defRPr>
            </a:lvl1pPr>
          </a:lstStyle>
          <a:p>
            <a:r>
              <a:rPr lang="en-US" dirty="0"/>
              <a:t>TITLE GOES HERE</a:t>
            </a:r>
          </a:p>
        </p:txBody>
      </p:sp>
      <p:sp>
        <p:nvSpPr>
          <p:cNvPr id="3" name="Subtitle 2">
            <a:extLst>
              <a:ext uri="{FF2B5EF4-FFF2-40B4-BE49-F238E27FC236}">
                <a16:creationId xmlns:a16="http://schemas.microsoft.com/office/drawing/2014/main" id="{2CF005DD-11F8-9245-B26B-41D1F4F84416}"/>
              </a:ext>
            </a:extLst>
          </p:cNvPr>
          <p:cNvSpPr>
            <a:spLocks noGrp="1"/>
          </p:cNvSpPr>
          <p:nvPr>
            <p:ph type="subTitle" idx="1" hasCustomPrompt="1"/>
          </p:nvPr>
        </p:nvSpPr>
        <p:spPr>
          <a:xfrm>
            <a:off x="1524000" y="4046655"/>
            <a:ext cx="9144000" cy="384167"/>
          </a:xfrm>
          <a:prstGeom prst="rect">
            <a:avLst/>
          </a:prstGeom>
        </p:spPr>
        <p:txBody>
          <a:bodyPr>
            <a:normAutofit/>
          </a:bodyPr>
          <a:lstStyle>
            <a:lvl1pPr marL="0" indent="0" algn="ctr">
              <a:buNone/>
              <a:defRPr sz="2800" b="1" kern="4600" spc="100" baseline="0">
                <a:latin typeface="Arial MT Std" panose="020B0402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7" name="Subtitle 2">
            <a:extLst>
              <a:ext uri="{FF2B5EF4-FFF2-40B4-BE49-F238E27FC236}">
                <a16:creationId xmlns:a16="http://schemas.microsoft.com/office/drawing/2014/main" id="{7AF7FE24-A452-0441-B567-CCDDCB585D4D}"/>
              </a:ext>
            </a:extLst>
          </p:cNvPr>
          <p:cNvSpPr txBox="1">
            <a:spLocks/>
          </p:cNvSpPr>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700" b="0" dirty="0">
                <a:solidFill>
                  <a:prstClr val="black"/>
                </a:solidFill>
                <a:latin typeface="Calibri" panose="020F0502020204030204"/>
              </a:rPr>
              <a:t>Delivering insight through data for a better Canada</a:t>
            </a:r>
            <a:endParaRPr lang="en-US" sz="1700" b="0" dirty="0">
              <a:solidFill>
                <a:prstClr val="black"/>
              </a:solidFill>
              <a:latin typeface="Calibri" panose="020F0502020204030204"/>
            </a:endParaRPr>
          </a:p>
        </p:txBody>
      </p:sp>
    </p:spTree>
    <p:extLst>
      <p:ext uri="{BB962C8B-B14F-4D97-AF65-F5344CB8AC3E}">
        <p14:creationId xmlns:p14="http://schemas.microsoft.com/office/powerpoint/2010/main" val="36904027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11" name="Subtitle 2">
            <a:extLst>
              <a:ext uri="{FF2B5EF4-FFF2-40B4-BE49-F238E27FC236}">
                <a16:creationId xmlns:a16="http://schemas.microsoft.com/office/drawing/2014/main" id="{0AD77972-520F-AF4E-8A22-C728C2AC14D8}"/>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7128189-E823-FD4A-A279-951FF2849591}"/>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221522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FAD1A96F-BCA0-5B44-A660-370961E12B29}"/>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6F4ECF1C-F6D1-B840-9427-7010A0FC97F0}"/>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77686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dirty="0"/>
              <a:t>CLICK TO EDIT </a:t>
            </a:r>
            <a:br>
              <a:rPr lang="en-US" dirty="0"/>
            </a:br>
            <a:r>
              <a:rPr lang="en-US" dirty="0"/>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8" name="Subtitle 2">
            <a:extLst>
              <a:ext uri="{FF2B5EF4-FFF2-40B4-BE49-F238E27FC236}">
                <a16:creationId xmlns:a16="http://schemas.microsoft.com/office/drawing/2014/main" id="{467691D8-A545-3E41-9DD3-01AC9CF7E822}"/>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E6321D43-1F48-5D42-9D49-5357435AFAC5}"/>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032204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BEA5A1E9-D7B6-5340-947A-1F94DDAB71B4}"/>
              </a:ext>
            </a:extLst>
          </p:cNvPr>
          <p:cNvSpPr txBox="1">
            <a:spLocks/>
          </p:cNvSpPr>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dirty="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dirty="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12C95B3F-EB60-0C49-B87A-157BB552B1C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43115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010DF-92C9-D745-A3CA-6B1713C25B63}"/>
              </a:ext>
            </a:extLst>
          </p:cNvPr>
          <p:cNvSpPr>
            <a:spLocks noGrp="1"/>
          </p:cNvSpPr>
          <p:nvPr>
            <p:ph type="ctrTitle" hasCustomPrompt="1"/>
          </p:nvPr>
        </p:nvSpPr>
        <p:spPr>
          <a:xfrm>
            <a:off x="1524000" y="2811344"/>
            <a:ext cx="9144000" cy="1058953"/>
          </a:xfrm>
          <a:prstGeom prst="rect">
            <a:avLst/>
          </a:prstGeom>
        </p:spPr>
        <p:txBody>
          <a:bodyPr anchor="b">
            <a:noAutofit/>
          </a:bodyPr>
          <a:lstStyle>
            <a:lvl1pPr algn="ctr">
              <a:defRPr sz="5700" b="1" spc="100" baseline="0">
                <a:latin typeface="Arial MT Std" panose="020B0402020200020204" pitchFamily="34" charset="0"/>
              </a:defRPr>
            </a:lvl1pPr>
          </a:lstStyle>
          <a:p>
            <a:r>
              <a:rPr lang="en-US"/>
              <a:t>TITLE GOES HERE</a:t>
            </a:r>
          </a:p>
        </p:txBody>
      </p:sp>
      <p:sp>
        <p:nvSpPr>
          <p:cNvPr id="3" name="Subtitle 2">
            <a:extLst>
              <a:ext uri="{FF2B5EF4-FFF2-40B4-BE49-F238E27FC236}">
                <a16:creationId xmlns:a16="http://schemas.microsoft.com/office/drawing/2014/main" id="{2CF005DD-11F8-9245-B26B-41D1F4F84416}"/>
              </a:ext>
            </a:extLst>
          </p:cNvPr>
          <p:cNvSpPr>
            <a:spLocks noGrp="1"/>
          </p:cNvSpPr>
          <p:nvPr>
            <p:ph type="subTitle" idx="1" hasCustomPrompt="1"/>
          </p:nvPr>
        </p:nvSpPr>
        <p:spPr>
          <a:xfrm>
            <a:off x="1524000" y="4046655"/>
            <a:ext cx="9144000" cy="384167"/>
          </a:xfrm>
          <a:prstGeom prst="rect">
            <a:avLst/>
          </a:prstGeom>
        </p:spPr>
        <p:txBody>
          <a:bodyPr>
            <a:normAutofit/>
          </a:bodyPr>
          <a:lstStyle>
            <a:lvl1pPr marL="0" indent="0" algn="ctr">
              <a:buNone/>
              <a:defRPr sz="2800" b="1" kern="4600" spc="100" baseline="0">
                <a:latin typeface="Arial MT Std" panose="020B0402020200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p>
        </p:txBody>
      </p:sp>
      <p:sp>
        <p:nvSpPr>
          <p:cNvPr id="7" name="Subtitle 2">
            <a:extLst>
              <a:ext uri="{FF2B5EF4-FFF2-40B4-BE49-F238E27FC236}">
                <a16:creationId xmlns:a16="http://schemas.microsoft.com/office/drawing/2014/main" id="{7AF7FE24-A452-0441-B567-CCDDCB585D4D}"/>
              </a:ext>
            </a:extLst>
          </p:cNvPr>
          <p:cNvSpPr txBox="1"/>
          <p:nvPr userDrawn="1"/>
        </p:nvSpPr>
        <p:spPr>
          <a:xfrm>
            <a:off x="1524000" y="5608643"/>
            <a:ext cx="9144000" cy="3841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700" b="0">
                <a:solidFill>
                  <a:prstClr val="black"/>
                </a:solidFill>
                <a:latin typeface="Calibri" panose="020F0502020204030204"/>
              </a:rPr>
              <a:t>Delivering insight through data for a better Canada</a:t>
            </a:r>
            <a:endParaRPr lang="en-US" sz="1700" b="0">
              <a:solidFill>
                <a:prstClr val="black"/>
              </a:solidFill>
              <a:latin typeface="Calibri"/>
            </a:endParaRPr>
          </a:p>
        </p:txBody>
      </p:sp>
    </p:spTree>
    <p:extLst>
      <p:ext uri="{BB962C8B-B14F-4D97-AF65-F5344CB8AC3E}">
        <p14:creationId xmlns:p14="http://schemas.microsoft.com/office/powerpoint/2010/main" val="376774674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3F61CBC-24C3-6947-ADAA-A50B14E242EC}"/>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34F190F8-0D08-1945-8123-F4A12E3B914A}"/>
              </a:ext>
            </a:extLst>
          </p:cNvPr>
          <p:cNvSpPr>
            <a:spLocks noGrp="1"/>
          </p:cNvSpPr>
          <p:nvPr>
            <p:ph type="title" hasCustomPrompt="1"/>
          </p:nvPr>
        </p:nvSpPr>
        <p:spPr>
          <a:xfrm>
            <a:off x="838200" y="1294410"/>
            <a:ext cx="10515600" cy="895042"/>
          </a:xfrm>
          <a:prstGeom prst="rect">
            <a:avLst/>
          </a:prstGeom>
        </p:spPr>
        <p:txBody>
          <a:bodyPr anchor="t">
            <a:normAutofit/>
          </a:bodyPr>
          <a:lstStyle>
            <a:lvl1pPr>
              <a:defRPr sz="2400" u="none">
                <a:solidFill>
                  <a:schemeClr val="tx1"/>
                </a:solidFill>
                <a:latin typeface="Arial MT Std" panose="020B0402020200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5D0CB7B-8791-AE45-8FD2-E35F039282BC}"/>
              </a:ext>
            </a:extLst>
          </p:cNvPr>
          <p:cNvSpPr>
            <a:spLocks noGrp="1"/>
          </p:cNvSpPr>
          <p:nvPr>
            <p:ph idx="1"/>
          </p:nvPr>
        </p:nvSpPr>
        <p:spPr>
          <a:xfrm>
            <a:off x="838200" y="2303813"/>
            <a:ext cx="10515600" cy="3656720"/>
          </a:xfrm>
          <a:prstGeom prst="rect">
            <a:avLst/>
          </a:prstGeom>
        </p:spPr>
        <p:txBody>
          <a:bodyPr>
            <a:normAutofit/>
          </a:bodyPr>
          <a:lstStyle>
            <a:lvl1pPr>
              <a:defRPr sz="2000">
                <a:latin typeface="Arial MT Std" panose="020B0402020200020204" pitchFamily="34" charset="0"/>
              </a:defRPr>
            </a:lvl1pPr>
            <a:lvl2pPr>
              <a:defRPr sz="1800">
                <a:latin typeface="Arial MT Std" panose="020B0402020200020204" pitchFamily="34" charset="0"/>
              </a:defRPr>
            </a:lvl2pPr>
            <a:lvl3pPr>
              <a:defRPr sz="1600">
                <a:latin typeface="Arial MT Std" panose="020B0402020200020204" pitchFamily="34" charset="0"/>
              </a:defRPr>
            </a:lvl3pPr>
            <a:lvl4pPr>
              <a:defRPr sz="1400">
                <a:latin typeface="Arial MT Std" panose="020B0402020200020204" pitchFamily="34" charset="0"/>
              </a:defRPr>
            </a:lvl4pPr>
            <a:lvl5pPr>
              <a:defRPr sz="14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ubtitle 2">
            <a:extLst>
              <a:ext uri="{FF2B5EF4-FFF2-40B4-BE49-F238E27FC236}">
                <a16:creationId xmlns:a16="http://schemas.microsoft.com/office/drawing/2014/main" id="{00B9A835-E3AD-6541-8CB7-FBAC3331BF73}"/>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B4D9FC08-3E1C-014A-BB63-4119EA71EFDC}"/>
              </a:ext>
            </a:extLst>
          </p:cNvPr>
          <p:cNvSpPr>
            <a:spLocks noGrp="1"/>
          </p:cNvSpPr>
          <p:nvPr>
            <p:ph type="sldNum" sz="quarter" idx="12"/>
          </p:nvPr>
        </p:nvSpPr>
        <p:spPr>
          <a:xfrm>
            <a:off x="10905689" y="5947599"/>
            <a:ext cx="1031304" cy="254590"/>
          </a:xfrm>
          <a:prstGeom prst="rect">
            <a:avLst/>
          </a:prstGeom>
        </p:spPr>
        <p:txBody>
          <a:bodyPr/>
          <a:lstStyle>
            <a:lvl1pPr algn="r">
              <a:defRPr sz="1050">
                <a:latin typeface="Arial MT Std" panose="020B0402020200020204" pitchFamily="34" charset="0"/>
              </a:defRPr>
            </a:lvl1pPr>
          </a:lstStyle>
          <a:p>
            <a:r>
              <a:rPr lang="en-US">
                <a:solidFill>
                  <a:prstClr val="black"/>
                </a:solidFill>
              </a:rPr>
              <a:t>Page </a:t>
            </a:r>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8195334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5821909-D323-1645-A122-4B1ED2F7EBA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0CA85CE2-762B-9C4F-B29F-5D8A941A19DD}"/>
              </a:ext>
            </a:extLst>
          </p:cNvPr>
          <p:cNvSpPr>
            <a:spLocks noGrp="1"/>
          </p:cNvSpPr>
          <p:nvPr>
            <p:ph type="title" hasCustomPrompt="1"/>
          </p:nvPr>
        </p:nvSpPr>
        <p:spPr>
          <a:xfrm>
            <a:off x="831850" y="1650104"/>
            <a:ext cx="10515600" cy="2852737"/>
          </a:xfrm>
          <a:prstGeom prst="rect">
            <a:avLst/>
          </a:prstGeom>
        </p:spPr>
        <p:txBody>
          <a:bodyPr anchor="b">
            <a:normAutofit/>
          </a:bodyPr>
          <a:lstStyle>
            <a:lvl1pPr>
              <a:defRPr sz="4000">
                <a:latin typeface="Arial MT Std" panose="020B0402020200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B547A7C-2582-B94D-B0CA-CE72B9DC3AC1}"/>
              </a:ext>
            </a:extLst>
          </p:cNvPr>
          <p:cNvSpPr>
            <a:spLocks noGrp="1"/>
          </p:cNvSpPr>
          <p:nvPr>
            <p:ph type="body" idx="1"/>
          </p:nvPr>
        </p:nvSpPr>
        <p:spPr>
          <a:xfrm>
            <a:off x="831850" y="4589463"/>
            <a:ext cx="10515600" cy="1382359"/>
          </a:xfrm>
          <a:prstGeom prst="rect">
            <a:avLst/>
          </a:prstGeom>
        </p:spPr>
        <p:txBody>
          <a:bodyPr>
            <a:normAutofit/>
          </a:bodyPr>
          <a:lstStyle>
            <a:lvl1pPr marL="0" indent="0">
              <a:buNone/>
              <a:defRPr sz="1600">
                <a:solidFill>
                  <a:schemeClr val="tx1"/>
                </a:solidFill>
                <a:latin typeface="Arial MT Std" panose="020B0402020200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ubtitle 2">
            <a:extLst>
              <a:ext uri="{FF2B5EF4-FFF2-40B4-BE49-F238E27FC236}">
                <a16:creationId xmlns:a16="http://schemas.microsoft.com/office/drawing/2014/main" id="{E759DBA7-AD2A-CA46-AC91-69C8DA7F52E9}"/>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1FE7E3FD-0D9B-0641-BCCC-24D459EE416C}"/>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085141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80E6DEAE-E822-BC4C-A21C-32FD19CC592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84D0AD4E-6AB3-214B-A4E4-E20A50DF7520}"/>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93BFCDB-AC25-4845-93D8-4FE6A2452AF6}"/>
              </a:ext>
            </a:extLst>
          </p:cNvPr>
          <p:cNvSpPr>
            <a:spLocks noGrp="1"/>
          </p:cNvSpPr>
          <p:nvPr>
            <p:ph sz="half" idx="1"/>
          </p:nvPr>
        </p:nvSpPr>
        <p:spPr>
          <a:xfrm>
            <a:off x="838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469439-F6DE-1C4F-BF69-06F3A410960A}"/>
              </a:ext>
            </a:extLst>
          </p:cNvPr>
          <p:cNvSpPr>
            <a:spLocks noGrp="1"/>
          </p:cNvSpPr>
          <p:nvPr>
            <p:ph sz="half" idx="2"/>
          </p:nvPr>
        </p:nvSpPr>
        <p:spPr>
          <a:xfrm>
            <a:off x="6172200" y="1825625"/>
            <a:ext cx="5181600" cy="4146197"/>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2">
            <a:extLst>
              <a:ext uri="{FF2B5EF4-FFF2-40B4-BE49-F238E27FC236}">
                <a16:creationId xmlns:a16="http://schemas.microsoft.com/office/drawing/2014/main" id="{F26EB97A-C08E-BB40-8591-561B47E85442}"/>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1200" b="0" dirty="0">
                <a:solidFill>
                  <a:prstClr val="white"/>
                </a:solidFill>
                <a:latin typeface="Calibri" panose="020F0502020204030204" pitchFamily="34" charset="0"/>
                <a:cs typeface="Calibri" panose="020F0502020204030204" pitchFamily="34" charset="0"/>
              </a:rPr>
              <a:t>Éclairer grâce aux données, pour bâtir un Canada meilleur</a:t>
            </a:r>
            <a:endParaRPr lang="en-US" sz="1200" b="0" dirty="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D68F7A4D-F81E-A149-B1DA-3297049C7F77}"/>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43230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589D3108-C7BC-274D-B353-E84095136186}"/>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a:extLst>
              <a:ext uri="{FF2B5EF4-FFF2-40B4-BE49-F238E27FC236}">
                <a16:creationId xmlns:a16="http://schemas.microsoft.com/office/drawing/2014/main" id="{6025CCEC-8CE8-A349-8EF6-399A8DC9DAD6}"/>
              </a:ext>
            </a:extLst>
          </p:cNvPr>
          <p:cNvSpPr>
            <a:spLocks noGrp="1"/>
          </p:cNvSpPr>
          <p:nvPr>
            <p:ph type="body" idx="1" hasCustomPrompt="1"/>
          </p:nvPr>
        </p:nvSpPr>
        <p:spPr>
          <a:xfrm>
            <a:off x="839788" y="1817291"/>
            <a:ext cx="5157787"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B6288D-1486-174E-8027-9566C127ED22}"/>
              </a:ext>
            </a:extLst>
          </p:cNvPr>
          <p:cNvSpPr>
            <a:spLocks noGrp="1"/>
          </p:cNvSpPr>
          <p:nvPr>
            <p:ph sz="half" idx="2"/>
          </p:nvPr>
        </p:nvSpPr>
        <p:spPr>
          <a:xfrm>
            <a:off x="839788" y="2505075"/>
            <a:ext cx="5157787"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847CF6-9394-5B4B-8220-7B71F29DB861}"/>
              </a:ext>
            </a:extLst>
          </p:cNvPr>
          <p:cNvSpPr>
            <a:spLocks noGrp="1"/>
          </p:cNvSpPr>
          <p:nvPr>
            <p:ph type="body" sz="quarter" idx="3" hasCustomPrompt="1"/>
          </p:nvPr>
        </p:nvSpPr>
        <p:spPr>
          <a:xfrm>
            <a:off x="6172200" y="1817291"/>
            <a:ext cx="5183188" cy="641483"/>
          </a:xfrm>
          <a:prstGeom prst="rect">
            <a:avLst/>
          </a:prstGeom>
        </p:spPr>
        <p:txBody>
          <a:bodyPr anchor="b">
            <a:normAutofit/>
          </a:bodyPr>
          <a:lstStyle>
            <a:lvl1pPr marL="0" indent="0">
              <a:buNone/>
              <a:defRPr sz="1800" b="0">
                <a:latin typeface="Arial MT Std" panose="020B0402020200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D0A9809-9CAB-EB48-A314-EFB972167AF3}"/>
              </a:ext>
            </a:extLst>
          </p:cNvPr>
          <p:cNvSpPr>
            <a:spLocks noGrp="1"/>
          </p:cNvSpPr>
          <p:nvPr>
            <p:ph sz="quarter" idx="4"/>
          </p:nvPr>
        </p:nvSpPr>
        <p:spPr>
          <a:xfrm>
            <a:off x="6172200" y="2505075"/>
            <a:ext cx="5183188" cy="3478036"/>
          </a:xfrm>
          <a:prstGeom prst="rect">
            <a:avLst/>
          </a:prstGeom>
        </p:spPr>
        <p:txBody>
          <a:bodyPr>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585302A5-2089-074D-816D-EAD2D14CDF96}"/>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0AD77972-520F-AF4E-8A22-C728C2AC14D8}"/>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15" name="Slide Number Placeholder 5">
            <a:extLst>
              <a:ext uri="{FF2B5EF4-FFF2-40B4-BE49-F238E27FC236}">
                <a16:creationId xmlns:a16="http://schemas.microsoft.com/office/drawing/2014/main" id="{F7128189-E823-FD4A-A279-951FF2849591}"/>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62374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11"/>
          <p:cNvSpPr>
            <a:spLocks noGrp="1" noChangeArrowheads="1"/>
          </p:cNvSpPr>
          <p:nvPr>
            <p:ph type="dt" sz="half" idx="10"/>
          </p:nvPr>
        </p:nvSpPr>
        <p:spPr>
          <a:ln/>
        </p:spPr>
        <p:txBody>
          <a:bodyPr/>
          <a:lstStyle>
            <a:lvl1pPr>
              <a:defRPr/>
            </a:lvl1pPr>
          </a:lstStyle>
          <a:p>
            <a:pPr>
              <a:defRPr/>
            </a:pPr>
            <a:endParaRPr lang="fr-CA"/>
          </a:p>
        </p:txBody>
      </p:sp>
      <p:sp>
        <p:nvSpPr>
          <p:cNvPr id="8" name="Rectangle 13"/>
          <p:cNvSpPr>
            <a:spLocks noGrp="1" noChangeArrowheads="1"/>
          </p:cNvSpPr>
          <p:nvPr>
            <p:ph type="sldNum" sz="quarter" idx="11"/>
          </p:nvPr>
        </p:nvSpPr>
        <p:spPr>
          <a:ln/>
        </p:spPr>
        <p:txBody>
          <a:bodyPr/>
          <a:lstStyle>
            <a:lvl1pPr>
              <a:defRPr/>
            </a:lvl1pPr>
          </a:lstStyle>
          <a:p>
            <a:pPr>
              <a:defRPr/>
            </a:pPr>
            <a:fld id="{1A0103A1-86D5-45DB-8BA2-FCE06E4B5190}" type="slidenum">
              <a:rPr lang="fr-CA" altLang="en-US"/>
              <a:pPr>
                <a:defRPr/>
              </a:pPr>
              <a:t>‹#›</a:t>
            </a:fld>
            <a:endParaRPr lang="fr-CA" alt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1579553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ABC21F7E-58FE-D049-ABAE-1389E91681F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a:extLst>
              <a:ext uri="{FF2B5EF4-FFF2-40B4-BE49-F238E27FC236}">
                <a16:creationId xmlns:a16="http://schemas.microsoft.com/office/drawing/2014/main" id="{F8929614-25E8-7C40-B3D8-97B8D703FBC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6" name="Subtitle 2">
            <a:extLst>
              <a:ext uri="{FF2B5EF4-FFF2-40B4-BE49-F238E27FC236}">
                <a16:creationId xmlns:a16="http://schemas.microsoft.com/office/drawing/2014/main" id="{FAD1A96F-BCA0-5B44-A660-370961E12B29}"/>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6F4ECF1C-F6D1-B840-9427-7010A0FC97F0}"/>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2729815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A660D6C4-DBDA-4A40-8D37-2E8A5867636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Subtitle 2">
            <a:extLst>
              <a:ext uri="{FF2B5EF4-FFF2-40B4-BE49-F238E27FC236}">
                <a16:creationId xmlns:a16="http://schemas.microsoft.com/office/drawing/2014/main" id="{BF815435-FE2C-3140-AA9C-30F368825C19}"/>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4D619471-527F-3E44-B855-581F21D508CB}"/>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7116712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AA04B89-FAE3-E84F-94AE-DE84F8329BE0}"/>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id="{19A84D10-1CE3-4440-9E21-70C1471000A8}"/>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a:t>CLICK TO EDIT </a:t>
            </a:r>
            <a:br>
              <a:rPr lang="en-US"/>
            </a:br>
            <a:r>
              <a:rPr lang="en-US"/>
              <a:t>MASTER TITLE STYLE</a:t>
            </a:r>
          </a:p>
        </p:txBody>
      </p:sp>
      <p:sp>
        <p:nvSpPr>
          <p:cNvPr id="3" name="Content Placeholder 2">
            <a:extLst>
              <a:ext uri="{FF2B5EF4-FFF2-40B4-BE49-F238E27FC236}">
                <a16:creationId xmlns:a16="http://schemas.microsoft.com/office/drawing/2014/main" id="{55567A0D-A607-2A40-9D63-1E72C786320C}"/>
              </a:ext>
            </a:extLst>
          </p:cNvPr>
          <p:cNvSpPr>
            <a:spLocks noGrp="1"/>
          </p:cNvSpPr>
          <p:nvPr>
            <p:ph idx="1"/>
          </p:nvPr>
        </p:nvSpPr>
        <p:spPr>
          <a:xfrm>
            <a:off x="5183188" y="987425"/>
            <a:ext cx="6172200" cy="4873625"/>
          </a:xfrm>
          <a:prstGeom prst="rect">
            <a:avLst/>
          </a:prstGeom>
        </p:spPr>
        <p:txBody>
          <a:bodyPr>
            <a:normAutofit/>
          </a:bodyPr>
          <a:lstStyle>
            <a:lvl1pPr>
              <a:defRPr sz="1600"/>
            </a:lvl1pPr>
            <a:lvl2pPr>
              <a:defRPr sz="1400"/>
            </a:lvl2pPr>
            <a:lvl3pPr>
              <a:defRPr sz="1200"/>
            </a:lvl3pPr>
            <a:lvl4pPr>
              <a:defRPr sz="1100"/>
            </a:lvl4pPr>
            <a:lvl5pPr>
              <a:defRPr sz="11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AD4E7A-54D4-6645-A6AF-C4324CC7448E}"/>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ubtitle 2">
            <a:extLst>
              <a:ext uri="{FF2B5EF4-FFF2-40B4-BE49-F238E27FC236}">
                <a16:creationId xmlns:a16="http://schemas.microsoft.com/office/drawing/2014/main" id="{4DBA3354-AC19-2F4D-8C9F-CE6BD155BFFD}"/>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5BA8BE1E-EAD4-D244-9A2E-CDFB0416C12F}"/>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223109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B5043DA6-F6E2-B44B-966E-7681CBC26F69}"/>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a:extLst>
              <a:ext uri="{FF2B5EF4-FFF2-40B4-BE49-F238E27FC236}">
                <a16:creationId xmlns:a16="http://schemas.microsoft.com/office/drawing/2014/main" id="{CE919A06-F4CD-CA4A-973D-806981699791}"/>
              </a:ext>
            </a:extLst>
          </p:cNvPr>
          <p:cNvSpPr>
            <a:spLocks noGrp="1"/>
          </p:cNvSpPr>
          <p:nvPr>
            <p:ph type="pic" idx="1" hasCustomPrompt="1"/>
          </p:nvPr>
        </p:nvSpPr>
        <p:spPr>
          <a:xfrm>
            <a:off x="5183188" y="987425"/>
            <a:ext cx="6172200" cy="4873625"/>
          </a:xfrm>
          <a:prstGeom prst="rect">
            <a:avLst/>
          </a:prstGeom>
        </p:spPr>
        <p:txBody>
          <a:bodyPr>
            <a:normAutofit/>
          </a:bodyPr>
          <a:lstStyle>
            <a:lvl1pPr marL="0" indent="0">
              <a:buNone/>
              <a:defRPr sz="1600">
                <a:latin typeface="Arial MT Std" panose="020B0402020200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Title 1">
            <a:extLst>
              <a:ext uri="{FF2B5EF4-FFF2-40B4-BE49-F238E27FC236}">
                <a16:creationId xmlns:a16="http://schemas.microsoft.com/office/drawing/2014/main" id="{5E297C46-D278-1B45-850B-6B2A1027B762}"/>
              </a:ext>
            </a:extLst>
          </p:cNvPr>
          <p:cNvSpPr>
            <a:spLocks noGrp="1"/>
          </p:cNvSpPr>
          <p:nvPr>
            <p:ph type="title" hasCustomPrompt="1"/>
          </p:nvPr>
        </p:nvSpPr>
        <p:spPr>
          <a:xfrm>
            <a:off x="839788" y="987424"/>
            <a:ext cx="3932237" cy="978535"/>
          </a:xfrm>
          <a:prstGeom prst="rect">
            <a:avLst/>
          </a:prstGeom>
        </p:spPr>
        <p:txBody>
          <a:bodyPr anchor="b">
            <a:normAutofit/>
          </a:bodyPr>
          <a:lstStyle>
            <a:lvl1pPr>
              <a:defRPr sz="2000">
                <a:latin typeface="Arial MT Std" panose="020B0402020200020204" pitchFamily="34" charset="0"/>
              </a:defRPr>
            </a:lvl1pPr>
          </a:lstStyle>
          <a:p>
            <a:r>
              <a:rPr lang="en-US"/>
              <a:t>CLICK TO EDIT </a:t>
            </a:r>
            <a:br>
              <a:rPr lang="en-US"/>
            </a:br>
            <a:r>
              <a:rPr lang="en-US"/>
              <a:t>MASTER TITLE STYLE</a:t>
            </a:r>
          </a:p>
        </p:txBody>
      </p:sp>
      <p:sp>
        <p:nvSpPr>
          <p:cNvPr id="11" name="Text Placeholder 3">
            <a:extLst>
              <a:ext uri="{FF2B5EF4-FFF2-40B4-BE49-F238E27FC236}">
                <a16:creationId xmlns:a16="http://schemas.microsoft.com/office/drawing/2014/main" id="{B52E6762-2574-764E-99AC-78507C80B6B2}"/>
              </a:ext>
            </a:extLst>
          </p:cNvPr>
          <p:cNvSpPr>
            <a:spLocks noGrp="1"/>
          </p:cNvSpPr>
          <p:nvPr>
            <p:ph type="body" sz="half" idx="2" hasCustomPrompt="1"/>
          </p:nvPr>
        </p:nvSpPr>
        <p:spPr>
          <a:xfrm>
            <a:off x="839788" y="2057400"/>
            <a:ext cx="3932237" cy="3811588"/>
          </a:xfrm>
          <a:prstGeom prst="rect">
            <a:avLst/>
          </a:prstGeom>
        </p:spPr>
        <p:txBody>
          <a:bodyPr/>
          <a:lstStyle>
            <a:lvl1pPr marL="0" indent="0">
              <a:buNone/>
              <a:defRPr sz="1600">
                <a:latin typeface="Arial MT Std" panose="020B0402020200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ubtitle 2">
            <a:extLst>
              <a:ext uri="{FF2B5EF4-FFF2-40B4-BE49-F238E27FC236}">
                <a16:creationId xmlns:a16="http://schemas.microsoft.com/office/drawing/2014/main" id="{467691D8-A545-3E41-9DD3-01AC9CF7E822}"/>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E6321D43-1F48-5D42-9D49-5357435AFAC5}"/>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54869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700D70BF-0D78-8947-9B2F-B0F56FF5C8CF}"/>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Vertical Text Placeholder 2">
            <a:extLst>
              <a:ext uri="{FF2B5EF4-FFF2-40B4-BE49-F238E27FC236}">
                <a16:creationId xmlns:a16="http://schemas.microsoft.com/office/drawing/2014/main" id="{05561771-F5B0-B740-831B-001696BB1FE6}"/>
              </a:ext>
            </a:extLst>
          </p:cNvPr>
          <p:cNvSpPr>
            <a:spLocks noGrp="1"/>
          </p:cNvSpPr>
          <p:nvPr>
            <p:ph type="body" orient="vert" idx="1"/>
          </p:nvPr>
        </p:nvSpPr>
        <p:spPr>
          <a:xfrm>
            <a:off x="838200" y="1825625"/>
            <a:ext cx="10515600" cy="4146197"/>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478D8594-770D-2F41-980E-F79D6542DB14}"/>
              </a:ext>
            </a:extLst>
          </p:cNvPr>
          <p:cNvSpPr>
            <a:spLocks noGrp="1"/>
          </p:cNvSpPr>
          <p:nvPr>
            <p:ph type="title" hasCustomPrompt="1"/>
          </p:nvPr>
        </p:nvSpPr>
        <p:spPr>
          <a:xfrm>
            <a:off x="838200" y="1152144"/>
            <a:ext cx="10515600" cy="538544"/>
          </a:xfrm>
          <a:prstGeom prst="rect">
            <a:avLst/>
          </a:prstGeom>
        </p:spPr>
        <p:txBody>
          <a:bodyPr anchor="b">
            <a:noAutofit/>
          </a:bodyPr>
          <a:lstStyle>
            <a:lvl1pPr>
              <a:defRPr sz="2000">
                <a:latin typeface="Arial MT Std" panose="020B040202020002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BEA5A1E9-D7B6-5340-947A-1F94DDAB71B4}"/>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10" name="Slide Number Placeholder 5">
            <a:extLst>
              <a:ext uri="{FF2B5EF4-FFF2-40B4-BE49-F238E27FC236}">
                <a16:creationId xmlns:a16="http://schemas.microsoft.com/office/drawing/2014/main" id="{12C95B3F-EB60-0C49-B87A-157BB552B1C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519364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EA69870-3A9B-2042-8FC4-CF7E21655105}"/>
              </a:ext>
            </a:extLst>
          </p:cNvPr>
          <p:cNvSpPr/>
          <p:nvPr userDrawn="1"/>
        </p:nvSpPr>
        <p:spPr>
          <a:xfrm>
            <a:off x="7680960" y="-284481"/>
            <a:ext cx="4511040" cy="1660893"/>
          </a:xfrm>
          <a:prstGeom prst="ellipse">
            <a:avLst/>
          </a:prstGeom>
          <a:gradFill flip="none" rotWithShape="1">
            <a:gsLst>
              <a:gs pos="0">
                <a:schemeClr val="bg1">
                  <a:shade val="30000"/>
                  <a:satMod val="115000"/>
                  <a:lumMod val="0"/>
                  <a:lumOff val="100000"/>
                </a:schemeClr>
              </a:gs>
              <a:gs pos="63000">
                <a:schemeClr val="bg1">
                  <a:shade val="67500"/>
                  <a:satMod val="115000"/>
                  <a:alpha val="0"/>
                  <a:lumMod val="0"/>
                  <a:lumOff val="100000"/>
                </a:schemeClr>
              </a:gs>
              <a:gs pos="100000">
                <a:schemeClr val="bg1">
                  <a:shade val="100000"/>
                  <a:satMod val="115000"/>
                  <a:alpha val="0"/>
                  <a:lumMod val="0"/>
                  <a:lumOff val="10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Vertical Title 1">
            <a:extLst>
              <a:ext uri="{FF2B5EF4-FFF2-40B4-BE49-F238E27FC236}">
                <a16:creationId xmlns:a16="http://schemas.microsoft.com/office/drawing/2014/main" id="{3B3286D1-A677-074D-8452-B6E481375AB6}"/>
              </a:ext>
            </a:extLst>
          </p:cNvPr>
          <p:cNvSpPr>
            <a:spLocks noGrp="1"/>
          </p:cNvSpPr>
          <p:nvPr>
            <p:ph type="title" orient="vert" hasCustomPrompt="1"/>
          </p:nvPr>
        </p:nvSpPr>
        <p:spPr>
          <a:xfrm>
            <a:off x="8724900" y="1078992"/>
            <a:ext cx="2628900" cy="4885502"/>
          </a:xfrm>
          <a:prstGeom prst="rect">
            <a:avLst/>
          </a:prstGeom>
        </p:spPr>
        <p:txBody>
          <a:bodyPr vert="eaVert" anchor="b">
            <a:normAutofit/>
          </a:bodyPr>
          <a:lstStyle>
            <a:lvl1pPr>
              <a:defRPr sz="2000">
                <a:latin typeface="Arial MT Std" panose="020B0402020200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DC30B674-98A5-8743-BF78-6CC7D5E7BE50}"/>
              </a:ext>
            </a:extLst>
          </p:cNvPr>
          <p:cNvSpPr>
            <a:spLocks noGrp="1"/>
          </p:cNvSpPr>
          <p:nvPr>
            <p:ph type="body" orient="vert" idx="1"/>
          </p:nvPr>
        </p:nvSpPr>
        <p:spPr>
          <a:xfrm>
            <a:off x="838200" y="1078991"/>
            <a:ext cx="7734300" cy="4885503"/>
          </a:xfrm>
          <a:prstGeom prst="rect">
            <a:avLst/>
          </a:prstGeom>
        </p:spPr>
        <p:txBody>
          <a:bodyPr vert="eaVert">
            <a:normAutofit/>
          </a:bodyPr>
          <a:lstStyle>
            <a:lvl1pPr>
              <a:defRPr sz="1600">
                <a:latin typeface="Arial MT Std" panose="020B0402020200020204" pitchFamily="34" charset="0"/>
              </a:defRPr>
            </a:lvl1pPr>
            <a:lvl2pPr>
              <a:defRPr sz="1400">
                <a:latin typeface="Arial MT Std" panose="020B0402020200020204" pitchFamily="34" charset="0"/>
              </a:defRPr>
            </a:lvl2pPr>
            <a:lvl3pPr>
              <a:defRPr sz="1200">
                <a:latin typeface="Arial MT Std" panose="020B0402020200020204" pitchFamily="34" charset="0"/>
              </a:defRPr>
            </a:lvl3pPr>
            <a:lvl4pPr>
              <a:defRPr sz="1100">
                <a:latin typeface="Arial MT Std" panose="020B0402020200020204" pitchFamily="34" charset="0"/>
              </a:defRPr>
            </a:lvl4pPr>
            <a:lvl5pPr>
              <a:defRPr sz="1100">
                <a:latin typeface="Arial MT Std" panose="020B0402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a:extLst>
              <a:ext uri="{FF2B5EF4-FFF2-40B4-BE49-F238E27FC236}">
                <a16:creationId xmlns:a16="http://schemas.microsoft.com/office/drawing/2014/main" id="{8A54A282-20C9-4C40-8406-9B5E456F4AAA}"/>
              </a:ext>
            </a:extLst>
          </p:cNvPr>
          <p:cNvSpPr txBox="1"/>
          <p:nvPr userDrawn="1"/>
        </p:nvSpPr>
        <p:spPr>
          <a:xfrm>
            <a:off x="3743325" y="6447115"/>
            <a:ext cx="4705350" cy="2420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800" b="1" kern="4600" spc="0" baseline="0">
                <a:solidFill>
                  <a:schemeClr val="tx1"/>
                </a:solidFill>
                <a:latin typeface="Arial MT Std" panose="020B0402020200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1200" b="0">
                <a:solidFill>
                  <a:prstClr val="white"/>
                </a:solidFill>
                <a:latin typeface="Calibri" panose="020F0502020204030204" pitchFamily="34" charset="0"/>
                <a:cs typeface="Calibri" panose="020F0502020204030204" pitchFamily="34" charset="0"/>
              </a:rPr>
              <a:t>Delivering insight through data for a better Canada</a:t>
            </a:r>
            <a:endParaRPr lang="en-US" sz="1200" b="0">
              <a:solidFill>
                <a:prstClr val="white"/>
              </a:solidFill>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ACE70EE8-DB95-6A41-BCDA-4FD30B1FD4A6}"/>
              </a:ext>
            </a:extLst>
          </p:cNvPr>
          <p:cNvSpPr>
            <a:spLocks noGrp="1"/>
          </p:cNvSpPr>
          <p:nvPr>
            <p:ph type="sldNum" sz="quarter" idx="12"/>
          </p:nvPr>
        </p:nvSpPr>
        <p:spPr>
          <a:xfrm>
            <a:off x="11468787" y="5960533"/>
            <a:ext cx="333982" cy="254590"/>
          </a:xfrm>
          <a:prstGeom prst="rect">
            <a:avLst/>
          </a:prstGeom>
        </p:spPr>
        <p:txBody>
          <a:bodyPr/>
          <a:lstStyle>
            <a:lvl1pPr algn="r">
              <a:defRPr sz="900">
                <a:latin typeface="Arial MT Std" panose="020B0402020200020204" pitchFamily="34" charset="0"/>
              </a:defRPr>
            </a:lvl1pPr>
          </a:lstStyle>
          <a:p>
            <a:fld id="{EDB761FF-D525-D64B-8909-8CF25B3FD48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146677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647957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518727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536464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8809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11"/>
          <p:cNvSpPr>
            <a:spLocks noGrp="1" noChangeArrowheads="1"/>
          </p:cNvSpPr>
          <p:nvPr>
            <p:ph type="dt" sz="half" idx="10"/>
          </p:nvPr>
        </p:nvSpPr>
        <p:spPr>
          <a:ln/>
        </p:spPr>
        <p:txBody>
          <a:bodyPr/>
          <a:lstStyle>
            <a:lvl1pPr>
              <a:defRPr/>
            </a:lvl1pPr>
          </a:lstStyle>
          <a:p>
            <a:pPr>
              <a:defRPr/>
            </a:pPr>
            <a:endParaRPr lang="fr-CA"/>
          </a:p>
        </p:txBody>
      </p:sp>
      <p:sp>
        <p:nvSpPr>
          <p:cNvPr id="4" name="Rectangle 13"/>
          <p:cNvSpPr>
            <a:spLocks noGrp="1" noChangeArrowheads="1"/>
          </p:cNvSpPr>
          <p:nvPr>
            <p:ph type="sldNum" sz="quarter" idx="11"/>
          </p:nvPr>
        </p:nvSpPr>
        <p:spPr>
          <a:ln/>
        </p:spPr>
        <p:txBody>
          <a:bodyPr/>
          <a:lstStyle>
            <a:lvl1pPr>
              <a:defRPr/>
            </a:lvl1pPr>
          </a:lstStyle>
          <a:p>
            <a:pPr>
              <a:defRPr/>
            </a:pPr>
            <a:fld id="{52E1A4A8-A401-491A-8A54-875A63DA560E}" type="slidenum">
              <a:rPr lang="fr-CA" altLang="en-US"/>
              <a:pPr>
                <a:defRPr/>
              </a:pPr>
              <a:t>‹#›</a:t>
            </a:fld>
            <a:endParaRPr lang="fr-CA" alt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38997990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4987739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798575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697397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27771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800830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63419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724088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420929470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6196571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96514364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fr-CA"/>
          </a:p>
        </p:txBody>
      </p:sp>
      <p:sp>
        <p:nvSpPr>
          <p:cNvPr id="3" name="Rectangle 13"/>
          <p:cNvSpPr>
            <a:spLocks noGrp="1" noChangeArrowheads="1"/>
          </p:cNvSpPr>
          <p:nvPr>
            <p:ph type="sldNum" sz="quarter" idx="11"/>
          </p:nvPr>
        </p:nvSpPr>
        <p:spPr>
          <a:ln/>
        </p:spPr>
        <p:txBody>
          <a:bodyPr/>
          <a:lstStyle>
            <a:lvl1pPr>
              <a:defRPr/>
            </a:lvl1pPr>
          </a:lstStyle>
          <a:p>
            <a:pPr>
              <a:defRPr/>
            </a:pPr>
            <a:fld id="{212B4C8C-9B07-410E-8803-D91AEEE72D2D}" type="slidenum">
              <a:rPr lang="fr-CA" altLang="en-US"/>
              <a:pPr>
                <a:defRPr/>
              </a:pPr>
              <a:t>‹#›</a:t>
            </a:fld>
            <a:endParaRPr lang="fr-CA" alt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25936419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866236429"/>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solidFill>
                <a:prstClr val="black">
                  <a:tint val="75000"/>
                </a:prstClr>
              </a:solidFill>
            </a:endParaRPr>
          </a:p>
        </p:txBody>
      </p:sp>
      <p:sp>
        <p:nvSpPr>
          <p:cNvPr id="8" name="Footer Placeholder 7"/>
          <p:cNvSpPr>
            <a:spLocks noGrp="1"/>
          </p:cNvSpPr>
          <p:nvPr>
            <p:ph type="ftr" sz="quarter" idx="11"/>
          </p:nvPr>
        </p:nvSpPr>
        <p:spPr/>
        <p:txBody>
          <a:bodyPr/>
          <a:lstStyle/>
          <a:p>
            <a:endParaRPr lang="en-CA">
              <a:solidFill>
                <a:prstClr val="black">
                  <a:tint val="75000"/>
                </a:prstClr>
              </a:solidFill>
            </a:endParaRPr>
          </a:p>
        </p:txBody>
      </p:sp>
      <p:sp>
        <p:nvSpPr>
          <p:cNvPr id="9" name="Slide Number Placeholder 8"/>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766151873"/>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solidFill>
                <a:prstClr val="black">
                  <a:tint val="75000"/>
                </a:prstClr>
              </a:solidFill>
            </a:endParaRPr>
          </a:p>
        </p:txBody>
      </p:sp>
      <p:sp>
        <p:nvSpPr>
          <p:cNvPr id="4" name="Footer Placeholder 3"/>
          <p:cNvSpPr>
            <a:spLocks noGrp="1"/>
          </p:cNvSpPr>
          <p:nvPr>
            <p:ph type="ftr" sz="quarter" idx="11"/>
          </p:nvPr>
        </p:nvSpPr>
        <p:spPr/>
        <p:txBody>
          <a:bodyPr/>
          <a:lstStyle/>
          <a:p>
            <a:endParaRPr lang="en-CA">
              <a:solidFill>
                <a:prstClr val="black">
                  <a:tint val="75000"/>
                </a:prstClr>
              </a:solidFill>
            </a:endParaRPr>
          </a:p>
        </p:txBody>
      </p:sp>
      <p:sp>
        <p:nvSpPr>
          <p:cNvPr id="5" name="Slide Number Placeholder 4"/>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5274384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solidFill>
                <a:prstClr val="black">
                  <a:tint val="75000"/>
                </a:prstClr>
              </a:solidFill>
            </a:endParaRPr>
          </a:p>
        </p:txBody>
      </p:sp>
      <p:sp>
        <p:nvSpPr>
          <p:cNvPr id="3" name="Footer Placeholder 2"/>
          <p:cNvSpPr>
            <a:spLocks noGrp="1"/>
          </p:cNvSpPr>
          <p:nvPr>
            <p:ph type="ftr" sz="quarter" idx="11"/>
          </p:nvPr>
        </p:nvSpPr>
        <p:spPr/>
        <p:txBody>
          <a:bodyPr/>
          <a:lstStyle/>
          <a:p>
            <a:endParaRPr lang="en-CA">
              <a:solidFill>
                <a:prstClr val="black">
                  <a:tint val="75000"/>
                </a:prstClr>
              </a:solidFill>
            </a:endParaRPr>
          </a:p>
        </p:txBody>
      </p:sp>
      <p:sp>
        <p:nvSpPr>
          <p:cNvPr id="4" name="Slide Number Placeholder 3"/>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24489979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2487857459"/>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solidFill>
                <a:prstClr val="black">
                  <a:tint val="75000"/>
                </a:prstClr>
              </a:solidFill>
            </a:endParaRPr>
          </a:p>
        </p:txBody>
      </p:sp>
      <p:sp>
        <p:nvSpPr>
          <p:cNvPr id="6" name="Footer Placeholder 5"/>
          <p:cNvSpPr>
            <a:spLocks noGrp="1"/>
          </p:cNvSpPr>
          <p:nvPr>
            <p:ph type="ftr" sz="quarter" idx="11"/>
          </p:nvPr>
        </p:nvSpPr>
        <p:spPr/>
        <p:txBody>
          <a:bodyPr/>
          <a:lstStyle/>
          <a:p>
            <a:endParaRPr lang="en-CA">
              <a:solidFill>
                <a:prstClr val="black">
                  <a:tint val="75000"/>
                </a:prstClr>
              </a:solidFill>
            </a:endParaRPr>
          </a:p>
        </p:txBody>
      </p:sp>
      <p:sp>
        <p:nvSpPr>
          <p:cNvPr id="7" name="Slide Number Placeholder 6"/>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02722055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103143968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7949828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fr-CA"/>
          </a:p>
        </p:txBody>
      </p:sp>
      <p:sp>
        <p:nvSpPr>
          <p:cNvPr id="6" name="Rectangle 13"/>
          <p:cNvSpPr>
            <a:spLocks noGrp="1" noChangeArrowheads="1"/>
          </p:cNvSpPr>
          <p:nvPr>
            <p:ph type="sldNum" sz="quarter" idx="11"/>
          </p:nvPr>
        </p:nvSpPr>
        <p:spPr>
          <a:ln/>
        </p:spPr>
        <p:txBody>
          <a:bodyPr/>
          <a:lstStyle>
            <a:lvl1pPr>
              <a:defRPr/>
            </a:lvl1pPr>
          </a:lstStyle>
          <a:p>
            <a:pPr>
              <a:defRPr/>
            </a:pPr>
            <a:fld id="{42A38E1D-60FC-4596-8EE4-CA24EF2B44D6}" type="slidenum">
              <a:rPr lang="fr-CA" altLang="en-US"/>
              <a:pPr>
                <a:defRPr/>
              </a:pPr>
              <a:t>‹#›</a:t>
            </a:fld>
            <a:endParaRPr lang="fr-CA"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72820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fr-CA"/>
          </a:p>
        </p:txBody>
      </p:sp>
      <p:sp>
        <p:nvSpPr>
          <p:cNvPr id="6" name="Rectangle 13"/>
          <p:cNvSpPr>
            <a:spLocks noGrp="1" noChangeArrowheads="1"/>
          </p:cNvSpPr>
          <p:nvPr>
            <p:ph type="sldNum" sz="quarter" idx="11"/>
          </p:nvPr>
        </p:nvSpPr>
        <p:spPr>
          <a:ln/>
        </p:spPr>
        <p:txBody>
          <a:bodyPr/>
          <a:lstStyle>
            <a:lvl1pPr>
              <a:defRPr/>
            </a:lvl1pPr>
          </a:lstStyle>
          <a:p>
            <a:pPr>
              <a:defRPr/>
            </a:pPr>
            <a:fld id="{3AB50227-1C8E-4345-9572-498E726C11E9}" type="slidenum">
              <a:rPr lang="fr-CA" altLang="en-US"/>
              <a:pPr>
                <a:defRPr/>
              </a:pPr>
              <a:t>‹#›</a:t>
            </a:fld>
            <a:endParaRPr lang="fr-CA" alt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fr-CA"/>
          </a:p>
        </p:txBody>
      </p:sp>
    </p:spTree>
    <p:extLst>
      <p:ext uri="{BB962C8B-B14F-4D97-AF65-F5344CB8AC3E}">
        <p14:creationId xmlns:p14="http://schemas.microsoft.com/office/powerpoint/2010/main" val="4156034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3.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AutoShape 9"/>
          <p:cNvSpPr>
            <a:spLocks noGrp="1" noChangeArrowheads="1"/>
          </p:cNvSpPr>
          <p:nvPr>
            <p:ph type="title"/>
          </p:nvPr>
        </p:nvSpPr>
        <p:spPr bwMode="auto">
          <a:xfrm>
            <a:off x="527051" y="981076"/>
            <a:ext cx="11137900" cy="708025"/>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lvl="0"/>
            <a:r>
              <a:rPr lang="fr-CA" altLang="en-US"/>
              <a:t>Click to edit Master title style</a:t>
            </a:r>
          </a:p>
        </p:txBody>
      </p:sp>
      <p:sp>
        <p:nvSpPr>
          <p:cNvPr id="1027" name="Rectangle 10"/>
          <p:cNvSpPr>
            <a:spLocks noGrp="1" noChangeArrowheads="1"/>
          </p:cNvSpPr>
          <p:nvPr>
            <p:ph type="body" idx="1"/>
          </p:nvPr>
        </p:nvSpPr>
        <p:spPr bwMode="auto">
          <a:xfrm>
            <a:off x="628651" y="1833564"/>
            <a:ext cx="11036300"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en-US"/>
              <a:t>Click to edit Master text styles</a:t>
            </a:r>
          </a:p>
          <a:p>
            <a:pPr lvl="1"/>
            <a:r>
              <a:rPr lang="fr-CA" altLang="en-US"/>
              <a:t>Second level</a:t>
            </a:r>
          </a:p>
        </p:txBody>
      </p:sp>
      <p:sp>
        <p:nvSpPr>
          <p:cNvPr id="4107" name="Rectangle 11"/>
          <p:cNvSpPr>
            <a:spLocks noGrp="1" noChangeArrowheads="1"/>
          </p:cNvSpPr>
          <p:nvPr>
            <p:ph type="dt" sz="half" idx="2"/>
          </p:nvPr>
        </p:nvSpPr>
        <p:spPr bwMode="auto">
          <a:xfrm>
            <a:off x="10320867" y="6237288"/>
            <a:ext cx="1399117" cy="474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solidFill>
                  <a:srgbClr val="373799"/>
                </a:solidFill>
                <a:latin typeface="Arial" charset="0"/>
                <a:ea typeface="ＭＳ Ｐゴシック" charset="-128"/>
                <a:cs typeface="+mn-cs"/>
              </a:defRPr>
            </a:lvl1pPr>
          </a:lstStyle>
          <a:p>
            <a:pPr fontAlgn="base">
              <a:spcBef>
                <a:spcPct val="0"/>
              </a:spcBef>
              <a:spcAft>
                <a:spcPct val="0"/>
              </a:spcAft>
              <a:defRPr/>
            </a:pPr>
            <a:endParaRPr lang="fr-CA"/>
          </a:p>
        </p:txBody>
      </p:sp>
      <p:sp>
        <p:nvSpPr>
          <p:cNvPr id="4109" name="Rectangle 13"/>
          <p:cNvSpPr>
            <a:spLocks noGrp="1" noChangeArrowheads="1"/>
          </p:cNvSpPr>
          <p:nvPr>
            <p:ph type="sldNum" sz="quarter" idx="4"/>
          </p:nvPr>
        </p:nvSpPr>
        <p:spPr bwMode="auto">
          <a:xfrm>
            <a:off x="527051" y="6242050"/>
            <a:ext cx="783167"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000" b="1" smtClean="0">
                <a:solidFill>
                  <a:srgbClr val="373799"/>
                </a:solidFill>
              </a:defRPr>
            </a:lvl1pPr>
          </a:lstStyle>
          <a:p>
            <a:pPr fontAlgn="base">
              <a:spcBef>
                <a:spcPct val="0"/>
              </a:spcBef>
              <a:spcAft>
                <a:spcPct val="0"/>
              </a:spcAft>
              <a:defRPr/>
            </a:pPr>
            <a:fld id="{12448E51-3059-4156-9C3B-595F2B71F63A}" type="slidenum">
              <a:rPr lang="fr-CA" altLang="en-US">
                <a:ea typeface="MS PGothic" panose="020B0600070205080204" pitchFamily="34" charset="-128"/>
              </a:rPr>
              <a:pPr fontAlgn="base">
                <a:spcBef>
                  <a:spcPct val="0"/>
                </a:spcBef>
                <a:spcAft>
                  <a:spcPct val="0"/>
                </a:spcAft>
                <a:defRPr/>
              </a:pPr>
              <a:t>‹#›</a:t>
            </a:fld>
            <a:endParaRPr lang="fr-CA" altLang="en-US">
              <a:ea typeface="MS PGothic" panose="020B0600070205080204" pitchFamily="34" charset="-128"/>
            </a:endParaRPr>
          </a:p>
        </p:txBody>
      </p:sp>
      <p:sp>
        <p:nvSpPr>
          <p:cNvPr id="4110" name="Rectangle 14"/>
          <p:cNvSpPr>
            <a:spLocks noGrp="1" noChangeArrowheads="1"/>
          </p:cNvSpPr>
          <p:nvPr>
            <p:ph type="ftr" sz="quarter" idx="3"/>
          </p:nvPr>
        </p:nvSpPr>
        <p:spPr bwMode="auto">
          <a:xfrm>
            <a:off x="1871134" y="6237288"/>
            <a:ext cx="8064500" cy="474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373799"/>
                </a:solidFill>
                <a:latin typeface="Arial" charset="0"/>
                <a:ea typeface="ＭＳ Ｐゴシック" charset="-128"/>
                <a:cs typeface="+mn-cs"/>
              </a:defRPr>
            </a:lvl1pPr>
          </a:lstStyle>
          <a:p>
            <a:pPr fontAlgn="base">
              <a:spcBef>
                <a:spcPct val="0"/>
              </a:spcBef>
              <a:spcAft>
                <a:spcPct val="0"/>
              </a:spcAft>
              <a:defRPr/>
            </a:pPr>
            <a:endParaRPr lang="fr-CA"/>
          </a:p>
        </p:txBody>
      </p:sp>
      <p:pic>
        <p:nvPicPr>
          <p:cNvPr id="1031" name="Picture 15" descr="BlueBar-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6988"/>
            <a:ext cx="12192000" cy="75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269742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hdr="0" ftr="0" dt="0"/>
  <p:txStyles>
    <p:titleStyle>
      <a:lvl1pPr algn="l" rtl="0" eaLnBrk="0" fontAlgn="base" hangingPunct="0">
        <a:spcBef>
          <a:spcPct val="0"/>
        </a:spcBef>
        <a:spcAft>
          <a:spcPct val="50000"/>
        </a:spcAft>
        <a:defRPr sz="3200">
          <a:solidFill>
            <a:schemeClr val="tx1"/>
          </a:solidFill>
          <a:latin typeface="+mj-lt"/>
          <a:ea typeface="MS PGothic" pitchFamily="34" charset="-128"/>
          <a:cs typeface="ＭＳ Ｐゴシック" charset="-128"/>
        </a:defRPr>
      </a:lvl1pPr>
      <a:lvl2pPr algn="l" rtl="0" eaLnBrk="0" fontAlgn="base" hangingPunct="0">
        <a:spcBef>
          <a:spcPct val="0"/>
        </a:spcBef>
        <a:spcAft>
          <a:spcPct val="50000"/>
        </a:spcAft>
        <a:defRPr sz="3200">
          <a:solidFill>
            <a:schemeClr val="tx1"/>
          </a:solidFill>
          <a:latin typeface="Arial Black" pitchFamily="34" charset="0"/>
          <a:ea typeface="MS PGothic" pitchFamily="34" charset="-128"/>
          <a:cs typeface="ＭＳ Ｐゴシック" charset="-128"/>
        </a:defRPr>
      </a:lvl2pPr>
      <a:lvl3pPr algn="l" rtl="0" eaLnBrk="0" fontAlgn="base" hangingPunct="0">
        <a:spcBef>
          <a:spcPct val="0"/>
        </a:spcBef>
        <a:spcAft>
          <a:spcPct val="50000"/>
        </a:spcAft>
        <a:defRPr sz="3200">
          <a:solidFill>
            <a:schemeClr val="tx1"/>
          </a:solidFill>
          <a:latin typeface="Arial Black" pitchFamily="34" charset="0"/>
          <a:ea typeface="MS PGothic" pitchFamily="34" charset="-128"/>
          <a:cs typeface="ＭＳ Ｐゴシック" charset="-128"/>
        </a:defRPr>
      </a:lvl3pPr>
      <a:lvl4pPr algn="l" rtl="0" eaLnBrk="0" fontAlgn="base" hangingPunct="0">
        <a:spcBef>
          <a:spcPct val="0"/>
        </a:spcBef>
        <a:spcAft>
          <a:spcPct val="50000"/>
        </a:spcAft>
        <a:defRPr sz="3200">
          <a:solidFill>
            <a:schemeClr val="tx1"/>
          </a:solidFill>
          <a:latin typeface="Arial Black" pitchFamily="34" charset="0"/>
          <a:ea typeface="MS PGothic" pitchFamily="34" charset="-128"/>
          <a:cs typeface="ＭＳ Ｐゴシック" charset="-128"/>
        </a:defRPr>
      </a:lvl4pPr>
      <a:lvl5pPr algn="l" rtl="0" eaLnBrk="0" fontAlgn="base" hangingPunct="0">
        <a:spcBef>
          <a:spcPct val="0"/>
        </a:spcBef>
        <a:spcAft>
          <a:spcPct val="50000"/>
        </a:spcAft>
        <a:defRPr sz="3200">
          <a:solidFill>
            <a:schemeClr val="tx1"/>
          </a:solidFill>
          <a:latin typeface="Arial Black" pitchFamily="34" charset="0"/>
          <a:ea typeface="MS PGothic" pitchFamily="34" charset="-128"/>
          <a:cs typeface="ＭＳ Ｐゴシック" charset="-128"/>
        </a:defRPr>
      </a:lvl5pPr>
      <a:lvl6pPr marL="457200" algn="l" rtl="0" fontAlgn="base">
        <a:spcBef>
          <a:spcPct val="0"/>
        </a:spcBef>
        <a:spcAft>
          <a:spcPct val="50000"/>
        </a:spcAft>
        <a:defRPr sz="3200">
          <a:solidFill>
            <a:schemeClr val="tx1"/>
          </a:solidFill>
          <a:latin typeface="Arial Black" pitchFamily="34" charset="0"/>
        </a:defRPr>
      </a:lvl6pPr>
      <a:lvl7pPr marL="914400" algn="l" rtl="0" fontAlgn="base">
        <a:spcBef>
          <a:spcPct val="0"/>
        </a:spcBef>
        <a:spcAft>
          <a:spcPct val="50000"/>
        </a:spcAft>
        <a:defRPr sz="3200">
          <a:solidFill>
            <a:schemeClr val="tx1"/>
          </a:solidFill>
          <a:latin typeface="Arial Black" pitchFamily="34" charset="0"/>
        </a:defRPr>
      </a:lvl7pPr>
      <a:lvl8pPr marL="1371600" algn="l" rtl="0" fontAlgn="base">
        <a:spcBef>
          <a:spcPct val="0"/>
        </a:spcBef>
        <a:spcAft>
          <a:spcPct val="50000"/>
        </a:spcAft>
        <a:defRPr sz="3200">
          <a:solidFill>
            <a:schemeClr val="tx1"/>
          </a:solidFill>
          <a:latin typeface="Arial Black" pitchFamily="34" charset="0"/>
        </a:defRPr>
      </a:lvl8pPr>
      <a:lvl9pPr marL="1828800" algn="l" rtl="0" fontAlgn="base">
        <a:spcBef>
          <a:spcPct val="0"/>
        </a:spcBef>
        <a:spcAft>
          <a:spcPct val="50000"/>
        </a:spcAft>
        <a:defRPr sz="3200">
          <a:solidFill>
            <a:schemeClr val="tx1"/>
          </a:solidFill>
          <a:latin typeface="Arial Black" pitchFamily="34" charset="0"/>
        </a:defRPr>
      </a:lvl9pPr>
    </p:titleStyle>
    <p:bodyStyle>
      <a:lvl1pPr marL="342900" indent="-342900" algn="l" rtl="0" eaLnBrk="0" fontAlgn="base" hangingPunct="0">
        <a:spcBef>
          <a:spcPct val="0"/>
        </a:spcBef>
        <a:spcAft>
          <a:spcPct val="25000"/>
        </a:spcAft>
        <a:buClr>
          <a:srgbClr val="4682D6"/>
        </a:buClr>
        <a:buFont typeface="Wingdings" panose="05000000000000000000" pitchFamily="2" charset="2"/>
        <a:buChar char="§"/>
        <a:defRPr sz="2800">
          <a:solidFill>
            <a:srgbClr val="000000"/>
          </a:solidFill>
          <a:latin typeface="+mn-lt"/>
          <a:ea typeface="MS PGothic" pitchFamily="34" charset="-128"/>
          <a:cs typeface="ＭＳ Ｐゴシック" charset="-128"/>
        </a:defRPr>
      </a:lvl1pPr>
      <a:lvl2pPr marL="742950" indent="-285750" algn="l" rtl="0" eaLnBrk="0" fontAlgn="base" hangingPunct="0">
        <a:spcBef>
          <a:spcPct val="0"/>
        </a:spcBef>
        <a:spcAft>
          <a:spcPct val="25000"/>
        </a:spcAft>
        <a:buClr>
          <a:srgbClr val="4682D6"/>
        </a:buClr>
        <a:buChar char="•"/>
        <a:defRPr sz="2400">
          <a:solidFill>
            <a:srgbClr val="000000"/>
          </a:solidFill>
          <a:latin typeface="+mn-lt"/>
          <a:ea typeface="MS PGothic" pitchFamily="34" charset="-128"/>
        </a:defRPr>
      </a:lvl2pPr>
      <a:lvl3pPr marL="1143000" indent="-228600" algn="l" rtl="0" eaLnBrk="0" fontAlgn="base" hangingPunct="0">
        <a:spcBef>
          <a:spcPct val="20000"/>
        </a:spcBef>
        <a:spcAft>
          <a:spcPct val="0"/>
        </a:spcAft>
        <a:buClr>
          <a:srgbClr val="4682D6"/>
        </a:buClr>
        <a:buFont typeface="Wingdings" panose="05000000000000000000" pitchFamily="2" charset="2"/>
        <a:defRPr sz="2000">
          <a:solidFill>
            <a:srgbClr val="000000"/>
          </a:solidFill>
          <a:latin typeface="+mn-lt"/>
          <a:ea typeface="MS PGothic" pitchFamily="34" charset="-128"/>
        </a:defRPr>
      </a:lvl3pPr>
      <a:lvl4pPr marL="1600200" indent="-228600" algn="l" rtl="0" eaLnBrk="0" fontAlgn="base" hangingPunct="0">
        <a:spcBef>
          <a:spcPct val="20000"/>
        </a:spcBef>
        <a:spcAft>
          <a:spcPct val="0"/>
        </a:spcAft>
        <a:buClr>
          <a:srgbClr val="4682D6"/>
        </a:buClr>
        <a:buFont typeface="Wingdings" panose="05000000000000000000" pitchFamily="2" charset="2"/>
        <a:buChar char="§"/>
        <a:defRPr>
          <a:solidFill>
            <a:srgbClr val="000000"/>
          </a:solidFill>
          <a:latin typeface="+mn-lt"/>
          <a:ea typeface="MS PGothic" pitchFamily="34" charset="-128"/>
        </a:defRPr>
      </a:lvl4pPr>
      <a:lvl5pPr marL="2057400" indent="-228600" algn="l" rtl="0" eaLnBrk="0" fontAlgn="base" hangingPunct="0">
        <a:spcBef>
          <a:spcPct val="20000"/>
        </a:spcBef>
        <a:spcAft>
          <a:spcPct val="0"/>
        </a:spcAft>
        <a:buClr>
          <a:srgbClr val="4682D6"/>
        </a:buClr>
        <a:buFont typeface="Wingdings" panose="05000000000000000000" pitchFamily="2" charset="2"/>
        <a:buChar char="§"/>
        <a:defRPr>
          <a:solidFill>
            <a:srgbClr val="000000"/>
          </a:solidFill>
          <a:latin typeface="+mn-lt"/>
          <a:ea typeface="MS PGothic" pitchFamily="34" charset="-128"/>
        </a:defRPr>
      </a:lvl5pPr>
      <a:lvl6pPr marL="2514600" indent="-228600" algn="l" rtl="0" fontAlgn="base">
        <a:spcBef>
          <a:spcPct val="20000"/>
        </a:spcBef>
        <a:spcAft>
          <a:spcPct val="0"/>
        </a:spcAft>
        <a:buClr>
          <a:srgbClr val="4682D6"/>
        </a:buClr>
        <a:buFont typeface="Wingdings" pitchFamily="2" charset="2"/>
        <a:buChar char="§"/>
        <a:defRPr>
          <a:solidFill>
            <a:srgbClr val="000000"/>
          </a:solidFill>
          <a:latin typeface="+mn-lt"/>
        </a:defRPr>
      </a:lvl6pPr>
      <a:lvl7pPr marL="2971800" indent="-228600" algn="l" rtl="0" fontAlgn="base">
        <a:spcBef>
          <a:spcPct val="20000"/>
        </a:spcBef>
        <a:spcAft>
          <a:spcPct val="0"/>
        </a:spcAft>
        <a:buClr>
          <a:srgbClr val="4682D6"/>
        </a:buClr>
        <a:buFont typeface="Wingdings" pitchFamily="2" charset="2"/>
        <a:buChar char="§"/>
        <a:defRPr>
          <a:solidFill>
            <a:srgbClr val="000000"/>
          </a:solidFill>
          <a:latin typeface="+mn-lt"/>
        </a:defRPr>
      </a:lvl7pPr>
      <a:lvl8pPr marL="3429000" indent="-228600" algn="l" rtl="0" fontAlgn="base">
        <a:spcBef>
          <a:spcPct val="20000"/>
        </a:spcBef>
        <a:spcAft>
          <a:spcPct val="0"/>
        </a:spcAft>
        <a:buClr>
          <a:srgbClr val="4682D6"/>
        </a:buClr>
        <a:buFont typeface="Wingdings" pitchFamily="2" charset="2"/>
        <a:buChar char="§"/>
        <a:defRPr>
          <a:solidFill>
            <a:srgbClr val="000000"/>
          </a:solidFill>
          <a:latin typeface="+mn-lt"/>
        </a:defRPr>
      </a:lvl8pPr>
      <a:lvl9pPr marL="3886200" indent="-228600" algn="l" rtl="0" fontAlgn="base">
        <a:spcBef>
          <a:spcPct val="20000"/>
        </a:spcBef>
        <a:spcAft>
          <a:spcPct val="0"/>
        </a:spcAft>
        <a:buClr>
          <a:srgbClr val="4682D6"/>
        </a:buClr>
        <a:buFont typeface="Wingdings" pitchFamily="2" charset="2"/>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28414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983420"/>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833" r:id="rId12"/>
    <p:sldLayoutId id="2147483834" r:id="rId13"/>
    <p:sldLayoutId id="2147483837" r:id="rId14"/>
    <p:sldLayoutId id="2147483838" r:id="rId15"/>
    <p:sldLayoutId id="2147483937" r:id="rId16"/>
    <p:sldLayoutId id="2147483669" r:id="rId17"/>
    <p:sldLayoutId id="2147483670" r:id="rId18"/>
    <p:sldLayoutId id="2147483673" r:id="rId19"/>
    <p:sldLayoutId id="2147483674"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2548"/>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42CA9-7BB8-4656-9497-10BF7FCC9A6C}"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364433856"/>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A2E57C-6A40-41F7-9AED-A626CD88AB1E}"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val="3183410667"/>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tags" Target="../tags/tag64.xml"/><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notesSlide" Target="../notesSlides/notesSlide10.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slideLayout" Target="../slideLayouts/slideLayout48.xml"/><Relationship Id="rId5" Type="http://schemas.openxmlformats.org/officeDocument/2006/relationships/tags" Target="../tags/tag61.xml"/><Relationship Id="rId10" Type="http://schemas.openxmlformats.org/officeDocument/2006/relationships/tags" Target="../tags/tag66.xml"/><Relationship Id="rId4" Type="http://schemas.openxmlformats.org/officeDocument/2006/relationships/tags" Target="../tags/tag60.xml"/><Relationship Id="rId9" Type="http://schemas.openxmlformats.org/officeDocument/2006/relationships/tags" Target="../tags/tag65.xml"/></Relationships>
</file>

<file path=ppt/slides/_rels/slide11.xml.rels><?xml version="1.0" encoding="UTF-8" standalone="yes"?>
<Relationships xmlns="http://schemas.openxmlformats.org/package/2006/relationships"><Relationship Id="rId13" Type="http://schemas.openxmlformats.org/officeDocument/2006/relationships/tags" Target="../tags/tag79.xml"/><Relationship Id="rId18" Type="http://schemas.openxmlformats.org/officeDocument/2006/relationships/tags" Target="../tags/tag84.xml"/><Relationship Id="rId26" Type="http://schemas.openxmlformats.org/officeDocument/2006/relationships/tags" Target="../tags/tag92.xml"/><Relationship Id="rId39" Type="http://schemas.openxmlformats.org/officeDocument/2006/relationships/tags" Target="../tags/tag105.xml"/><Relationship Id="rId21" Type="http://schemas.openxmlformats.org/officeDocument/2006/relationships/tags" Target="../tags/tag87.xml"/><Relationship Id="rId34" Type="http://schemas.openxmlformats.org/officeDocument/2006/relationships/tags" Target="../tags/tag100.xml"/><Relationship Id="rId42" Type="http://schemas.openxmlformats.org/officeDocument/2006/relationships/tags" Target="../tags/tag108.xml"/><Relationship Id="rId47" Type="http://schemas.openxmlformats.org/officeDocument/2006/relationships/tags" Target="../tags/tag113.xml"/><Relationship Id="rId50" Type="http://schemas.openxmlformats.org/officeDocument/2006/relationships/tags" Target="../tags/tag116.xml"/><Relationship Id="rId7" Type="http://schemas.openxmlformats.org/officeDocument/2006/relationships/tags" Target="../tags/tag73.xml"/><Relationship Id="rId2" Type="http://schemas.openxmlformats.org/officeDocument/2006/relationships/tags" Target="../tags/tag68.xml"/><Relationship Id="rId16" Type="http://schemas.openxmlformats.org/officeDocument/2006/relationships/tags" Target="../tags/tag82.xml"/><Relationship Id="rId29" Type="http://schemas.openxmlformats.org/officeDocument/2006/relationships/tags" Target="../tags/tag95.xml"/><Relationship Id="rId11" Type="http://schemas.openxmlformats.org/officeDocument/2006/relationships/tags" Target="../tags/tag77.xml"/><Relationship Id="rId24" Type="http://schemas.openxmlformats.org/officeDocument/2006/relationships/tags" Target="../tags/tag90.xml"/><Relationship Id="rId32" Type="http://schemas.openxmlformats.org/officeDocument/2006/relationships/tags" Target="../tags/tag98.xml"/><Relationship Id="rId37" Type="http://schemas.openxmlformats.org/officeDocument/2006/relationships/tags" Target="../tags/tag103.xml"/><Relationship Id="rId40" Type="http://schemas.openxmlformats.org/officeDocument/2006/relationships/tags" Target="../tags/tag106.xml"/><Relationship Id="rId45" Type="http://schemas.openxmlformats.org/officeDocument/2006/relationships/tags" Target="../tags/tag111.xml"/><Relationship Id="rId53" Type="http://schemas.openxmlformats.org/officeDocument/2006/relationships/notesSlide" Target="../notesSlides/notesSlide11.xml"/><Relationship Id="rId5" Type="http://schemas.openxmlformats.org/officeDocument/2006/relationships/tags" Target="../tags/tag71.xml"/><Relationship Id="rId10" Type="http://schemas.openxmlformats.org/officeDocument/2006/relationships/tags" Target="../tags/tag76.xml"/><Relationship Id="rId19" Type="http://schemas.openxmlformats.org/officeDocument/2006/relationships/tags" Target="../tags/tag85.xml"/><Relationship Id="rId31" Type="http://schemas.openxmlformats.org/officeDocument/2006/relationships/tags" Target="../tags/tag97.xml"/><Relationship Id="rId44" Type="http://schemas.openxmlformats.org/officeDocument/2006/relationships/tags" Target="../tags/tag110.xml"/><Relationship Id="rId52" Type="http://schemas.openxmlformats.org/officeDocument/2006/relationships/slideLayout" Target="../slideLayouts/slideLayout5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tags" Target="../tags/tag80.xml"/><Relationship Id="rId22" Type="http://schemas.openxmlformats.org/officeDocument/2006/relationships/tags" Target="../tags/tag88.xml"/><Relationship Id="rId27" Type="http://schemas.openxmlformats.org/officeDocument/2006/relationships/tags" Target="../tags/tag93.xml"/><Relationship Id="rId30" Type="http://schemas.openxmlformats.org/officeDocument/2006/relationships/tags" Target="../tags/tag96.xml"/><Relationship Id="rId35" Type="http://schemas.openxmlformats.org/officeDocument/2006/relationships/tags" Target="../tags/tag101.xml"/><Relationship Id="rId43" Type="http://schemas.openxmlformats.org/officeDocument/2006/relationships/tags" Target="../tags/tag109.xml"/><Relationship Id="rId48" Type="http://schemas.openxmlformats.org/officeDocument/2006/relationships/tags" Target="../tags/tag114.xml"/><Relationship Id="rId8" Type="http://schemas.openxmlformats.org/officeDocument/2006/relationships/tags" Target="../tags/tag74.xml"/><Relationship Id="rId51" Type="http://schemas.openxmlformats.org/officeDocument/2006/relationships/tags" Target="../tags/tag117.xml"/><Relationship Id="rId3" Type="http://schemas.openxmlformats.org/officeDocument/2006/relationships/tags" Target="../tags/tag69.xml"/><Relationship Id="rId12" Type="http://schemas.openxmlformats.org/officeDocument/2006/relationships/tags" Target="../tags/tag78.xml"/><Relationship Id="rId17" Type="http://schemas.openxmlformats.org/officeDocument/2006/relationships/tags" Target="../tags/tag83.xml"/><Relationship Id="rId25" Type="http://schemas.openxmlformats.org/officeDocument/2006/relationships/tags" Target="../tags/tag91.xml"/><Relationship Id="rId33" Type="http://schemas.openxmlformats.org/officeDocument/2006/relationships/tags" Target="../tags/tag99.xml"/><Relationship Id="rId38" Type="http://schemas.openxmlformats.org/officeDocument/2006/relationships/tags" Target="../tags/tag104.xml"/><Relationship Id="rId46" Type="http://schemas.openxmlformats.org/officeDocument/2006/relationships/tags" Target="../tags/tag112.xml"/><Relationship Id="rId20" Type="http://schemas.openxmlformats.org/officeDocument/2006/relationships/tags" Target="../tags/tag86.xml"/><Relationship Id="rId41" Type="http://schemas.openxmlformats.org/officeDocument/2006/relationships/tags" Target="../tags/tag107.xml"/><Relationship Id="rId1" Type="http://schemas.openxmlformats.org/officeDocument/2006/relationships/tags" Target="../tags/tag67.xml"/><Relationship Id="rId6" Type="http://schemas.openxmlformats.org/officeDocument/2006/relationships/tags" Target="../tags/tag72.xml"/><Relationship Id="rId15" Type="http://schemas.openxmlformats.org/officeDocument/2006/relationships/tags" Target="../tags/tag81.xml"/><Relationship Id="rId23" Type="http://schemas.openxmlformats.org/officeDocument/2006/relationships/tags" Target="../tags/tag89.xml"/><Relationship Id="rId28" Type="http://schemas.openxmlformats.org/officeDocument/2006/relationships/tags" Target="../tags/tag94.xml"/><Relationship Id="rId36" Type="http://schemas.openxmlformats.org/officeDocument/2006/relationships/tags" Target="../tags/tag102.xml"/><Relationship Id="rId49" Type="http://schemas.openxmlformats.org/officeDocument/2006/relationships/tags" Target="../tags/tag115.xml"/></Relationships>
</file>

<file path=ppt/slides/_rels/slide12.xml.rels><?xml version="1.0" encoding="UTF-8" standalone="yes"?>
<Relationships xmlns="http://schemas.openxmlformats.org/package/2006/relationships"><Relationship Id="rId13" Type="http://schemas.openxmlformats.org/officeDocument/2006/relationships/tags" Target="../tags/tag130.xml"/><Relationship Id="rId18" Type="http://schemas.openxmlformats.org/officeDocument/2006/relationships/tags" Target="../tags/tag135.xml"/><Relationship Id="rId26" Type="http://schemas.openxmlformats.org/officeDocument/2006/relationships/tags" Target="../tags/tag143.xml"/><Relationship Id="rId39" Type="http://schemas.openxmlformats.org/officeDocument/2006/relationships/tags" Target="../tags/tag156.xml"/><Relationship Id="rId21" Type="http://schemas.openxmlformats.org/officeDocument/2006/relationships/tags" Target="../tags/tag138.xml"/><Relationship Id="rId34" Type="http://schemas.openxmlformats.org/officeDocument/2006/relationships/tags" Target="../tags/tag151.xml"/><Relationship Id="rId42" Type="http://schemas.openxmlformats.org/officeDocument/2006/relationships/tags" Target="../tags/tag159.xml"/><Relationship Id="rId47" Type="http://schemas.openxmlformats.org/officeDocument/2006/relationships/tags" Target="../tags/tag164.xml"/><Relationship Id="rId50" Type="http://schemas.openxmlformats.org/officeDocument/2006/relationships/tags" Target="../tags/tag167.xml"/><Relationship Id="rId55" Type="http://schemas.openxmlformats.org/officeDocument/2006/relationships/tags" Target="../tags/tag172.xml"/><Relationship Id="rId7" Type="http://schemas.openxmlformats.org/officeDocument/2006/relationships/tags" Target="../tags/tag124.xml"/><Relationship Id="rId2" Type="http://schemas.openxmlformats.org/officeDocument/2006/relationships/tags" Target="../tags/tag119.xml"/><Relationship Id="rId16" Type="http://schemas.openxmlformats.org/officeDocument/2006/relationships/tags" Target="../tags/tag133.xml"/><Relationship Id="rId29" Type="http://schemas.openxmlformats.org/officeDocument/2006/relationships/tags" Target="../tags/tag146.xml"/><Relationship Id="rId11" Type="http://schemas.openxmlformats.org/officeDocument/2006/relationships/tags" Target="../tags/tag128.xml"/><Relationship Id="rId24" Type="http://schemas.openxmlformats.org/officeDocument/2006/relationships/tags" Target="../tags/tag141.xml"/><Relationship Id="rId32" Type="http://schemas.openxmlformats.org/officeDocument/2006/relationships/tags" Target="../tags/tag149.xml"/><Relationship Id="rId37" Type="http://schemas.openxmlformats.org/officeDocument/2006/relationships/tags" Target="../tags/tag154.xml"/><Relationship Id="rId40" Type="http://schemas.openxmlformats.org/officeDocument/2006/relationships/tags" Target="../tags/tag157.xml"/><Relationship Id="rId45" Type="http://schemas.openxmlformats.org/officeDocument/2006/relationships/tags" Target="../tags/tag162.xml"/><Relationship Id="rId53" Type="http://schemas.openxmlformats.org/officeDocument/2006/relationships/tags" Target="../tags/tag170.xml"/><Relationship Id="rId58" Type="http://schemas.openxmlformats.org/officeDocument/2006/relationships/notesSlide" Target="../notesSlides/notesSlide12.xml"/><Relationship Id="rId5" Type="http://schemas.openxmlformats.org/officeDocument/2006/relationships/tags" Target="../tags/tag122.xml"/><Relationship Id="rId19" Type="http://schemas.openxmlformats.org/officeDocument/2006/relationships/tags" Target="../tags/tag136.xml"/><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tags" Target="../tags/tag131.xml"/><Relationship Id="rId22" Type="http://schemas.openxmlformats.org/officeDocument/2006/relationships/tags" Target="../tags/tag139.xml"/><Relationship Id="rId27" Type="http://schemas.openxmlformats.org/officeDocument/2006/relationships/tags" Target="../tags/tag144.xml"/><Relationship Id="rId30" Type="http://schemas.openxmlformats.org/officeDocument/2006/relationships/tags" Target="../tags/tag147.xml"/><Relationship Id="rId35" Type="http://schemas.openxmlformats.org/officeDocument/2006/relationships/tags" Target="../tags/tag152.xml"/><Relationship Id="rId43" Type="http://schemas.openxmlformats.org/officeDocument/2006/relationships/tags" Target="../tags/tag160.xml"/><Relationship Id="rId48" Type="http://schemas.openxmlformats.org/officeDocument/2006/relationships/tags" Target="../tags/tag165.xml"/><Relationship Id="rId56" Type="http://schemas.openxmlformats.org/officeDocument/2006/relationships/tags" Target="../tags/tag173.xml"/><Relationship Id="rId8" Type="http://schemas.openxmlformats.org/officeDocument/2006/relationships/tags" Target="../tags/tag125.xml"/><Relationship Id="rId51" Type="http://schemas.openxmlformats.org/officeDocument/2006/relationships/tags" Target="../tags/tag168.xml"/><Relationship Id="rId3" Type="http://schemas.openxmlformats.org/officeDocument/2006/relationships/tags" Target="../tags/tag120.xml"/><Relationship Id="rId12" Type="http://schemas.openxmlformats.org/officeDocument/2006/relationships/tags" Target="../tags/tag129.xml"/><Relationship Id="rId17" Type="http://schemas.openxmlformats.org/officeDocument/2006/relationships/tags" Target="../tags/tag134.xml"/><Relationship Id="rId25" Type="http://schemas.openxmlformats.org/officeDocument/2006/relationships/tags" Target="../tags/tag142.xml"/><Relationship Id="rId33" Type="http://schemas.openxmlformats.org/officeDocument/2006/relationships/tags" Target="../tags/tag150.xml"/><Relationship Id="rId38" Type="http://schemas.openxmlformats.org/officeDocument/2006/relationships/tags" Target="../tags/tag155.xml"/><Relationship Id="rId46" Type="http://schemas.openxmlformats.org/officeDocument/2006/relationships/tags" Target="../tags/tag163.xml"/><Relationship Id="rId20" Type="http://schemas.openxmlformats.org/officeDocument/2006/relationships/tags" Target="../tags/tag137.xml"/><Relationship Id="rId41" Type="http://schemas.openxmlformats.org/officeDocument/2006/relationships/tags" Target="../tags/tag158.xml"/><Relationship Id="rId54" Type="http://schemas.openxmlformats.org/officeDocument/2006/relationships/tags" Target="../tags/tag171.xml"/><Relationship Id="rId1" Type="http://schemas.openxmlformats.org/officeDocument/2006/relationships/tags" Target="../tags/tag118.xml"/><Relationship Id="rId6" Type="http://schemas.openxmlformats.org/officeDocument/2006/relationships/tags" Target="../tags/tag123.xml"/><Relationship Id="rId15" Type="http://schemas.openxmlformats.org/officeDocument/2006/relationships/tags" Target="../tags/tag132.xml"/><Relationship Id="rId23" Type="http://schemas.openxmlformats.org/officeDocument/2006/relationships/tags" Target="../tags/tag140.xml"/><Relationship Id="rId28" Type="http://schemas.openxmlformats.org/officeDocument/2006/relationships/tags" Target="../tags/tag145.xml"/><Relationship Id="rId36" Type="http://schemas.openxmlformats.org/officeDocument/2006/relationships/tags" Target="../tags/tag153.xml"/><Relationship Id="rId49" Type="http://schemas.openxmlformats.org/officeDocument/2006/relationships/tags" Target="../tags/tag166.xml"/><Relationship Id="rId57" Type="http://schemas.openxmlformats.org/officeDocument/2006/relationships/slideLayout" Target="../slideLayouts/slideLayout56.xml"/><Relationship Id="rId10" Type="http://schemas.openxmlformats.org/officeDocument/2006/relationships/tags" Target="../tags/tag127.xml"/><Relationship Id="rId31" Type="http://schemas.openxmlformats.org/officeDocument/2006/relationships/tags" Target="../tags/tag148.xml"/><Relationship Id="rId44" Type="http://schemas.openxmlformats.org/officeDocument/2006/relationships/tags" Target="../tags/tag161.xml"/><Relationship Id="rId52" Type="http://schemas.openxmlformats.org/officeDocument/2006/relationships/tags" Target="../tags/tag16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tags" Target="../tags/tag174.xml"/></Relationships>
</file>

<file path=ppt/slides/_rels/slide14.xml.rels><?xml version="1.0" encoding="UTF-8" standalone="yes"?>
<Relationships xmlns="http://schemas.openxmlformats.org/package/2006/relationships"><Relationship Id="rId3" Type="http://schemas.openxmlformats.org/officeDocument/2006/relationships/tags" Target="../tags/tag177.xml"/><Relationship Id="rId7" Type="http://schemas.openxmlformats.org/officeDocument/2006/relationships/image" Target="../media/image12.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notesSlide" Target="../notesSlides/notesSlide14.xml"/><Relationship Id="rId5" Type="http://schemas.openxmlformats.org/officeDocument/2006/relationships/slideLayout" Target="../slideLayouts/slideLayout26.xml"/><Relationship Id="rId4" Type="http://schemas.openxmlformats.org/officeDocument/2006/relationships/tags" Target="../tags/tag17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179.xml"/><Relationship Id="rId4" Type="http://schemas.openxmlformats.org/officeDocument/2006/relationships/image" Target="../media/image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4.xml"/><Relationship Id="rId1" Type="http://schemas.openxmlformats.org/officeDocument/2006/relationships/tags" Target="../tags/tag180.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82.xml"/><Relationship Id="rId1" Type="http://schemas.openxmlformats.org/officeDocument/2006/relationships/tags" Target="../tags/tag181.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hyperlink" Target="https://www150.statcan.gc.ca/n1/pub/11-627-m/11-627-m2019036-fra.htm" TargetMode="External"/><Relationship Id="rId13" Type="http://schemas.openxmlformats.org/officeDocument/2006/relationships/hyperlink" Target="https://www150.statcan.gc.ca/n1/pub/11-627-m/11-627-m2019018-fra.htm" TargetMode="External"/><Relationship Id="rId3" Type="http://schemas.openxmlformats.org/officeDocument/2006/relationships/notesSlide" Target="../notesSlides/notesSlide26.xml"/><Relationship Id="rId7" Type="http://schemas.openxmlformats.org/officeDocument/2006/relationships/hyperlink" Target="https://www150.statcan.gc.ca/n1/pub/11-627-m/11-627-m2020016-fra.htm" TargetMode="External"/><Relationship Id="rId12" Type="http://schemas.openxmlformats.org/officeDocument/2006/relationships/hyperlink" Target="https://www150.statcan.gc.ca/n1/pub/11-627-m/11-627-m2019019-fra.htm" TargetMode="External"/><Relationship Id="rId17" Type="http://schemas.openxmlformats.org/officeDocument/2006/relationships/image" Target="../media/image19.png"/><Relationship Id="rId2" Type="http://schemas.openxmlformats.org/officeDocument/2006/relationships/slideLayout" Target="../slideLayouts/slideLayout26.xml"/><Relationship Id="rId16" Type="http://schemas.openxmlformats.org/officeDocument/2006/relationships/hyperlink" Target="https://www150.statcan.gc.ca/n1/pub/11-627-m/11-627-m2019001-fra.htm" TargetMode="External"/><Relationship Id="rId1" Type="http://schemas.openxmlformats.org/officeDocument/2006/relationships/tags" Target="../tags/tag183.xml"/><Relationship Id="rId6" Type="http://schemas.openxmlformats.org/officeDocument/2006/relationships/hyperlink" Target="https://www150.statcan.gc.ca/n1/pub/11-627-m/11-627-m2020057-fra.htm" TargetMode="External"/><Relationship Id="rId11" Type="http://schemas.openxmlformats.org/officeDocument/2006/relationships/hyperlink" Target="https://www150.statcan.gc.ca/n1/pub/11-627-m/11-627-m2019033-fra.htm" TargetMode="External"/><Relationship Id="rId5" Type="http://schemas.openxmlformats.org/officeDocument/2006/relationships/hyperlink" Target="https://www150.statcan.gc.ca/n1/pub/11-627-m/11-627-m2020048-fra.htm" TargetMode="External"/><Relationship Id="rId15" Type="http://schemas.openxmlformats.org/officeDocument/2006/relationships/hyperlink" Target="https://www150.statcan.gc.ca/n1/pub/11-627-m/11-627-m2019002-fra.htm" TargetMode="External"/><Relationship Id="rId10" Type="http://schemas.openxmlformats.org/officeDocument/2006/relationships/hyperlink" Target="https://www150.statcan.gc.ca/n1/pub/11-627-m/11-627-m2019031-fra.htm" TargetMode="External"/><Relationship Id="rId4" Type="http://schemas.openxmlformats.org/officeDocument/2006/relationships/hyperlink" Target="https://www150.statcan.gc.ca/n1/daily-quotidien/210928/dq210928e-fra.htm" TargetMode="External"/><Relationship Id="rId9" Type="http://schemas.openxmlformats.org/officeDocument/2006/relationships/hyperlink" Target="https://www150.statcan.gc.ca/n1/pub/11-627-m/11-627-m2019035-fra.htm" TargetMode="External"/><Relationship Id="rId14" Type="http://schemas.openxmlformats.org/officeDocument/2006/relationships/hyperlink" Target="https://www150.statcan.gc.ca/n1/pub/11-627-m/11-627-m2019014-fra.htm"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85.xml"/><Relationship Id="rId1" Type="http://schemas.openxmlformats.org/officeDocument/2006/relationships/tags" Target="../tags/tag184.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87.xml"/><Relationship Id="rId1" Type="http://schemas.openxmlformats.org/officeDocument/2006/relationships/tags" Target="../tags/tag186.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92.xml"/><Relationship Id="rId1" Type="http://schemas.openxmlformats.org/officeDocument/2006/relationships/tags" Target="../tags/tag191.xml"/><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tags" Target="../tags/tag195.xml"/><Relationship Id="rId2" Type="http://schemas.openxmlformats.org/officeDocument/2006/relationships/tags" Target="../tags/tag194.xml"/><Relationship Id="rId1" Type="http://schemas.openxmlformats.org/officeDocument/2006/relationships/tags" Target="../tags/tag193.xml"/><Relationship Id="rId5" Type="http://schemas.openxmlformats.org/officeDocument/2006/relationships/image" Target="../media/image23.png"/><Relationship Id="rId4"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97.xml"/><Relationship Id="rId1" Type="http://schemas.openxmlformats.org/officeDocument/2006/relationships/tags" Target="../tags/tag196.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199.xml"/><Relationship Id="rId1" Type="http://schemas.openxmlformats.org/officeDocument/2006/relationships/tags" Target="../tags/tag198.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5" Type="http://schemas.openxmlformats.org/officeDocument/2006/relationships/image" Target="../media/image26.png"/><Relationship Id="rId4"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204.xml"/><Relationship Id="rId1" Type="http://schemas.openxmlformats.org/officeDocument/2006/relationships/tags" Target="../tags/tag203.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206.xml"/><Relationship Id="rId1" Type="http://schemas.openxmlformats.org/officeDocument/2006/relationships/tags" Target="../tags/tag205.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notesSlide" Target="../notesSlides/notesSlide4.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slideLayout" Target="../slideLayouts/slideLayout67.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210.xml"/><Relationship Id="rId1" Type="http://schemas.openxmlformats.org/officeDocument/2006/relationships/tags" Target="../tags/tag209.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150.statcan.gc.ca/n1/pub/75-006-x/2021001/article/00002-fra.htm" TargetMode="External"/><Relationship Id="rId7" Type="http://schemas.openxmlformats.org/officeDocument/2006/relationships/hyperlink" Target="https://www150.statcan.gc.ca/t1/tbl1/fr/tv.action?pid=4510004001" TargetMode="External"/><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hyperlink" Target="https://www150.statcan.gc.ca/t1/tbl1/fr/tv.action?pid=4510003201" TargetMode="External"/><Relationship Id="rId5" Type="http://schemas.openxmlformats.org/officeDocument/2006/relationships/hyperlink" Target="https://www150.statcan.gc.ca/n1/pub/45-28-0001/2020001/article/00037-fra.htm" TargetMode="External"/><Relationship Id="rId4" Type="http://schemas.openxmlformats.org/officeDocument/2006/relationships/hyperlink" Target="https://www150.statcan.gc.ca/n1/pub/11-627-m/11-627-m2021035-fra.htm" TargetMode="External"/></Relationships>
</file>

<file path=ppt/slides/_rels/slide43.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32.png"/><Relationship Id="rId5" Type="http://schemas.openxmlformats.org/officeDocument/2006/relationships/notesSlide" Target="../notesSlides/notesSlide34.xml"/><Relationship Id="rId4"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9.xml"/><Relationship Id="rId7" Type="http://schemas.openxmlformats.org/officeDocument/2006/relationships/notesSlide" Target="../notesSlides/notesSlide5.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26.xml"/><Relationship Id="rId5" Type="http://schemas.openxmlformats.org/officeDocument/2006/relationships/tags" Target="../tags/tag31.xml"/><Relationship Id="rId4" Type="http://schemas.openxmlformats.org/officeDocument/2006/relationships/tags" Target="../tags/tag30.xml"/></Relationships>
</file>

<file path=ppt/slides/_rels/slide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slideLayout" Target="../slideLayouts/slideLayout48.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 Type="http://schemas.openxmlformats.org/officeDocument/2006/relationships/tags" Target="../tags/tag33.xml"/><Relationship Id="rId16" Type="http://schemas.openxmlformats.org/officeDocument/2006/relationships/tags" Target="../tags/tag47.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tags" Target="../tags/tag46.xml"/><Relationship Id="rId10" Type="http://schemas.openxmlformats.org/officeDocument/2006/relationships/tags" Target="../tags/tag41.xml"/><Relationship Id="rId19" Type="http://schemas.openxmlformats.org/officeDocument/2006/relationships/notesSlide" Target="../notesSlides/notesSlide6.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7.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notesSlide" Target="../notesSlides/notesSlide7.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31.xml"/><Relationship Id="rId5" Type="http://schemas.openxmlformats.org/officeDocument/2006/relationships/tags" Target="../tags/tag53.xml"/><Relationship Id="rId4" Type="http://schemas.openxmlformats.org/officeDocument/2006/relationships/tags" Target="../tags/tag5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56.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621C-6F45-B242-BB65-E518082388E2}"/>
              </a:ext>
            </a:extLst>
          </p:cNvPr>
          <p:cNvSpPr>
            <a:spLocks noGrp="1"/>
          </p:cNvSpPr>
          <p:nvPr>
            <p:ph type="ctrTitle"/>
            <p:custDataLst>
              <p:tags r:id="rId1"/>
            </p:custDataLst>
          </p:nvPr>
        </p:nvSpPr>
        <p:spPr>
          <a:xfrm>
            <a:off x="714651" y="2661327"/>
            <a:ext cx="10762697" cy="1058953"/>
          </a:xfrm>
        </p:spPr>
        <p:txBody>
          <a:bodyPr/>
          <a:lstStyle/>
          <a:p>
            <a:r>
              <a:rPr lang="en-CA" sz="3600" dirty="0">
                <a:solidFill>
                  <a:prstClr val="black"/>
                </a:solidFill>
                <a:latin typeface="Calibri" panose="020F0502020204030204" pitchFamily="34" charset="0"/>
                <a:cs typeface="Calibri" panose="020F0502020204030204" pitchFamily="34" charset="0"/>
              </a:rPr>
              <a:t>Programme </a:t>
            </a:r>
            <a:r>
              <a:rPr lang="en-CA" sz="3600" dirty="0" err="1">
                <a:solidFill>
                  <a:prstClr val="black"/>
                </a:solidFill>
                <a:latin typeface="Calibri" panose="020F0502020204030204" pitchFamily="34" charset="0"/>
                <a:cs typeface="Calibri" panose="020F0502020204030204" pitchFamily="34" charset="0"/>
              </a:rPr>
              <a:t>général</a:t>
            </a:r>
            <a:r>
              <a:rPr lang="en-CA" sz="3600" dirty="0">
                <a:solidFill>
                  <a:prstClr val="black"/>
                </a:solidFill>
                <a:latin typeface="Calibri" panose="020F0502020204030204" pitchFamily="34" charset="0"/>
                <a:cs typeface="Calibri" panose="020F0502020204030204" pitchFamily="34" charset="0"/>
              </a:rPr>
              <a:t> des </a:t>
            </a:r>
            <a:r>
              <a:rPr lang="en-CA" sz="3600" dirty="0" err="1">
                <a:solidFill>
                  <a:prstClr val="black"/>
                </a:solidFill>
                <a:latin typeface="Calibri" panose="020F0502020204030204" pitchFamily="34" charset="0"/>
                <a:cs typeface="Calibri" panose="020F0502020204030204" pitchFamily="34" charset="0"/>
              </a:rPr>
              <a:t>statistiques</a:t>
            </a:r>
            <a:r>
              <a:rPr lang="en-CA" sz="3600" dirty="0">
                <a:solidFill>
                  <a:prstClr val="black"/>
                </a:solidFill>
                <a:latin typeface="Calibri" panose="020F0502020204030204" pitchFamily="34" charset="0"/>
                <a:cs typeface="Calibri" panose="020F0502020204030204" pitchFamily="34" charset="0"/>
              </a:rPr>
              <a:t> </a:t>
            </a:r>
            <a:r>
              <a:rPr lang="en-CA" sz="3600" dirty="0" err="1">
                <a:solidFill>
                  <a:prstClr val="black"/>
                </a:solidFill>
                <a:latin typeface="Calibri" panose="020F0502020204030204" pitchFamily="34" charset="0"/>
                <a:cs typeface="Calibri" panose="020F0502020204030204" pitchFamily="34" charset="0"/>
              </a:rPr>
              <a:t>sociales</a:t>
            </a:r>
            <a:endParaRPr lang="en-US" sz="3200" dirty="0">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EAE707F7-BC74-7A48-A8B4-5834787C5F5D}"/>
              </a:ext>
            </a:extLst>
          </p:cNvPr>
          <p:cNvSpPr>
            <a:spLocks noGrp="1"/>
          </p:cNvSpPr>
          <p:nvPr>
            <p:ph type="subTitle" idx="1"/>
            <p:custDataLst>
              <p:tags r:id="rId2"/>
            </p:custDataLst>
          </p:nvPr>
        </p:nvSpPr>
        <p:spPr>
          <a:xfrm>
            <a:off x="8367622" y="4304580"/>
            <a:ext cx="2300377" cy="563511"/>
          </a:xfrm>
        </p:spPr>
        <p:txBody>
          <a:bodyPr>
            <a:noAutofit/>
          </a:bodyPr>
          <a:lstStyle/>
          <a:p>
            <a:r>
              <a:rPr lang="en-US" sz="2000" i="1" dirty="0"/>
              <a:t>le 21 </a:t>
            </a:r>
            <a:r>
              <a:rPr lang="en-US" sz="2000" i="1" dirty="0" err="1"/>
              <a:t>juin</a:t>
            </a:r>
            <a:r>
              <a:rPr lang="en-US" sz="2000" i="1" dirty="0"/>
              <a:t> 2022</a:t>
            </a:r>
          </a:p>
        </p:txBody>
      </p:sp>
    </p:spTree>
    <p:extLst>
      <p:ext uri="{BB962C8B-B14F-4D97-AF65-F5344CB8AC3E}">
        <p14:creationId xmlns:p14="http://schemas.microsoft.com/office/powerpoint/2010/main" val="3227571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4E8C5D4-1814-4031-B17D-1213B03CC975}"/>
              </a:ext>
            </a:extLst>
          </p:cNvPr>
          <p:cNvGrpSpPr/>
          <p:nvPr>
            <p:custDataLst>
              <p:tags r:id="rId1"/>
            </p:custDataLst>
          </p:nvPr>
        </p:nvGrpSpPr>
        <p:grpSpPr>
          <a:xfrm>
            <a:off x="1051843" y="1529134"/>
            <a:ext cx="10374432" cy="4647378"/>
            <a:chOff x="650467" y="2443798"/>
            <a:chExt cx="9752527" cy="4313224"/>
          </a:xfrm>
        </p:grpSpPr>
        <p:grpSp>
          <p:nvGrpSpPr>
            <p:cNvPr id="28" name="Group 27">
              <a:extLst>
                <a:ext uri="{FF2B5EF4-FFF2-40B4-BE49-F238E27FC236}">
                  <a16:creationId xmlns:a16="http://schemas.microsoft.com/office/drawing/2014/main" id="{7AAEF50E-F162-4ECA-84E2-8B1A67A253F9}"/>
                </a:ext>
              </a:extLst>
            </p:cNvPr>
            <p:cNvGrpSpPr/>
            <p:nvPr/>
          </p:nvGrpSpPr>
          <p:grpSpPr>
            <a:xfrm>
              <a:off x="650468" y="2443798"/>
              <a:ext cx="9752526" cy="4313224"/>
              <a:chOff x="539102" y="2443798"/>
              <a:chExt cx="9019332" cy="4313224"/>
            </a:xfrm>
          </p:grpSpPr>
          <p:grpSp>
            <p:nvGrpSpPr>
              <p:cNvPr id="34" name="Group 33">
                <a:extLst>
                  <a:ext uri="{FF2B5EF4-FFF2-40B4-BE49-F238E27FC236}">
                    <a16:creationId xmlns:a16="http://schemas.microsoft.com/office/drawing/2014/main" id="{A06DB802-5E41-4C64-9971-B5168EA775D0}"/>
                  </a:ext>
                </a:extLst>
              </p:cNvPr>
              <p:cNvGrpSpPr/>
              <p:nvPr/>
            </p:nvGrpSpPr>
            <p:grpSpPr>
              <a:xfrm>
                <a:off x="539102" y="2443798"/>
                <a:ext cx="9019332" cy="4090319"/>
                <a:chOff x="539102" y="2443798"/>
                <a:chExt cx="9019332" cy="4090319"/>
              </a:xfrm>
            </p:grpSpPr>
            <p:grpSp>
              <p:nvGrpSpPr>
                <p:cNvPr id="43" name="Group 42">
                  <a:extLst>
                    <a:ext uri="{FF2B5EF4-FFF2-40B4-BE49-F238E27FC236}">
                      <a16:creationId xmlns:a16="http://schemas.microsoft.com/office/drawing/2014/main" id="{1C1DF1C9-1280-4E75-A879-D4E5312BE1FA}"/>
                    </a:ext>
                  </a:extLst>
                </p:cNvPr>
                <p:cNvGrpSpPr/>
                <p:nvPr/>
              </p:nvGrpSpPr>
              <p:grpSpPr>
                <a:xfrm>
                  <a:off x="539102" y="2443798"/>
                  <a:ext cx="9019332" cy="343686"/>
                  <a:chOff x="631163" y="1206538"/>
                  <a:chExt cx="8509276" cy="324250"/>
                </a:xfrm>
              </p:grpSpPr>
              <p:sp>
                <p:nvSpPr>
                  <p:cNvPr id="46" name="Rectangle 45">
                    <a:extLst>
                      <a:ext uri="{FF2B5EF4-FFF2-40B4-BE49-F238E27FC236}">
                        <a16:creationId xmlns:a16="http://schemas.microsoft.com/office/drawing/2014/main" id="{8635030D-1E91-4044-9989-7E0D645144A9}"/>
                      </a:ext>
                    </a:extLst>
                  </p:cNvPr>
                  <p:cNvSpPr/>
                  <p:nvPr>
                    <p:custDataLst>
                      <p:tags r:id="rId7"/>
                    </p:custDataLst>
                  </p:nvPr>
                </p:nvSpPr>
                <p:spPr>
                  <a:xfrm>
                    <a:off x="5003142" y="1216249"/>
                    <a:ext cx="1905000" cy="304800"/>
                  </a:xfrm>
                  <a:prstGeom prst="rect">
                    <a:avLst/>
                  </a:prstGeom>
                  <a:solidFill>
                    <a:srgbClr val="4280D5"/>
                  </a:solidFill>
                  <a:ln w="12700" cap="flat" cmpd="sng" algn="ctr">
                    <a:solidFill>
                      <a:srgbClr val="4280D5"/>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fr-CA" sz="1400" b="1" dirty="0">
                        <a:solidFill>
                          <a:prstClr val="white"/>
                        </a:solidFill>
                      </a:rPr>
                      <a:t>Panel Web</a:t>
                    </a:r>
                  </a:p>
                </p:txBody>
              </p:sp>
              <p:sp>
                <p:nvSpPr>
                  <p:cNvPr id="47" name="Rectangle 46">
                    <a:extLst>
                      <a:ext uri="{FF2B5EF4-FFF2-40B4-BE49-F238E27FC236}">
                        <a16:creationId xmlns:a16="http://schemas.microsoft.com/office/drawing/2014/main" id="{C8E6030B-CB9E-4DAB-9413-C251C3F8CE4A}"/>
                      </a:ext>
                    </a:extLst>
                  </p:cNvPr>
                  <p:cNvSpPr/>
                  <p:nvPr>
                    <p:custDataLst>
                      <p:tags r:id="rId8"/>
                    </p:custDataLst>
                  </p:nvPr>
                </p:nvSpPr>
                <p:spPr>
                  <a:xfrm>
                    <a:off x="7235439" y="1213915"/>
                    <a:ext cx="1905000" cy="304800"/>
                  </a:xfrm>
                  <a:prstGeom prst="rect">
                    <a:avLst/>
                  </a:prstGeom>
                  <a:solidFill>
                    <a:srgbClr val="4280D5"/>
                  </a:solidFill>
                  <a:ln w="12700" cap="flat" cmpd="sng" algn="ctr">
                    <a:solidFill>
                      <a:srgbClr val="4280D5"/>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fr-CA" sz="1400" b="1" dirty="0">
                        <a:solidFill>
                          <a:prstClr val="white"/>
                        </a:solidFill>
                      </a:rPr>
                      <a:t>PADD Panel diversifié </a:t>
                    </a:r>
                  </a:p>
                </p:txBody>
              </p:sp>
              <p:sp>
                <p:nvSpPr>
                  <p:cNvPr id="54" name="Rectangle 53">
                    <a:extLst>
                      <a:ext uri="{FF2B5EF4-FFF2-40B4-BE49-F238E27FC236}">
                        <a16:creationId xmlns:a16="http://schemas.microsoft.com/office/drawing/2014/main" id="{005118D8-BA23-47E1-A9E3-2622289DA531}"/>
                      </a:ext>
                    </a:extLst>
                  </p:cNvPr>
                  <p:cNvSpPr/>
                  <p:nvPr>
                    <p:custDataLst>
                      <p:tags r:id="rId9"/>
                    </p:custDataLst>
                  </p:nvPr>
                </p:nvSpPr>
                <p:spPr>
                  <a:xfrm>
                    <a:off x="2863460" y="1206538"/>
                    <a:ext cx="1905000" cy="304800"/>
                  </a:xfrm>
                  <a:prstGeom prst="rect">
                    <a:avLst/>
                  </a:prstGeom>
                  <a:solidFill>
                    <a:srgbClr val="4280D5"/>
                  </a:solidFill>
                  <a:ln w="12700" cap="flat" cmpd="sng" algn="ctr">
                    <a:solidFill>
                      <a:srgbClr val="4280D5"/>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fr-CA" sz="1400" b="1" dirty="0">
                        <a:solidFill>
                          <a:prstClr val="white"/>
                        </a:solidFill>
                      </a:rPr>
                      <a:t>Omnibus</a:t>
                    </a:r>
                  </a:p>
                </p:txBody>
              </p:sp>
              <p:sp>
                <p:nvSpPr>
                  <p:cNvPr id="55" name="Rectangle 54">
                    <a:extLst>
                      <a:ext uri="{FF2B5EF4-FFF2-40B4-BE49-F238E27FC236}">
                        <a16:creationId xmlns:a16="http://schemas.microsoft.com/office/drawing/2014/main" id="{5056D3D5-FDD5-4B27-9EA5-749F9F4CC6D5}"/>
                      </a:ext>
                    </a:extLst>
                  </p:cNvPr>
                  <p:cNvSpPr/>
                  <p:nvPr>
                    <p:custDataLst>
                      <p:tags r:id="rId10"/>
                    </p:custDataLst>
                  </p:nvPr>
                </p:nvSpPr>
                <p:spPr>
                  <a:xfrm>
                    <a:off x="631163" y="1225988"/>
                    <a:ext cx="1905000" cy="304800"/>
                  </a:xfrm>
                  <a:prstGeom prst="rect">
                    <a:avLst/>
                  </a:prstGeom>
                  <a:solidFill>
                    <a:srgbClr val="4280D5"/>
                  </a:solidFill>
                  <a:ln w="12700" cap="flat" cmpd="sng" algn="ctr">
                    <a:solidFill>
                      <a:srgbClr val="4280D5"/>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fr-CA" sz="1400" b="1" dirty="0">
                        <a:solidFill>
                          <a:prstClr val="white"/>
                        </a:solidFill>
                      </a:rPr>
                      <a:t>Approche participative</a:t>
                    </a:r>
                  </a:p>
                </p:txBody>
              </p:sp>
            </p:grpSp>
            <p:sp>
              <p:nvSpPr>
                <p:cNvPr id="44" name="Rectangle 43">
                  <a:extLst>
                    <a:ext uri="{FF2B5EF4-FFF2-40B4-BE49-F238E27FC236}">
                      <a16:creationId xmlns:a16="http://schemas.microsoft.com/office/drawing/2014/main" id="{5E7200B5-817C-4355-9266-D46D85609829}"/>
                    </a:ext>
                  </a:extLst>
                </p:cNvPr>
                <p:cNvSpPr/>
                <p:nvPr>
                  <p:custDataLst>
                    <p:tags r:id="rId5"/>
                  </p:custDataLst>
                </p:nvPr>
              </p:nvSpPr>
              <p:spPr>
                <a:xfrm>
                  <a:off x="2905205" y="2910626"/>
                  <a:ext cx="2019188" cy="3623491"/>
                </a:xfrm>
                <a:prstGeom prst="rect">
                  <a:avLst/>
                </a:prstGeom>
                <a:noFill/>
                <a:ln w="12700" cap="flat" cmpd="sng" algn="ctr">
                  <a:solidFill>
                    <a:srgbClr val="4280D5"/>
                  </a:solidFill>
                  <a:prstDash val="solid"/>
                  <a:miter lim="800000"/>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Suivi du QE et du QE-r </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Collecte de 6 semaines</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Taille de l’échantillon = 20 000 répondants </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Durée 20 à 25 minutes / 70 questions (incluant les renseignements sociodémographiques)</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Possibilité de regrouper les trimestres pour la désagrégation des données</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Fichier définitif : de 6 à 8 semaines après la collecte des données</a:t>
                  </a:r>
                </a:p>
                <a:p>
                  <a:pPr marL="285750" indent="-285750">
                    <a:buClr>
                      <a:srgbClr val="33CC33"/>
                    </a:buClr>
                    <a:buFont typeface="Wingdings" panose="05000000000000000000" pitchFamily="2" charset="2"/>
                    <a:buChar char="ü"/>
                    <a:defRPr/>
                  </a:pPr>
                  <a:endParaRPr lang="en-CA" sz="1200" dirty="0">
                    <a:solidFill>
                      <a:prstClr val="black">
                        <a:lumMod val="85000"/>
                        <a:lumOff val="15000"/>
                      </a:prstClr>
                    </a:solidFill>
                    <a:latin typeface="Arial MT Std" panose="020B0402020200020204"/>
                  </a:endParaRPr>
                </a:p>
              </p:txBody>
            </p:sp>
            <p:sp>
              <p:nvSpPr>
                <p:cNvPr id="45" name="Rectangle 44">
                  <a:extLst>
                    <a:ext uri="{FF2B5EF4-FFF2-40B4-BE49-F238E27FC236}">
                      <a16:creationId xmlns:a16="http://schemas.microsoft.com/office/drawing/2014/main" id="{6689EBDD-0098-4C37-A191-144D8ABAEF56}"/>
                    </a:ext>
                  </a:extLst>
                </p:cNvPr>
                <p:cNvSpPr/>
                <p:nvPr>
                  <p:custDataLst>
                    <p:tags r:id="rId6"/>
                  </p:custDataLst>
                </p:nvPr>
              </p:nvSpPr>
              <p:spPr>
                <a:xfrm>
                  <a:off x="7539246" y="2873519"/>
                  <a:ext cx="2019188" cy="3660460"/>
                </a:xfrm>
                <a:prstGeom prst="rect">
                  <a:avLst/>
                </a:prstGeom>
                <a:noFill/>
                <a:ln w="12700" cap="flat" cmpd="sng" algn="ctr">
                  <a:solidFill>
                    <a:srgbClr val="4280D5"/>
                  </a:solidFill>
                  <a:prstDash val="solid"/>
                  <a:miter lim="800000"/>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Suivi du QE et du QE-r </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Collecte de 6 à 12 semaines (selon la vague)</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Taille de l’échantillon = de 60 000 à 80 000 répondants</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Durée 10 minutes / 20 questions</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err="1">
                      <a:solidFill>
                        <a:prstClr val="black">
                          <a:lumMod val="85000"/>
                          <a:lumOff val="15000"/>
                        </a:prstClr>
                      </a:solidFill>
                      <a:latin typeface="Arial MT Std" panose="020B0402020200020204"/>
                    </a:rPr>
                    <a:t>Suréchantillon</a:t>
                  </a:r>
                  <a:r>
                    <a:rPr lang="fr-CA" sz="1200" dirty="0">
                      <a:solidFill>
                        <a:prstClr val="black">
                          <a:lumMod val="85000"/>
                          <a:lumOff val="15000"/>
                        </a:prstClr>
                      </a:solidFill>
                      <a:latin typeface="Arial MT Std" panose="020B0402020200020204"/>
                    </a:rPr>
                    <a:t> de groupes de population désignés comme minorités visibles</a:t>
                  </a:r>
                </a:p>
                <a:p>
                  <a:pPr>
                    <a:buClr>
                      <a:srgbClr val="33CC33"/>
                    </a:buClr>
                    <a:defRPr/>
                  </a:pPr>
                  <a:endParaRPr lang="fr-CA" sz="1200" dirty="0">
                    <a:solidFill>
                      <a:prstClr val="black">
                        <a:lumMod val="85000"/>
                        <a:lumOff val="15000"/>
                      </a:prstClr>
                    </a:solidFill>
                    <a:latin typeface="Arial MT Std" panose="020B0402020200020204"/>
                  </a:endParaRPr>
                </a:p>
                <a:p>
                  <a:pPr marL="285750" indent="-285750">
                    <a:buFont typeface="Arial" panose="020B0604020202020204" pitchFamily="34" charset="0"/>
                    <a:buChar char="•"/>
                    <a:defRPr/>
                  </a:pPr>
                  <a:r>
                    <a:rPr lang="fr-CA" sz="1200" dirty="0">
                      <a:solidFill>
                        <a:prstClr val="black">
                          <a:lumMod val="85000"/>
                          <a:lumOff val="15000"/>
                        </a:prstClr>
                      </a:solidFill>
                      <a:latin typeface="Arial MT Std" panose="020B0402020200020204"/>
                    </a:rPr>
                    <a:t>Peut utiliser les variables provenant du recensement</a:t>
                  </a:r>
                </a:p>
                <a:p>
                  <a:pPr>
                    <a:buClr>
                      <a:srgbClr val="33CC33"/>
                    </a:buClr>
                    <a:defRPr/>
                  </a:pPr>
                  <a:endParaRPr lang="en-US" sz="1300" dirty="0">
                    <a:solidFill>
                      <a:prstClr val="black"/>
                    </a:solidFill>
                  </a:endParaRPr>
                </a:p>
                <a:p>
                  <a:pPr>
                    <a:defRPr/>
                  </a:pPr>
                  <a:endParaRPr lang="en-US" sz="1300" dirty="0">
                    <a:solidFill>
                      <a:prstClr val="black"/>
                    </a:solidFill>
                  </a:endParaRPr>
                </a:p>
              </p:txBody>
            </p:sp>
          </p:grpSp>
          <p:sp>
            <p:nvSpPr>
              <p:cNvPr id="42" name="Rectangle 41">
                <a:extLst>
                  <a:ext uri="{FF2B5EF4-FFF2-40B4-BE49-F238E27FC236}">
                    <a16:creationId xmlns:a16="http://schemas.microsoft.com/office/drawing/2014/main" id="{0C1EB3D9-1B2D-4971-8B23-A555D3EC6193}"/>
                  </a:ext>
                </a:extLst>
              </p:cNvPr>
              <p:cNvSpPr/>
              <p:nvPr>
                <p:custDataLst>
                  <p:tags r:id="rId4"/>
                </p:custDataLst>
              </p:nvPr>
            </p:nvSpPr>
            <p:spPr>
              <a:xfrm>
                <a:off x="5173143" y="2896112"/>
                <a:ext cx="2019188" cy="3860910"/>
              </a:xfrm>
              <a:prstGeom prst="rect">
                <a:avLst/>
              </a:prstGeom>
              <a:noFill/>
              <a:ln w="12700" cap="flat" cmpd="sng" algn="ctr">
                <a:solidFill>
                  <a:srgbClr val="4280D5"/>
                </a:solidFill>
                <a:prstDash val="solid"/>
                <a:miter lim="800000"/>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QE seulement</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Collecte d’une semaine</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Échantillon plus petit (l’échantillon du Portrait de la société canadienne [PSC] hors de l’ESG-IS est d’environ 8 000 répondants)</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10 minutes / de 15 à 20 questions</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Données démographiques normalisées déjà recueillies</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Fichier définitif : de 6 à 8 semaines après la collecte des données</a:t>
                </a:r>
              </a:p>
            </p:txBody>
          </p:sp>
        </p:grpSp>
        <p:sp>
          <p:nvSpPr>
            <p:cNvPr id="29" name="Rectangle 28">
              <a:extLst>
                <a:ext uri="{FF2B5EF4-FFF2-40B4-BE49-F238E27FC236}">
                  <a16:creationId xmlns:a16="http://schemas.microsoft.com/office/drawing/2014/main" id="{5330135C-8357-42F1-A6FC-A87FFECAC871}"/>
                </a:ext>
              </a:extLst>
            </p:cNvPr>
            <p:cNvSpPr/>
            <p:nvPr>
              <p:custDataLst>
                <p:tags r:id="rId3"/>
              </p:custDataLst>
            </p:nvPr>
          </p:nvSpPr>
          <p:spPr>
            <a:xfrm>
              <a:off x="650467" y="2923303"/>
              <a:ext cx="2183331" cy="3610814"/>
            </a:xfrm>
            <a:prstGeom prst="rect">
              <a:avLst/>
            </a:prstGeom>
            <a:noFill/>
            <a:ln w="12700" cap="flat" cmpd="sng" algn="ctr">
              <a:solidFill>
                <a:srgbClr val="4280D5"/>
              </a:solidFill>
              <a:prstDash val="solid"/>
              <a:miter lim="800000"/>
            </a:ln>
            <a:effectLst/>
          </p:spPr>
          <p:txBody>
            <a:bodyPr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Appel à grande échelle aux volontaires (l’inférence pour la population n’est pas possible)</a:t>
              </a:r>
            </a:p>
            <a:p>
              <a:pPr>
                <a:buClr>
                  <a:srgbClr val="33CC33"/>
                </a:buClr>
                <a:defRPr/>
              </a:pPr>
              <a:r>
                <a:rPr lang="fr-CA" sz="1200" dirty="0">
                  <a:solidFill>
                    <a:prstClr val="black">
                      <a:lumMod val="85000"/>
                      <a:lumOff val="15000"/>
                    </a:prstClr>
                  </a:solidFill>
                  <a:latin typeface="Arial MT Std" panose="020B0402020200020204"/>
                </a:rPr>
                <a:t> </a:t>
              </a:r>
            </a:p>
            <a:p>
              <a:pPr marL="171450" indent="-171450">
                <a:buClr>
                  <a:schemeClr val="tx1"/>
                </a:buClr>
                <a:buFont typeface="Arial" panose="020B0604020202020204" pitchFamily="34" charset="0"/>
                <a:buChar char="•"/>
                <a:defRPr/>
              </a:pPr>
              <a:r>
                <a:rPr lang="fr-CA" sz="1200" dirty="0">
                  <a:solidFill>
                    <a:prstClr val="black">
                      <a:lumMod val="85000"/>
                      <a:lumOff val="15000"/>
                    </a:prstClr>
                  </a:solidFill>
                  <a:latin typeface="Arial MT Std" panose="020B0402020200020204"/>
                </a:rPr>
                <a:t>Contenu de 5 à 10 minutes</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Clr>
                  <a:schemeClr val="tx1"/>
                </a:buClr>
                <a:buFont typeface="Arial" panose="020B0604020202020204" pitchFamily="34" charset="0"/>
                <a:buChar char="•"/>
                <a:defRPr/>
              </a:pPr>
              <a:r>
                <a:rPr lang="fr-CA" sz="1200" dirty="0">
                  <a:solidFill>
                    <a:prstClr val="black">
                      <a:lumMod val="85000"/>
                      <a:lumOff val="15000"/>
                    </a:prstClr>
                  </a:solidFill>
                  <a:latin typeface="Arial MT Std" panose="020B0402020200020204"/>
                </a:rPr>
                <a:t>Questionnaire électronique (QE)</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Besoin urgent de données à jour pour les populations difficiles à joindre</a:t>
              </a:r>
            </a:p>
            <a:p>
              <a:pPr>
                <a:buClr>
                  <a:srgbClr val="33CC33"/>
                </a:buClr>
                <a:defRPr/>
              </a:pPr>
              <a:endParaRPr lang="fr-CA" sz="1200" dirty="0">
                <a:solidFill>
                  <a:prstClr val="black">
                    <a:lumMod val="85000"/>
                    <a:lumOff val="15000"/>
                  </a:prstClr>
                </a:solidFill>
                <a:latin typeface="Arial MT Std" panose="020B0402020200020204"/>
              </a:endParaRPr>
            </a:p>
            <a:p>
              <a:pPr marL="171450" indent="-171450">
                <a:buFont typeface="Arial" panose="020B0604020202020204" pitchFamily="34" charset="0"/>
                <a:buChar char="•"/>
                <a:defRPr/>
              </a:pPr>
              <a:r>
                <a:rPr lang="fr-CA" sz="1200" dirty="0">
                  <a:solidFill>
                    <a:prstClr val="black">
                      <a:lumMod val="85000"/>
                      <a:lumOff val="15000"/>
                    </a:prstClr>
                  </a:solidFill>
                  <a:latin typeface="Arial MT Std" panose="020B0402020200020204"/>
                </a:rPr>
                <a:t>Traitement rapide</a:t>
              </a:r>
            </a:p>
            <a:p>
              <a:pPr marL="285750" indent="-285750">
                <a:buClr>
                  <a:srgbClr val="33CC33"/>
                </a:buClr>
                <a:buFont typeface="Wingdings" panose="05000000000000000000" pitchFamily="2" charset="2"/>
                <a:buChar char="ü"/>
                <a:defRPr/>
              </a:pPr>
              <a:endParaRPr lang="en-US" sz="1200" dirty="0">
                <a:solidFill>
                  <a:prstClr val="black">
                    <a:lumMod val="85000"/>
                    <a:lumOff val="15000"/>
                  </a:prstClr>
                </a:solidFill>
                <a:latin typeface="Arial MT Std" panose="020B0402020200020204"/>
              </a:endParaRPr>
            </a:p>
          </p:txBody>
        </p:sp>
      </p:grpSp>
      <p:sp>
        <p:nvSpPr>
          <p:cNvPr id="56" name="Title 1">
            <a:extLst>
              <a:ext uri="{FF2B5EF4-FFF2-40B4-BE49-F238E27FC236}">
                <a16:creationId xmlns:a16="http://schemas.microsoft.com/office/drawing/2014/main" id="{D6D73F80-6670-4CC7-8E3C-BF7C138BE108}"/>
              </a:ext>
            </a:extLst>
          </p:cNvPr>
          <p:cNvSpPr txBox="1">
            <a:spLocks/>
          </p:cNvSpPr>
          <p:nvPr>
            <p:custDataLst>
              <p:tags r:id="rId2"/>
            </p:custDataLst>
          </p:nvPr>
        </p:nvSpPr>
        <p:spPr>
          <a:xfrm>
            <a:off x="0" y="972381"/>
            <a:ext cx="12277633" cy="479306"/>
          </a:xfrm>
          <a:prstGeom prst="rect">
            <a:avLst/>
          </a:prstGeom>
        </p:spPr>
        <p:txBody>
          <a:bodyPr anchor="b">
            <a:normAutofit fontScale="90000"/>
          </a:bodyPr>
          <a:lstStyle>
            <a:lvl1pPr algn="l" defTabSz="914400" rtl="0" eaLnBrk="1" latinLnBrk="0" hangingPunct="1">
              <a:lnSpc>
                <a:spcPct val="90000"/>
              </a:lnSpc>
              <a:spcBef>
                <a:spcPct val="0"/>
              </a:spcBef>
              <a:buNone/>
              <a:defRPr sz="2000" u="none" kern="1200">
                <a:solidFill>
                  <a:schemeClr val="tx1"/>
                </a:solidFill>
                <a:latin typeface="Arial MT Std" panose="020B0402020200020204" pitchFamily="34" charset="0"/>
                <a:ea typeface="+mj-ea"/>
                <a:cs typeface="+mj-cs"/>
              </a:defRPr>
            </a:lvl1pPr>
          </a:lstStyle>
          <a:p>
            <a:pPr>
              <a:defRPr/>
            </a:pPr>
            <a:r>
              <a:rPr lang="en-CA" sz="2800" b="1" dirty="0">
                <a:solidFill>
                  <a:srgbClr val="002060"/>
                </a:solidFill>
                <a:latin typeface="Calibri" panose="020F0502020204030204"/>
              </a:rPr>
              <a:t> </a:t>
            </a:r>
            <a:r>
              <a:rPr lang="fr-CA" sz="2700" b="1" dirty="0">
                <a:solidFill>
                  <a:srgbClr val="002060"/>
                </a:solidFill>
              </a:rPr>
              <a:t>Survol des outils de collecte de la Plateforme d’intégration des données sociales</a:t>
            </a:r>
            <a:endParaRPr lang="en-US" sz="2800" b="1" dirty="0">
              <a:solidFill>
                <a:srgbClr val="002060"/>
              </a:solidFill>
              <a:latin typeface="Calibri" panose="020F0502020204030204"/>
            </a:endParaRPr>
          </a:p>
        </p:txBody>
      </p:sp>
      <p:sp>
        <p:nvSpPr>
          <p:cNvPr id="2" name="Espace réservé du numéro de diapositive 1">
            <a:extLst>
              <a:ext uri="{FF2B5EF4-FFF2-40B4-BE49-F238E27FC236}">
                <a16:creationId xmlns:a16="http://schemas.microsoft.com/office/drawing/2014/main" id="{B9CC6935-45D1-4B0A-B23F-395086A2B674}"/>
              </a:ext>
            </a:extLst>
          </p:cNvPr>
          <p:cNvSpPr>
            <a:spLocks noGrp="1"/>
          </p:cNvSpPr>
          <p:nvPr>
            <p:ph type="sldNum" sz="quarter" idx="12"/>
          </p:nvPr>
        </p:nvSpPr>
        <p:spPr/>
        <p:txBody>
          <a:bodyPr/>
          <a:lstStyle/>
          <a:p>
            <a:fld id="{EDB761FF-D525-D64B-8909-8CF25B3FD480}"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4179651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Straight Connector 59"/>
          <p:cNvCxnSpPr>
            <a:cxnSpLocks/>
            <a:stCxn id="45" idx="2"/>
            <a:endCxn id="81" idx="2"/>
          </p:cNvCxnSpPr>
          <p:nvPr>
            <p:custDataLst>
              <p:tags r:id="rId1"/>
            </p:custDataLst>
          </p:nvPr>
        </p:nvCxnSpPr>
        <p:spPr>
          <a:xfrm>
            <a:off x="9881141" y="2331397"/>
            <a:ext cx="283996" cy="4541117"/>
          </a:xfrm>
          <a:prstGeom prst="line">
            <a:avLst/>
          </a:prstGeom>
        </p:spPr>
        <p:style>
          <a:lnRef idx="1">
            <a:schemeClr val="dk1"/>
          </a:lnRef>
          <a:fillRef idx="0">
            <a:schemeClr val="dk1"/>
          </a:fillRef>
          <a:effectRef idx="0">
            <a:schemeClr val="dk1"/>
          </a:effectRef>
          <a:fontRef idx="minor">
            <a:schemeClr val="tx1"/>
          </a:fontRef>
        </p:style>
      </p:cxnSp>
      <p:sp>
        <p:nvSpPr>
          <p:cNvPr id="20" name="TextBox 19"/>
          <p:cNvSpPr txBox="1"/>
          <p:nvPr>
            <p:custDataLst>
              <p:tags r:id="rId2"/>
            </p:custDataLst>
          </p:nvPr>
        </p:nvSpPr>
        <p:spPr>
          <a:xfrm>
            <a:off x="9189299" y="2799105"/>
            <a:ext cx="1952767" cy="2585323"/>
          </a:xfrm>
          <a:prstGeom prst="rect">
            <a:avLst/>
          </a:prstGeom>
          <a:solidFill>
            <a:schemeClr val="accent1">
              <a:lumMod val="20000"/>
              <a:lumOff val="80000"/>
            </a:schemeClr>
          </a:solidFill>
          <a:ln>
            <a:solidFill>
              <a:schemeClr val="dk1"/>
            </a:solidFill>
          </a:ln>
        </p:spPr>
        <p:txBody>
          <a:bodyPr wrap="square" rtlCol="0">
            <a:spAutoFit/>
          </a:bodyPr>
          <a:lstStyle/>
          <a:p>
            <a:pPr marL="257449" indent="-257449" defTabSz="686428">
              <a:buFont typeface="Arial" panose="020B0604020202020204" pitchFamily="34" charset="0"/>
              <a:buChar char="•"/>
            </a:pPr>
            <a:r>
              <a:rPr lang="fr-CA" sz="900" dirty="0">
                <a:solidFill>
                  <a:prstClr val="black"/>
                </a:solidFill>
              </a:rPr>
              <a:t>Satisfaction à l’égard de la vie</a:t>
            </a:r>
          </a:p>
          <a:p>
            <a:pPr marL="257449" indent="-257449" defTabSz="686428">
              <a:buFont typeface="Arial" panose="020B0604020202020204" pitchFamily="34" charset="0"/>
              <a:buChar char="•"/>
            </a:pPr>
            <a:r>
              <a:rPr lang="fr-CA" sz="900" dirty="0">
                <a:solidFill>
                  <a:prstClr val="black"/>
                </a:solidFill>
              </a:rPr>
              <a:t>Sentiments de sens et de but à la vie</a:t>
            </a:r>
          </a:p>
          <a:p>
            <a:pPr marL="257449" indent="-257449" defTabSz="686428">
              <a:buFont typeface="Arial" panose="020B0604020202020204" pitchFamily="34" charset="0"/>
              <a:buChar char="•"/>
            </a:pPr>
            <a:r>
              <a:rPr lang="fr-CA" sz="900" dirty="0">
                <a:solidFill>
                  <a:prstClr val="black"/>
                </a:solidFill>
              </a:rPr>
              <a:t>Perspectives d’avenir</a:t>
            </a:r>
          </a:p>
          <a:p>
            <a:pPr marL="257449" indent="-257449" defTabSz="686428">
              <a:buFont typeface="Arial" panose="020B0604020202020204" pitchFamily="34" charset="0"/>
              <a:buChar char="•"/>
            </a:pPr>
            <a:r>
              <a:rPr lang="fr-CA" sz="900" dirty="0">
                <a:solidFill>
                  <a:prstClr val="black"/>
                </a:solidFill>
              </a:rPr>
              <a:t>État de santé autoévalué</a:t>
            </a:r>
          </a:p>
          <a:p>
            <a:pPr marL="257449" indent="-257449" defTabSz="686428">
              <a:buFont typeface="Arial" panose="020B0604020202020204" pitchFamily="34" charset="0"/>
              <a:buChar char="•"/>
            </a:pPr>
            <a:r>
              <a:rPr lang="fr-CA" sz="900" dirty="0">
                <a:solidFill>
                  <a:prstClr val="black"/>
                </a:solidFill>
              </a:rPr>
              <a:t>État de santé mentale autoévalué</a:t>
            </a:r>
          </a:p>
          <a:p>
            <a:pPr marL="257449" indent="-257449" defTabSz="686428">
              <a:buFont typeface="Arial" panose="020B0604020202020204" pitchFamily="34" charset="0"/>
              <a:buChar char="•"/>
            </a:pPr>
            <a:r>
              <a:rPr lang="fr-CA" sz="900" dirty="0">
                <a:solidFill>
                  <a:prstClr val="black"/>
                </a:solidFill>
              </a:rPr>
              <a:t>Sentiment d’appartenance à la communauté locale</a:t>
            </a:r>
          </a:p>
          <a:p>
            <a:pPr marL="257449" indent="-257449" defTabSz="686428">
              <a:buFont typeface="Arial" panose="020B0604020202020204" pitchFamily="34" charset="0"/>
              <a:buChar char="•"/>
            </a:pPr>
            <a:r>
              <a:rPr lang="fr-CA" sz="900" dirty="0">
                <a:solidFill>
                  <a:prstClr val="black"/>
                </a:solidFill>
              </a:rPr>
              <a:t>Une personne sur qui compter </a:t>
            </a:r>
          </a:p>
          <a:p>
            <a:pPr marL="257449" indent="-257449" defTabSz="686428">
              <a:buFont typeface="Arial" panose="020B0604020202020204" pitchFamily="34" charset="0"/>
              <a:buChar char="•"/>
            </a:pPr>
            <a:r>
              <a:rPr lang="fr-CA" sz="900" dirty="0">
                <a:solidFill>
                  <a:prstClr val="black"/>
                </a:solidFill>
              </a:rPr>
              <a:t>Solitude</a:t>
            </a:r>
          </a:p>
          <a:p>
            <a:pPr marL="257449" indent="-257449" defTabSz="686428">
              <a:buFont typeface="Arial" panose="020B0604020202020204" pitchFamily="34" charset="0"/>
              <a:buChar char="•"/>
            </a:pPr>
            <a:r>
              <a:rPr lang="fr-CA" sz="900" dirty="0">
                <a:solidFill>
                  <a:prstClr val="black"/>
                </a:solidFill>
              </a:rPr>
              <a:t>Discrimination ou traitement injuste perçu</a:t>
            </a:r>
          </a:p>
          <a:p>
            <a:pPr marL="257449" indent="-257449" defTabSz="686428">
              <a:buFont typeface="Arial" panose="020B0604020202020204" pitchFamily="34" charset="0"/>
              <a:buChar char="•"/>
            </a:pPr>
            <a:r>
              <a:rPr lang="fr-CA" sz="900" dirty="0">
                <a:solidFill>
                  <a:prstClr val="black"/>
                </a:solidFill>
              </a:rPr>
              <a:t>Capacité de répondre aux besoins financiers</a:t>
            </a:r>
          </a:p>
          <a:p>
            <a:pPr marL="257449" indent="-257449" defTabSz="686428">
              <a:buFont typeface="Arial" panose="020B0604020202020204" pitchFamily="34" charset="0"/>
              <a:buChar char="•"/>
            </a:pPr>
            <a:r>
              <a:rPr lang="fr-CA" sz="900" dirty="0">
                <a:solidFill>
                  <a:prstClr val="black"/>
                </a:solidFill>
              </a:rPr>
              <a:t>Équilibre travail-vie</a:t>
            </a:r>
          </a:p>
          <a:p>
            <a:pPr marL="257449" indent="-257449" defTabSz="686428">
              <a:buFont typeface="Arial" panose="020B0604020202020204" pitchFamily="34" charset="0"/>
              <a:buChar char="•"/>
            </a:pPr>
            <a:r>
              <a:rPr lang="fr-CA" sz="900" dirty="0">
                <a:solidFill>
                  <a:prstClr val="black"/>
                </a:solidFill>
              </a:rPr>
              <a:t>Perception du temps pour les tâches ménagères</a:t>
            </a:r>
            <a:endParaRPr lang="en-CA" sz="901" dirty="0">
              <a:solidFill>
                <a:srgbClr val="002060"/>
              </a:solidFill>
            </a:endParaRPr>
          </a:p>
        </p:txBody>
      </p:sp>
      <p:cxnSp>
        <p:nvCxnSpPr>
          <p:cNvPr id="59" name="Straight Connector 58"/>
          <p:cNvCxnSpPr>
            <a:cxnSpLocks/>
            <a:stCxn id="44" idx="2"/>
            <a:endCxn id="80" idx="2"/>
          </p:cNvCxnSpPr>
          <p:nvPr>
            <p:custDataLst>
              <p:tags r:id="rId3"/>
            </p:custDataLst>
          </p:nvPr>
        </p:nvCxnSpPr>
        <p:spPr>
          <a:xfrm>
            <a:off x="7479606" y="2327302"/>
            <a:ext cx="228492" cy="4326897"/>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a:cxnSpLocks/>
            <a:stCxn id="43" idx="2"/>
            <a:endCxn id="79" idx="2"/>
          </p:cNvCxnSpPr>
          <p:nvPr>
            <p:custDataLst>
              <p:tags r:id="rId4"/>
            </p:custDataLst>
          </p:nvPr>
        </p:nvCxnSpPr>
        <p:spPr>
          <a:xfrm flipH="1">
            <a:off x="5024618" y="2347884"/>
            <a:ext cx="28708" cy="4185412"/>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cxnSpLocks/>
            <a:stCxn id="8" idx="2"/>
            <a:endCxn id="77" idx="2"/>
          </p:cNvCxnSpPr>
          <p:nvPr>
            <p:custDataLst>
              <p:tags r:id="rId5"/>
            </p:custDataLst>
          </p:nvPr>
        </p:nvCxnSpPr>
        <p:spPr>
          <a:xfrm flipH="1">
            <a:off x="2213869" y="2354155"/>
            <a:ext cx="3324" cy="3004128"/>
          </a:xfrm>
          <a:prstGeom prst="line">
            <a:avLst/>
          </a:prstGeom>
        </p:spPr>
        <p:style>
          <a:lnRef idx="1">
            <a:schemeClr val="dk1"/>
          </a:lnRef>
          <a:fillRef idx="0">
            <a:schemeClr val="dk1"/>
          </a:fillRef>
          <a:effectRef idx="0">
            <a:schemeClr val="dk1"/>
          </a:effectRef>
          <a:fontRef idx="minor">
            <a:schemeClr val="tx1"/>
          </a:fontRef>
        </p:style>
      </p:cxnSp>
      <p:sp>
        <p:nvSpPr>
          <p:cNvPr id="25" name="Rectangle 24"/>
          <p:cNvSpPr/>
          <p:nvPr>
            <p:custDataLst>
              <p:tags r:id="rId6"/>
            </p:custDataLst>
          </p:nvPr>
        </p:nvSpPr>
        <p:spPr>
          <a:xfrm>
            <a:off x="15261" y="866628"/>
            <a:ext cx="12054819" cy="806467"/>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6428">
              <a:defRPr/>
            </a:pPr>
            <a:endParaRPr lang="en-CA" sz="1352">
              <a:solidFill>
                <a:prstClr val="white"/>
              </a:solidFill>
            </a:endParaRPr>
          </a:p>
        </p:txBody>
      </p:sp>
      <p:sp>
        <p:nvSpPr>
          <p:cNvPr id="5" name="Rectangle 4"/>
          <p:cNvSpPr/>
          <p:nvPr>
            <p:custDataLst>
              <p:tags r:id="rId7"/>
            </p:custDataLst>
          </p:nvPr>
        </p:nvSpPr>
        <p:spPr>
          <a:xfrm>
            <a:off x="15261" y="8752"/>
            <a:ext cx="12191603" cy="48525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652" tIns="34326" rIns="68652" bIns="34326" numCol="1" spcCol="0" rtlCol="0" fromWordArt="0" anchor="ctr" anchorCtr="0" forceAA="0" compatLnSpc="1">
            <a:prstTxWarp prst="textNoShape">
              <a:avLst/>
            </a:prstTxWarp>
            <a:noAutofit/>
          </a:bodyPr>
          <a:lstStyle/>
          <a:p>
            <a:pPr algn="ctr" defTabSz="686428">
              <a:defRPr/>
            </a:pPr>
            <a:endParaRPr lang="en-CA" sz="1352" b="1">
              <a:ln w="10160">
                <a:solidFill>
                  <a:prstClr val="black"/>
                </a:solidFill>
                <a:prstDash val="solid"/>
              </a:ln>
              <a:solidFill>
                <a:srgbClr val="FFFFFF"/>
              </a:solidFill>
            </a:endParaRPr>
          </a:p>
        </p:txBody>
      </p:sp>
      <p:sp>
        <p:nvSpPr>
          <p:cNvPr id="7" name="TextBox 6"/>
          <p:cNvSpPr txBox="1"/>
          <p:nvPr>
            <p:custDataLst>
              <p:tags r:id="rId8"/>
            </p:custDataLst>
          </p:nvPr>
        </p:nvSpPr>
        <p:spPr>
          <a:xfrm>
            <a:off x="411481" y="100367"/>
            <a:ext cx="11263886" cy="415819"/>
          </a:xfrm>
          <a:prstGeom prst="rect">
            <a:avLst/>
          </a:prstGeom>
          <a:noFill/>
        </p:spPr>
        <p:txBody>
          <a:bodyPr wrap="square" rtlCol="0">
            <a:spAutoFit/>
          </a:bodyPr>
          <a:lstStyle/>
          <a:p>
            <a:pPr algn="ctr" defTabSz="686428"/>
            <a:r>
              <a:rPr lang="fr-CA" sz="2102" b="1" dirty="0">
                <a:solidFill>
                  <a:prstClr val="white"/>
                </a:solidFill>
              </a:rPr>
              <a:t>Enquête sociale canadienne (omnibus) –  Vagues 1 à 4 - Calendrier avec les thèmes du contenu</a:t>
            </a:r>
          </a:p>
        </p:txBody>
      </p:sp>
      <p:sp>
        <p:nvSpPr>
          <p:cNvPr id="26" name="Rectangle 25"/>
          <p:cNvSpPr/>
          <p:nvPr>
            <p:custDataLst>
              <p:tags r:id="rId9"/>
            </p:custDataLst>
          </p:nvPr>
        </p:nvSpPr>
        <p:spPr>
          <a:xfrm>
            <a:off x="1042528" y="536737"/>
            <a:ext cx="9378622" cy="251167"/>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6428">
              <a:defRPr/>
            </a:pPr>
            <a:endParaRPr lang="en-CA" sz="1352">
              <a:solidFill>
                <a:prstClr val="white"/>
              </a:solidFill>
            </a:endParaRPr>
          </a:p>
        </p:txBody>
      </p:sp>
      <p:sp>
        <p:nvSpPr>
          <p:cNvPr id="17" name="TextBox 16"/>
          <p:cNvSpPr txBox="1"/>
          <p:nvPr>
            <p:custDataLst>
              <p:tags r:id="rId10"/>
            </p:custDataLst>
          </p:nvPr>
        </p:nvSpPr>
        <p:spPr>
          <a:xfrm>
            <a:off x="4715304" y="469453"/>
            <a:ext cx="2791515" cy="300403"/>
          </a:xfrm>
          <a:prstGeom prst="rect">
            <a:avLst/>
          </a:prstGeom>
          <a:noFill/>
        </p:spPr>
        <p:txBody>
          <a:bodyPr wrap="square" rtlCol="0">
            <a:spAutoFit/>
          </a:bodyPr>
          <a:lstStyle/>
          <a:p>
            <a:pPr defTabSz="686428"/>
            <a:r>
              <a:rPr lang="fr-CA" sz="1352" dirty="0">
                <a:solidFill>
                  <a:prstClr val="black"/>
                </a:solidFill>
              </a:rPr>
              <a:t>Contenu démographique type</a:t>
            </a:r>
          </a:p>
        </p:txBody>
      </p:sp>
      <p:sp>
        <p:nvSpPr>
          <p:cNvPr id="18" name="TextBox 17"/>
          <p:cNvSpPr txBox="1"/>
          <p:nvPr>
            <p:custDataLst>
              <p:tags r:id="rId11"/>
            </p:custDataLst>
          </p:nvPr>
        </p:nvSpPr>
        <p:spPr>
          <a:xfrm>
            <a:off x="1158634" y="2890131"/>
            <a:ext cx="2128789" cy="2031325"/>
          </a:xfrm>
          <a:prstGeom prst="rect">
            <a:avLst/>
          </a:prstGeom>
          <a:solidFill>
            <a:schemeClr val="accent4">
              <a:lumMod val="20000"/>
              <a:lumOff val="80000"/>
            </a:schemeClr>
          </a:solidFill>
          <a:ln>
            <a:solidFill>
              <a:schemeClr val="tx1"/>
            </a:solidFill>
          </a:ln>
        </p:spPr>
        <p:txBody>
          <a:bodyPr wrap="square" rtlCol="0">
            <a:spAutoFit/>
          </a:bodyPr>
          <a:lstStyle/>
          <a:p>
            <a:pPr marL="128725" indent="-128725" defTabSz="686428">
              <a:buFont typeface="Arial" panose="020B0604020202020204" pitchFamily="34" charset="0"/>
              <a:buChar char="•"/>
            </a:pPr>
            <a:r>
              <a:rPr lang="fr-CA" sz="900" dirty="0">
                <a:solidFill>
                  <a:prstClr val="black"/>
                </a:solidFill>
              </a:rPr>
              <a:t>État de santé autoévalué</a:t>
            </a:r>
          </a:p>
          <a:p>
            <a:pPr marL="128725" indent="-128725" defTabSz="686428">
              <a:buFont typeface="Arial" panose="020B0604020202020204" pitchFamily="34" charset="0"/>
              <a:buChar char="•"/>
            </a:pPr>
            <a:r>
              <a:rPr lang="fr-CA" sz="900" dirty="0">
                <a:solidFill>
                  <a:prstClr val="black"/>
                </a:solidFill>
              </a:rPr>
              <a:t>État de santé mentale autoévalué </a:t>
            </a:r>
          </a:p>
          <a:p>
            <a:pPr marL="128725" indent="-128725" defTabSz="686428">
              <a:buFont typeface="Arial" panose="020B0604020202020204" pitchFamily="34" charset="0"/>
              <a:buChar char="•"/>
            </a:pPr>
            <a:r>
              <a:rPr lang="fr-CA" sz="900" dirty="0">
                <a:solidFill>
                  <a:prstClr val="black"/>
                </a:solidFill>
              </a:rPr>
              <a:t>Stress</a:t>
            </a:r>
          </a:p>
          <a:p>
            <a:pPr marL="128725" indent="-128725" defTabSz="686428">
              <a:buFont typeface="Arial" panose="020B0604020202020204" pitchFamily="34" charset="0"/>
              <a:buChar char="•"/>
            </a:pPr>
            <a:r>
              <a:rPr lang="fr-CA" sz="900" dirty="0">
                <a:solidFill>
                  <a:prstClr val="black"/>
                </a:solidFill>
              </a:rPr>
              <a:t>Sentiment d’appartenance à la communauté locale</a:t>
            </a:r>
          </a:p>
          <a:p>
            <a:pPr marL="128725" indent="-128725" defTabSz="686428">
              <a:buFont typeface="Arial" panose="020B0604020202020204" pitchFamily="34" charset="0"/>
              <a:buChar char="•"/>
            </a:pPr>
            <a:r>
              <a:rPr lang="fr-CA" sz="900" dirty="0">
                <a:solidFill>
                  <a:prstClr val="black"/>
                </a:solidFill>
              </a:rPr>
              <a:t>Satisfaction à l’égard de la vie</a:t>
            </a:r>
          </a:p>
          <a:p>
            <a:pPr marL="128725" indent="-128725" defTabSz="686428">
              <a:buFont typeface="Arial" panose="020B0604020202020204" pitchFamily="34" charset="0"/>
              <a:buChar char="•"/>
            </a:pPr>
            <a:r>
              <a:rPr lang="fr-CA" sz="900" dirty="0">
                <a:solidFill>
                  <a:prstClr val="black"/>
                </a:solidFill>
              </a:rPr>
              <a:t>Résilience</a:t>
            </a:r>
          </a:p>
          <a:p>
            <a:pPr marL="128725" indent="-128725" defTabSz="686428">
              <a:buFont typeface="Arial" panose="020B0604020202020204" pitchFamily="34" charset="0"/>
              <a:buChar char="•"/>
            </a:pPr>
            <a:r>
              <a:rPr lang="fr-CA" sz="900" dirty="0">
                <a:solidFill>
                  <a:prstClr val="black"/>
                </a:solidFill>
              </a:rPr>
              <a:t>Comportements liés à la COVID-19</a:t>
            </a:r>
          </a:p>
          <a:p>
            <a:pPr marL="128725" indent="-128725" defTabSz="686428">
              <a:buFont typeface="Arial" panose="020B0604020202020204" pitchFamily="34" charset="0"/>
              <a:buChar char="•"/>
            </a:pPr>
            <a:r>
              <a:rPr lang="fr-CA" sz="900" dirty="0">
                <a:solidFill>
                  <a:prstClr val="black"/>
                </a:solidFill>
              </a:rPr>
              <a:t>Comportements liés à la santé</a:t>
            </a:r>
          </a:p>
          <a:p>
            <a:pPr marL="128725" indent="-128725" defTabSz="686428">
              <a:buFont typeface="Arial" panose="020B0604020202020204" pitchFamily="34" charset="0"/>
              <a:buChar char="•"/>
            </a:pPr>
            <a:r>
              <a:rPr lang="fr-CA" sz="900" dirty="0">
                <a:solidFill>
                  <a:prstClr val="black"/>
                </a:solidFill>
              </a:rPr>
              <a:t>Expériences liées à la COVID-19</a:t>
            </a:r>
          </a:p>
          <a:p>
            <a:pPr marL="128725" indent="-128725" defTabSz="686428">
              <a:buFont typeface="Arial" panose="020B0604020202020204" pitchFamily="34" charset="0"/>
              <a:buChar char="•"/>
            </a:pPr>
            <a:r>
              <a:rPr lang="fr-CA" sz="900" dirty="0">
                <a:solidFill>
                  <a:prstClr val="black"/>
                </a:solidFill>
              </a:rPr>
              <a:t>Vaccination contre la COVID-19</a:t>
            </a:r>
          </a:p>
          <a:p>
            <a:pPr marL="128725" indent="-128725" defTabSz="686428">
              <a:buFont typeface="Arial" panose="020B0604020202020204" pitchFamily="34" charset="0"/>
              <a:buChar char="•"/>
            </a:pPr>
            <a:endParaRPr lang="en-US" sz="900" dirty="0">
              <a:solidFill>
                <a:prstClr val="black"/>
              </a:solidFill>
            </a:endParaRPr>
          </a:p>
          <a:p>
            <a:pPr marL="128725" indent="-128725" defTabSz="686428">
              <a:buFont typeface="Arial" panose="020B0604020202020204" pitchFamily="34" charset="0"/>
              <a:buChar char="•"/>
            </a:pPr>
            <a:endParaRPr lang="en-US" sz="900" dirty="0">
              <a:solidFill>
                <a:prstClr val="black"/>
              </a:solidFill>
            </a:endParaRPr>
          </a:p>
          <a:p>
            <a:pPr marL="128725" indent="-128725" defTabSz="686428">
              <a:buFont typeface="Arial" panose="020B0604020202020204" pitchFamily="34" charset="0"/>
              <a:buChar char="•"/>
            </a:pPr>
            <a:endParaRPr lang="fr-CA" sz="900" dirty="0">
              <a:solidFill>
                <a:prstClr val="black"/>
              </a:solidFill>
            </a:endParaRPr>
          </a:p>
        </p:txBody>
      </p:sp>
      <p:sp>
        <p:nvSpPr>
          <p:cNvPr id="19" name="TextBox 18"/>
          <p:cNvSpPr txBox="1"/>
          <p:nvPr>
            <p:custDataLst>
              <p:tags r:id="rId12"/>
            </p:custDataLst>
          </p:nvPr>
        </p:nvSpPr>
        <p:spPr>
          <a:xfrm>
            <a:off x="6648179" y="2826950"/>
            <a:ext cx="2080222" cy="1892826"/>
          </a:xfrm>
          <a:prstGeom prst="rect">
            <a:avLst/>
          </a:prstGeom>
          <a:solidFill>
            <a:schemeClr val="accent6">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900" dirty="0">
                <a:solidFill>
                  <a:prstClr val="black"/>
                </a:solidFill>
              </a:rPr>
              <a:t>Satisfaction équilibre travail-vie</a:t>
            </a:r>
          </a:p>
          <a:p>
            <a:pPr marL="257449" indent="-257449" defTabSz="686428">
              <a:buFont typeface="Arial" panose="020B0604020202020204" pitchFamily="34" charset="0"/>
              <a:buChar char="•"/>
            </a:pPr>
            <a:r>
              <a:rPr lang="fr-CA" sz="900" dirty="0">
                <a:solidFill>
                  <a:prstClr val="black"/>
                </a:solidFill>
              </a:rPr>
              <a:t>Santé générale</a:t>
            </a:r>
          </a:p>
          <a:p>
            <a:pPr marL="257449" indent="-257449" defTabSz="686428">
              <a:buFont typeface="Arial" panose="020B0604020202020204" pitchFamily="34" charset="0"/>
              <a:buChar char="•"/>
            </a:pPr>
            <a:r>
              <a:rPr lang="fr-CA" sz="900" dirty="0">
                <a:solidFill>
                  <a:prstClr val="black"/>
                </a:solidFill>
              </a:rPr>
              <a:t>Satisfaction à l’égard de la vie</a:t>
            </a:r>
          </a:p>
          <a:p>
            <a:pPr marL="257449" indent="-257449" defTabSz="686428">
              <a:buFont typeface="Arial" panose="020B0604020202020204" pitchFamily="34" charset="0"/>
              <a:buChar char="•"/>
            </a:pPr>
            <a:r>
              <a:rPr lang="fr-CA" sz="900" dirty="0">
                <a:solidFill>
                  <a:prstClr val="black"/>
                </a:solidFill>
              </a:rPr>
              <a:t>Sentiments de sens et de but à la vie</a:t>
            </a:r>
          </a:p>
          <a:p>
            <a:pPr marL="257449" indent="-257449" defTabSz="686428">
              <a:buFont typeface="Arial" panose="020B0604020202020204" pitchFamily="34" charset="0"/>
              <a:buChar char="•"/>
            </a:pPr>
            <a:r>
              <a:rPr lang="fr-CA" sz="900" dirty="0">
                <a:solidFill>
                  <a:prstClr val="black"/>
                </a:solidFill>
              </a:rPr>
              <a:t>Perception d’avenir</a:t>
            </a:r>
          </a:p>
          <a:p>
            <a:pPr marL="257449" indent="-257449" defTabSz="686428">
              <a:buFont typeface="Arial" panose="020B0604020202020204" pitchFamily="34" charset="0"/>
              <a:buChar char="•"/>
            </a:pPr>
            <a:r>
              <a:rPr lang="fr-CA" sz="900" dirty="0">
                <a:solidFill>
                  <a:prstClr val="black"/>
                </a:solidFill>
              </a:rPr>
              <a:t>Solitude</a:t>
            </a:r>
          </a:p>
          <a:p>
            <a:pPr marL="257449" indent="-257449" defTabSz="686428">
              <a:buFont typeface="Arial" panose="020B0604020202020204" pitchFamily="34" charset="0"/>
              <a:buChar char="•"/>
            </a:pPr>
            <a:r>
              <a:rPr lang="fr-CA" sz="900" dirty="0">
                <a:solidFill>
                  <a:prstClr val="black"/>
                </a:solidFill>
              </a:rPr>
              <a:t>Sentiment d’appartenance à la communauté locale</a:t>
            </a:r>
          </a:p>
          <a:p>
            <a:pPr marL="257449" indent="-257449" defTabSz="686428">
              <a:buFont typeface="Arial" panose="020B0604020202020204" pitchFamily="34" charset="0"/>
              <a:buChar char="•"/>
            </a:pPr>
            <a:r>
              <a:rPr lang="fr-CA" sz="900" dirty="0">
                <a:solidFill>
                  <a:prstClr val="black"/>
                </a:solidFill>
              </a:rPr>
              <a:t>Une personne sur qui compter</a:t>
            </a:r>
          </a:p>
          <a:p>
            <a:pPr marL="257449" indent="-257449" defTabSz="686428">
              <a:buFont typeface="Arial" panose="020B0604020202020204" pitchFamily="34" charset="0"/>
              <a:buChar char="•"/>
            </a:pPr>
            <a:r>
              <a:rPr lang="fr-CA" sz="900" dirty="0">
                <a:solidFill>
                  <a:prstClr val="black"/>
                </a:solidFill>
              </a:rPr>
              <a:t>Bien-être financier</a:t>
            </a:r>
          </a:p>
          <a:p>
            <a:pPr marL="257449" indent="-257449" defTabSz="686428">
              <a:buFont typeface="Arial" panose="020B0604020202020204" pitchFamily="34" charset="0"/>
              <a:buChar char="•"/>
            </a:pPr>
            <a:r>
              <a:rPr lang="fr-CA" sz="900" dirty="0">
                <a:solidFill>
                  <a:prstClr val="black"/>
                </a:solidFill>
              </a:rPr>
              <a:t>Discrimination ou traitement injuste au Canada </a:t>
            </a:r>
            <a:endParaRPr lang="en-CA" sz="901" dirty="0">
              <a:solidFill>
                <a:prstClr val="black"/>
              </a:solidFill>
            </a:endParaRPr>
          </a:p>
        </p:txBody>
      </p:sp>
      <p:cxnSp>
        <p:nvCxnSpPr>
          <p:cNvPr id="3" name="Straight Connector 2"/>
          <p:cNvCxnSpPr/>
          <p:nvPr>
            <p:custDataLst>
              <p:tags r:id="rId13"/>
            </p:custDataLst>
          </p:nvPr>
        </p:nvCxnSpPr>
        <p:spPr>
          <a:xfrm flipV="1">
            <a:off x="0" y="2343562"/>
            <a:ext cx="12191603" cy="37617"/>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sp>
        <p:nvSpPr>
          <p:cNvPr id="28" name="Oval 27"/>
          <p:cNvSpPr/>
          <p:nvPr>
            <p:custDataLst>
              <p:tags r:id="rId14"/>
            </p:custDataLst>
          </p:nvPr>
        </p:nvSpPr>
        <p:spPr>
          <a:xfrm>
            <a:off x="4845957" y="1845514"/>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29" name="Oval 28"/>
          <p:cNvSpPr/>
          <p:nvPr>
            <p:custDataLst>
              <p:tags r:id="rId15"/>
            </p:custDataLst>
          </p:nvPr>
        </p:nvSpPr>
        <p:spPr>
          <a:xfrm>
            <a:off x="7279173" y="1842615"/>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30" name="Oval 29"/>
          <p:cNvSpPr/>
          <p:nvPr>
            <p:custDataLst>
              <p:tags r:id="rId16"/>
            </p:custDataLst>
          </p:nvPr>
        </p:nvSpPr>
        <p:spPr>
          <a:xfrm>
            <a:off x="9678948" y="1838584"/>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6" name="TextBox 5"/>
          <p:cNvSpPr txBox="1"/>
          <p:nvPr>
            <p:custDataLst>
              <p:tags r:id="rId17"/>
            </p:custDataLst>
          </p:nvPr>
        </p:nvSpPr>
        <p:spPr>
          <a:xfrm>
            <a:off x="2445727" y="2218208"/>
            <a:ext cx="565979" cy="300403"/>
          </a:xfrm>
          <a:prstGeom prst="rect">
            <a:avLst/>
          </a:prstGeom>
          <a:noFill/>
        </p:spPr>
        <p:txBody>
          <a:bodyPr wrap="square" rtlCol="0">
            <a:spAutoFit/>
          </a:bodyPr>
          <a:lstStyle/>
          <a:p>
            <a:pPr defTabSz="686428">
              <a:defRPr/>
            </a:pPr>
            <a:r>
              <a:rPr lang="en-CA" sz="1352" dirty="0">
                <a:solidFill>
                  <a:prstClr val="white"/>
                </a:solidFill>
              </a:rPr>
              <a:t>V1</a:t>
            </a:r>
          </a:p>
        </p:txBody>
      </p:sp>
      <p:sp>
        <p:nvSpPr>
          <p:cNvPr id="32" name="TextBox 31"/>
          <p:cNvSpPr txBox="1"/>
          <p:nvPr>
            <p:custDataLst>
              <p:tags r:id="rId18"/>
            </p:custDataLst>
          </p:nvPr>
        </p:nvSpPr>
        <p:spPr>
          <a:xfrm>
            <a:off x="4871057" y="1877238"/>
            <a:ext cx="501951" cy="300403"/>
          </a:xfrm>
          <a:prstGeom prst="rect">
            <a:avLst/>
          </a:prstGeom>
          <a:noFill/>
        </p:spPr>
        <p:txBody>
          <a:bodyPr wrap="square" rtlCol="0">
            <a:spAutoFit/>
          </a:bodyPr>
          <a:lstStyle/>
          <a:p>
            <a:pPr defTabSz="686428">
              <a:defRPr/>
            </a:pPr>
            <a:r>
              <a:rPr lang="en-CA" sz="1352" dirty="0">
                <a:solidFill>
                  <a:prstClr val="white"/>
                </a:solidFill>
              </a:rPr>
              <a:t>V2</a:t>
            </a:r>
          </a:p>
        </p:txBody>
      </p:sp>
      <p:sp>
        <p:nvSpPr>
          <p:cNvPr id="33" name="TextBox 32"/>
          <p:cNvSpPr txBox="1"/>
          <p:nvPr>
            <p:custDataLst>
              <p:tags r:id="rId19"/>
            </p:custDataLst>
          </p:nvPr>
        </p:nvSpPr>
        <p:spPr>
          <a:xfrm>
            <a:off x="7279173" y="1873335"/>
            <a:ext cx="565979" cy="300403"/>
          </a:xfrm>
          <a:prstGeom prst="rect">
            <a:avLst/>
          </a:prstGeom>
          <a:noFill/>
        </p:spPr>
        <p:txBody>
          <a:bodyPr wrap="square" rtlCol="0">
            <a:spAutoFit/>
          </a:bodyPr>
          <a:lstStyle/>
          <a:p>
            <a:pPr defTabSz="686428">
              <a:defRPr/>
            </a:pPr>
            <a:r>
              <a:rPr lang="en-CA" sz="1352" dirty="0">
                <a:solidFill>
                  <a:prstClr val="white"/>
                </a:solidFill>
              </a:rPr>
              <a:t>V3</a:t>
            </a:r>
          </a:p>
        </p:txBody>
      </p:sp>
      <p:sp>
        <p:nvSpPr>
          <p:cNvPr id="41" name="TextBox 40"/>
          <p:cNvSpPr txBox="1"/>
          <p:nvPr>
            <p:custDataLst>
              <p:tags r:id="rId20"/>
            </p:custDataLst>
          </p:nvPr>
        </p:nvSpPr>
        <p:spPr>
          <a:xfrm>
            <a:off x="9684313" y="1865617"/>
            <a:ext cx="565979" cy="300403"/>
          </a:xfrm>
          <a:prstGeom prst="rect">
            <a:avLst/>
          </a:prstGeom>
          <a:noFill/>
        </p:spPr>
        <p:txBody>
          <a:bodyPr wrap="square" rtlCol="0">
            <a:spAutoFit/>
          </a:bodyPr>
          <a:lstStyle/>
          <a:p>
            <a:pPr defTabSz="686428">
              <a:defRPr/>
            </a:pPr>
            <a:r>
              <a:rPr lang="en-CA" sz="1352" dirty="0">
                <a:solidFill>
                  <a:prstClr val="white"/>
                </a:solidFill>
              </a:rPr>
              <a:t>V4</a:t>
            </a:r>
          </a:p>
        </p:txBody>
      </p:sp>
      <p:sp>
        <p:nvSpPr>
          <p:cNvPr id="8" name="Diamond 7"/>
          <p:cNvSpPr/>
          <p:nvPr>
            <p:custDataLst>
              <p:tags r:id="rId21"/>
            </p:custDataLst>
          </p:nvPr>
        </p:nvSpPr>
        <p:spPr>
          <a:xfrm>
            <a:off x="1918219" y="1755312"/>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43" name="Diamond 42"/>
          <p:cNvSpPr/>
          <p:nvPr>
            <p:custDataLst>
              <p:tags r:id="rId22"/>
            </p:custDataLst>
          </p:nvPr>
        </p:nvSpPr>
        <p:spPr>
          <a:xfrm>
            <a:off x="4754352" y="1749041"/>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44" name="Diamond 43"/>
          <p:cNvSpPr/>
          <p:nvPr>
            <p:custDataLst>
              <p:tags r:id="rId23"/>
            </p:custDataLst>
          </p:nvPr>
        </p:nvSpPr>
        <p:spPr>
          <a:xfrm>
            <a:off x="7180632" y="1728459"/>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45" name="Diamond 44"/>
          <p:cNvSpPr/>
          <p:nvPr>
            <p:custDataLst>
              <p:tags r:id="rId24"/>
            </p:custDataLst>
          </p:nvPr>
        </p:nvSpPr>
        <p:spPr>
          <a:xfrm>
            <a:off x="9582167" y="1732554"/>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9" name="TextBox 8"/>
          <p:cNvSpPr txBox="1"/>
          <p:nvPr>
            <p:custDataLst>
              <p:tags r:id="rId25"/>
            </p:custDataLst>
          </p:nvPr>
        </p:nvSpPr>
        <p:spPr>
          <a:xfrm>
            <a:off x="1158634" y="2180119"/>
            <a:ext cx="809110" cy="253916"/>
          </a:xfrm>
          <a:prstGeom prst="rect">
            <a:avLst/>
          </a:prstGeom>
          <a:noFill/>
        </p:spPr>
        <p:txBody>
          <a:bodyPr wrap="square" rtlCol="0">
            <a:spAutoFit/>
          </a:bodyPr>
          <a:lstStyle/>
          <a:p>
            <a:pPr defTabSz="686428">
              <a:defRPr/>
            </a:pPr>
            <a:r>
              <a:rPr lang="en-CA" sz="1050" b="1" dirty="0">
                <a:solidFill>
                  <a:prstClr val="black"/>
                </a:solidFill>
              </a:rPr>
              <a:t>Avril 2021</a:t>
            </a:r>
          </a:p>
        </p:txBody>
      </p:sp>
      <p:sp>
        <p:nvSpPr>
          <p:cNvPr id="47" name="TextBox 46"/>
          <p:cNvSpPr txBox="1"/>
          <p:nvPr>
            <p:custDataLst>
              <p:tags r:id="rId26"/>
            </p:custDataLst>
          </p:nvPr>
        </p:nvSpPr>
        <p:spPr>
          <a:xfrm>
            <a:off x="4041473" y="2147278"/>
            <a:ext cx="889192" cy="253916"/>
          </a:xfrm>
          <a:prstGeom prst="rect">
            <a:avLst/>
          </a:prstGeom>
          <a:noFill/>
        </p:spPr>
        <p:txBody>
          <a:bodyPr wrap="square" rtlCol="0">
            <a:spAutoFit/>
          </a:bodyPr>
          <a:lstStyle/>
          <a:p>
            <a:pPr defTabSz="686428">
              <a:defRPr/>
            </a:pPr>
            <a:r>
              <a:rPr lang="en-CA" sz="1050" b="1" dirty="0" err="1">
                <a:solidFill>
                  <a:prstClr val="black"/>
                </a:solidFill>
              </a:rPr>
              <a:t>Août</a:t>
            </a:r>
            <a:r>
              <a:rPr lang="en-CA" sz="1050" b="1" dirty="0">
                <a:solidFill>
                  <a:prstClr val="black"/>
                </a:solidFill>
              </a:rPr>
              <a:t> 2021</a:t>
            </a:r>
          </a:p>
        </p:txBody>
      </p:sp>
      <p:sp>
        <p:nvSpPr>
          <p:cNvPr id="49" name="TextBox 48"/>
          <p:cNvSpPr txBox="1"/>
          <p:nvPr>
            <p:custDataLst>
              <p:tags r:id="rId27"/>
            </p:custDataLst>
          </p:nvPr>
        </p:nvSpPr>
        <p:spPr>
          <a:xfrm>
            <a:off x="8896998" y="2158165"/>
            <a:ext cx="995594" cy="261610"/>
          </a:xfrm>
          <a:prstGeom prst="rect">
            <a:avLst/>
          </a:prstGeom>
          <a:noFill/>
        </p:spPr>
        <p:txBody>
          <a:bodyPr wrap="square" rtlCol="0">
            <a:spAutoFit/>
          </a:bodyPr>
          <a:lstStyle/>
          <a:p>
            <a:pPr defTabSz="686428">
              <a:defRPr/>
            </a:pPr>
            <a:r>
              <a:rPr lang="en-CA" sz="1050" b="1" dirty="0">
                <a:solidFill>
                  <a:prstClr val="black"/>
                </a:solidFill>
              </a:rPr>
              <a:t>Janvier 2022</a:t>
            </a:r>
          </a:p>
        </p:txBody>
      </p:sp>
      <p:sp>
        <p:nvSpPr>
          <p:cNvPr id="63" name="TextBox 62"/>
          <p:cNvSpPr txBox="1"/>
          <p:nvPr>
            <p:custDataLst>
              <p:tags r:id="rId28"/>
            </p:custDataLst>
          </p:nvPr>
        </p:nvSpPr>
        <p:spPr>
          <a:xfrm>
            <a:off x="2253574" y="2153238"/>
            <a:ext cx="1323701" cy="277127"/>
          </a:xfrm>
          <a:prstGeom prst="rect">
            <a:avLst/>
          </a:prstGeom>
          <a:noFill/>
        </p:spPr>
        <p:txBody>
          <a:bodyPr wrap="square" rtlCol="0">
            <a:spAutoFit/>
          </a:bodyPr>
          <a:lstStyle/>
          <a:p>
            <a:pPr defTabSz="686428">
              <a:defRPr/>
            </a:pPr>
            <a:r>
              <a:rPr lang="en-CA" sz="1201" dirty="0">
                <a:solidFill>
                  <a:prstClr val="black"/>
                </a:solidFill>
              </a:rPr>
              <a:t> </a:t>
            </a:r>
            <a:r>
              <a:rPr lang="en-CA" sz="1050" b="1" dirty="0">
                <a:solidFill>
                  <a:prstClr val="black"/>
                </a:solidFill>
              </a:rPr>
              <a:t>24 </a:t>
            </a:r>
            <a:r>
              <a:rPr lang="en-CA" sz="1050" b="1" dirty="0" err="1">
                <a:solidFill>
                  <a:prstClr val="black"/>
                </a:solidFill>
              </a:rPr>
              <a:t>septembre</a:t>
            </a:r>
            <a:r>
              <a:rPr lang="en-CA" sz="1050" b="1" dirty="0">
                <a:solidFill>
                  <a:prstClr val="black"/>
                </a:solidFill>
              </a:rPr>
              <a:t> 2021</a:t>
            </a:r>
            <a:endParaRPr lang="en-CA" sz="1201" b="1" dirty="0">
              <a:solidFill>
                <a:prstClr val="black"/>
              </a:solidFill>
            </a:endParaRPr>
          </a:p>
        </p:txBody>
      </p:sp>
      <p:sp>
        <p:nvSpPr>
          <p:cNvPr id="71" name="TextBox 70"/>
          <p:cNvSpPr txBox="1"/>
          <p:nvPr>
            <p:custDataLst>
              <p:tags r:id="rId29"/>
            </p:custDataLst>
          </p:nvPr>
        </p:nvSpPr>
        <p:spPr>
          <a:xfrm>
            <a:off x="5094696" y="2153238"/>
            <a:ext cx="1232551" cy="253916"/>
          </a:xfrm>
          <a:prstGeom prst="rect">
            <a:avLst/>
          </a:prstGeom>
          <a:noFill/>
        </p:spPr>
        <p:txBody>
          <a:bodyPr wrap="square" rtlCol="0">
            <a:spAutoFit/>
          </a:bodyPr>
          <a:lstStyle/>
          <a:p>
            <a:pPr defTabSz="686428">
              <a:defRPr/>
            </a:pPr>
            <a:r>
              <a:rPr lang="en-CA" sz="1050" b="1" dirty="0">
                <a:solidFill>
                  <a:prstClr val="black"/>
                </a:solidFill>
              </a:rPr>
              <a:t>24 </a:t>
            </a:r>
            <a:r>
              <a:rPr lang="en-CA" sz="1050" b="1" dirty="0" err="1">
                <a:solidFill>
                  <a:prstClr val="black"/>
                </a:solidFill>
              </a:rPr>
              <a:t>novembre</a:t>
            </a:r>
            <a:r>
              <a:rPr lang="en-CA" sz="1050" b="1" dirty="0">
                <a:solidFill>
                  <a:prstClr val="black"/>
                </a:solidFill>
              </a:rPr>
              <a:t> 2021</a:t>
            </a:r>
          </a:p>
        </p:txBody>
      </p:sp>
      <p:sp>
        <p:nvSpPr>
          <p:cNvPr id="72" name="TextBox 71"/>
          <p:cNvSpPr txBox="1"/>
          <p:nvPr>
            <p:custDataLst>
              <p:tags r:id="rId30"/>
            </p:custDataLst>
          </p:nvPr>
        </p:nvSpPr>
        <p:spPr>
          <a:xfrm>
            <a:off x="6619804" y="2182026"/>
            <a:ext cx="846508" cy="261610"/>
          </a:xfrm>
          <a:prstGeom prst="rect">
            <a:avLst/>
          </a:prstGeom>
          <a:noFill/>
        </p:spPr>
        <p:txBody>
          <a:bodyPr wrap="square" rtlCol="0">
            <a:spAutoFit/>
          </a:bodyPr>
          <a:lstStyle/>
          <a:p>
            <a:pPr defTabSz="686428">
              <a:defRPr/>
            </a:pPr>
            <a:r>
              <a:rPr lang="en-CA" sz="1050" b="1" dirty="0">
                <a:solidFill>
                  <a:prstClr val="black"/>
                </a:solidFill>
              </a:rPr>
              <a:t>Oct. 2021</a:t>
            </a:r>
          </a:p>
        </p:txBody>
      </p:sp>
      <p:sp>
        <p:nvSpPr>
          <p:cNvPr id="73" name="TextBox 72"/>
          <p:cNvSpPr txBox="1"/>
          <p:nvPr>
            <p:custDataLst>
              <p:tags r:id="rId31"/>
            </p:custDataLst>
          </p:nvPr>
        </p:nvSpPr>
        <p:spPr>
          <a:xfrm>
            <a:off x="7590485" y="2168755"/>
            <a:ext cx="1231802" cy="261610"/>
          </a:xfrm>
          <a:prstGeom prst="rect">
            <a:avLst/>
          </a:prstGeom>
          <a:noFill/>
        </p:spPr>
        <p:txBody>
          <a:bodyPr wrap="square" rtlCol="0">
            <a:spAutoFit/>
          </a:bodyPr>
          <a:lstStyle/>
          <a:p>
            <a:pPr defTabSz="686428">
              <a:defRPr/>
            </a:pPr>
            <a:r>
              <a:rPr lang="en-CA" sz="1050" b="1" dirty="0">
                <a:solidFill>
                  <a:prstClr val="black"/>
                </a:solidFill>
              </a:rPr>
              <a:t>21 </a:t>
            </a:r>
            <a:r>
              <a:rPr lang="en-CA" sz="1050" b="1" dirty="0" err="1">
                <a:solidFill>
                  <a:prstClr val="black"/>
                </a:solidFill>
              </a:rPr>
              <a:t>février</a:t>
            </a:r>
            <a:r>
              <a:rPr lang="en-CA" sz="1050" b="1" dirty="0">
                <a:solidFill>
                  <a:prstClr val="black"/>
                </a:solidFill>
              </a:rPr>
              <a:t> 2022</a:t>
            </a:r>
          </a:p>
        </p:txBody>
      </p:sp>
      <p:sp>
        <p:nvSpPr>
          <p:cNvPr id="74" name="TextBox 73"/>
          <p:cNvSpPr txBox="1"/>
          <p:nvPr>
            <p:custDataLst>
              <p:tags r:id="rId32"/>
            </p:custDataLst>
          </p:nvPr>
        </p:nvSpPr>
        <p:spPr>
          <a:xfrm>
            <a:off x="9911063" y="2159876"/>
            <a:ext cx="1079844" cy="261610"/>
          </a:xfrm>
          <a:prstGeom prst="rect">
            <a:avLst/>
          </a:prstGeom>
          <a:noFill/>
        </p:spPr>
        <p:txBody>
          <a:bodyPr wrap="square" rtlCol="0">
            <a:spAutoFit/>
          </a:bodyPr>
          <a:lstStyle/>
          <a:p>
            <a:pPr defTabSz="686428">
              <a:defRPr/>
            </a:pPr>
            <a:r>
              <a:rPr lang="en-CA" sz="1050" b="1" dirty="0">
                <a:solidFill>
                  <a:prstClr val="black"/>
                </a:solidFill>
              </a:rPr>
              <a:t>17 </a:t>
            </a:r>
            <a:r>
              <a:rPr lang="en-CA" sz="1050" b="1" dirty="0" err="1">
                <a:solidFill>
                  <a:prstClr val="black"/>
                </a:solidFill>
              </a:rPr>
              <a:t>mai</a:t>
            </a:r>
            <a:r>
              <a:rPr lang="en-CA" sz="1050" b="1" dirty="0">
                <a:solidFill>
                  <a:prstClr val="black"/>
                </a:solidFill>
              </a:rPr>
              <a:t> 2022</a:t>
            </a:r>
          </a:p>
        </p:txBody>
      </p:sp>
      <p:sp>
        <p:nvSpPr>
          <p:cNvPr id="77" name="TextBox 76"/>
          <p:cNvSpPr txBox="1"/>
          <p:nvPr>
            <p:custDataLst>
              <p:tags r:id="rId33"/>
            </p:custDataLst>
          </p:nvPr>
        </p:nvSpPr>
        <p:spPr>
          <a:xfrm>
            <a:off x="1140314" y="4988695"/>
            <a:ext cx="2147110" cy="369588"/>
          </a:xfrm>
          <a:prstGeom prst="rect">
            <a:avLst/>
          </a:prstGeom>
          <a:solidFill>
            <a:schemeClr val="accent4">
              <a:lumMod val="20000"/>
              <a:lumOff val="80000"/>
            </a:schemeClr>
          </a:solidFill>
          <a:ln>
            <a:solidFill>
              <a:schemeClr val="tx1"/>
            </a:solidFill>
          </a:ln>
        </p:spPr>
        <p:txBody>
          <a:bodyPr wrap="square" rtlCol="0">
            <a:spAutoFit/>
          </a:bodyPr>
          <a:lstStyle/>
          <a:p>
            <a:pPr marL="128725" indent="-128725" defTabSz="686428">
              <a:buFont typeface="Arial" panose="020B0604020202020204" pitchFamily="34" charset="0"/>
              <a:buChar char="•"/>
            </a:pPr>
            <a:r>
              <a:rPr lang="fr-CA" sz="900" dirty="0">
                <a:solidFill>
                  <a:prstClr val="black"/>
                </a:solidFill>
              </a:rPr>
              <a:t>Intentions d’avoir des enfants</a:t>
            </a:r>
          </a:p>
          <a:p>
            <a:pPr defTabSz="686428">
              <a:defRPr/>
            </a:pPr>
            <a:endParaRPr lang="en-CA" sz="901" dirty="0">
              <a:solidFill>
                <a:prstClr val="black"/>
              </a:solidFill>
            </a:endParaRPr>
          </a:p>
        </p:txBody>
      </p:sp>
      <p:sp>
        <p:nvSpPr>
          <p:cNvPr id="80" name="TextBox 79"/>
          <p:cNvSpPr txBox="1"/>
          <p:nvPr>
            <p:custDataLst>
              <p:tags r:id="rId34"/>
            </p:custDataLst>
          </p:nvPr>
        </p:nvSpPr>
        <p:spPr>
          <a:xfrm>
            <a:off x="6673693" y="4761373"/>
            <a:ext cx="2068810" cy="1892826"/>
          </a:xfrm>
          <a:prstGeom prst="rect">
            <a:avLst/>
          </a:prstGeom>
          <a:solidFill>
            <a:schemeClr val="accent6">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900" dirty="0">
                <a:solidFill>
                  <a:prstClr val="black"/>
                </a:solidFill>
              </a:rPr>
              <a:t>Activité principale du conjoint</a:t>
            </a:r>
          </a:p>
          <a:p>
            <a:pPr marL="257449" indent="-257449" defTabSz="686428">
              <a:buFont typeface="Arial" panose="020B0604020202020204" pitchFamily="34" charset="0"/>
              <a:buChar char="•"/>
            </a:pPr>
            <a:r>
              <a:rPr lang="fr-CA" sz="900" dirty="0">
                <a:solidFill>
                  <a:prstClr val="black"/>
                </a:solidFill>
              </a:rPr>
              <a:t>Stress</a:t>
            </a:r>
          </a:p>
          <a:p>
            <a:pPr marL="257449" indent="-257449" defTabSz="686428">
              <a:buFont typeface="Arial" panose="020B0604020202020204" pitchFamily="34" charset="0"/>
              <a:buChar char="•"/>
            </a:pPr>
            <a:r>
              <a:rPr lang="fr-CA" sz="900" dirty="0">
                <a:solidFill>
                  <a:prstClr val="black"/>
                </a:solidFill>
              </a:rPr>
              <a:t>Sommeil</a:t>
            </a:r>
          </a:p>
          <a:p>
            <a:pPr marL="257449" indent="-257449" defTabSz="686428">
              <a:buFont typeface="Arial" panose="020B0604020202020204" pitchFamily="34" charset="0"/>
              <a:buChar char="•"/>
            </a:pPr>
            <a:r>
              <a:rPr lang="fr-CA" sz="900" dirty="0">
                <a:solidFill>
                  <a:prstClr val="black"/>
                </a:solidFill>
              </a:rPr>
              <a:t>Satisfaction à l’égard de la répartition des tâches ménagères</a:t>
            </a:r>
          </a:p>
          <a:p>
            <a:pPr marL="257449" indent="-257449" defTabSz="686428">
              <a:buFont typeface="Arial" panose="020B0604020202020204" pitchFamily="34" charset="0"/>
              <a:buChar char="•"/>
            </a:pPr>
            <a:r>
              <a:rPr lang="fr-CA" sz="900" dirty="0">
                <a:solidFill>
                  <a:prstClr val="black"/>
                </a:solidFill>
              </a:rPr>
              <a:t>Services non rémunérés</a:t>
            </a:r>
          </a:p>
          <a:p>
            <a:pPr marL="257449" indent="-257449" defTabSz="686428">
              <a:buFont typeface="Arial" panose="020B0604020202020204" pitchFamily="34" charset="0"/>
              <a:buChar char="•"/>
            </a:pPr>
            <a:r>
              <a:rPr lang="fr-CA" sz="900" dirty="0">
                <a:solidFill>
                  <a:prstClr val="black"/>
                </a:solidFill>
              </a:rPr>
              <a:t>Embauche de services rémunérés</a:t>
            </a:r>
          </a:p>
          <a:p>
            <a:pPr marL="257449" indent="-257449" defTabSz="686428">
              <a:buFont typeface="Arial" panose="020B0604020202020204" pitchFamily="34" charset="0"/>
              <a:buChar char="•"/>
            </a:pPr>
            <a:r>
              <a:rPr lang="fr-CA" sz="900" dirty="0">
                <a:solidFill>
                  <a:prstClr val="black"/>
                </a:solidFill>
              </a:rPr>
              <a:t>Temps accordé à la famille</a:t>
            </a:r>
          </a:p>
          <a:p>
            <a:pPr marL="257449" indent="-257449" defTabSz="686428">
              <a:buFont typeface="Arial" panose="020B0604020202020204" pitchFamily="34" charset="0"/>
              <a:buChar char="•"/>
            </a:pPr>
            <a:r>
              <a:rPr lang="fr-CA" sz="900" dirty="0">
                <a:solidFill>
                  <a:prstClr val="black"/>
                </a:solidFill>
              </a:rPr>
              <a:t>Changements de vie depuis le début de la pandémie de COVID-19</a:t>
            </a:r>
          </a:p>
          <a:p>
            <a:pPr marL="257449" indent="-257449" defTabSz="686428">
              <a:buFont typeface="Arial" panose="020B0604020202020204" pitchFamily="34" charset="0"/>
              <a:buChar char="•"/>
            </a:pPr>
            <a:r>
              <a:rPr lang="fr-CA" sz="900" dirty="0">
                <a:solidFill>
                  <a:prstClr val="black"/>
                </a:solidFill>
              </a:rPr>
              <a:t>Intentions d’avoir des enfants</a:t>
            </a:r>
          </a:p>
          <a:p>
            <a:pPr marL="257449" indent="-257449" defTabSz="686428">
              <a:buFont typeface="Arial" panose="020B0604020202020204" pitchFamily="34" charset="0"/>
              <a:buChar char="•"/>
            </a:pPr>
            <a:r>
              <a:rPr lang="fr-CA" sz="900" dirty="0">
                <a:solidFill>
                  <a:prstClr val="black"/>
                </a:solidFill>
              </a:rPr>
              <a:t>Vaccination contre la COVID-19</a:t>
            </a:r>
          </a:p>
        </p:txBody>
      </p:sp>
      <p:sp>
        <p:nvSpPr>
          <p:cNvPr id="81" name="TextBox 80"/>
          <p:cNvSpPr txBox="1"/>
          <p:nvPr>
            <p:custDataLst>
              <p:tags r:id="rId35"/>
            </p:custDataLst>
          </p:nvPr>
        </p:nvSpPr>
        <p:spPr>
          <a:xfrm>
            <a:off x="9179641" y="5395186"/>
            <a:ext cx="1970991" cy="1477328"/>
          </a:xfrm>
          <a:prstGeom prst="rect">
            <a:avLst/>
          </a:prstGeom>
          <a:solidFill>
            <a:schemeClr val="accent1">
              <a:lumMod val="20000"/>
              <a:lumOff val="80000"/>
            </a:schemeClr>
          </a:solidFill>
          <a:ln>
            <a:solidFill>
              <a:schemeClr val="dk1"/>
            </a:solidFill>
          </a:ln>
        </p:spPr>
        <p:txBody>
          <a:bodyPr wrap="square" rtlCol="0">
            <a:spAutoFit/>
          </a:bodyPr>
          <a:lstStyle/>
          <a:p>
            <a:pPr marL="257449" indent="-257449" defTabSz="686428">
              <a:buFont typeface="Arial" panose="020B0604020202020204" pitchFamily="34" charset="0"/>
              <a:buChar char="•"/>
            </a:pPr>
            <a:r>
              <a:rPr lang="fr-CA" sz="900" dirty="0">
                <a:solidFill>
                  <a:prstClr val="black"/>
                </a:solidFill>
              </a:rPr>
              <a:t>Intentions d’avoir des enfants et changements pendant la COVID-19</a:t>
            </a:r>
          </a:p>
          <a:p>
            <a:pPr marL="257449" indent="-257449" defTabSz="686428">
              <a:buFont typeface="Arial" panose="020B0604020202020204" pitchFamily="34" charset="0"/>
              <a:buChar char="•"/>
            </a:pPr>
            <a:r>
              <a:rPr lang="fr-CA" sz="900" dirty="0">
                <a:solidFill>
                  <a:prstClr val="black"/>
                </a:solidFill>
              </a:rPr>
              <a:t>Changements sur le plan de l’état de la relation</a:t>
            </a:r>
          </a:p>
          <a:p>
            <a:pPr marL="257449" indent="-257449" defTabSz="686428">
              <a:buFont typeface="Arial" panose="020B0604020202020204" pitchFamily="34" charset="0"/>
              <a:buChar char="•"/>
            </a:pPr>
            <a:r>
              <a:rPr lang="fr-CA" sz="900" dirty="0">
                <a:solidFill>
                  <a:prstClr val="black"/>
                </a:solidFill>
              </a:rPr>
              <a:t>Changements sur le plan des modalités de vie</a:t>
            </a:r>
          </a:p>
          <a:p>
            <a:pPr marL="257449" indent="-257449" defTabSz="686428">
              <a:buFont typeface="Arial" panose="020B0604020202020204" pitchFamily="34" charset="0"/>
              <a:buChar char="•"/>
            </a:pPr>
            <a:r>
              <a:rPr lang="fr-CA" sz="900" dirty="0">
                <a:solidFill>
                  <a:prstClr val="black"/>
                </a:solidFill>
              </a:rPr>
              <a:t>Conditions pour avoir des enfants</a:t>
            </a:r>
          </a:p>
          <a:p>
            <a:pPr marL="257449" indent="-257449" defTabSz="686428">
              <a:buFont typeface="Arial" panose="020B0604020202020204" pitchFamily="34" charset="0"/>
              <a:buChar char="•"/>
            </a:pPr>
            <a:r>
              <a:rPr lang="fr-CA" sz="900" dirty="0">
                <a:solidFill>
                  <a:prstClr val="black"/>
                </a:solidFill>
              </a:rPr>
              <a:t>Désaccords dans la relation</a:t>
            </a:r>
            <a:endParaRPr lang="en-CA" sz="901" dirty="0">
              <a:solidFill>
                <a:prstClr val="black"/>
              </a:solidFill>
            </a:endParaRPr>
          </a:p>
        </p:txBody>
      </p:sp>
      <p:sp>
        <p:nvSpPr>
          <p:cNvPr id="84" name="TextBox 83"/>
          <p:cNvSpPr txBox="1"/>
          <p:nvPr>
            <p:custDataLst>
              <p:tags r:id="rId36"/>
            </p:custDataLst>
          </p:nvPr>
        </p:nvSpPr>
        <p:spPr>
          <a:xfrm>
            <a:off x="8856476" y="2816884"/>
            <a:ext cx="323165" cy="2578302"/>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fr-CA" sz="900" b="1" dirty="0">
                <a:solidFill>
                  <a:prstClr val="white"/>
                </a:solidFill>
              </a:rPr>
              <a:t>Qualité de vie</a:t>
            </a:r>
            <a:endParaRPr lang="en-CA" sz="900" b="1" dirty="0">
              <a:solidFill>
                <a:prstClr val="white"/>
              </a:solidFill>
            </a:endParaRPr>
          </a:p>
        </p:txBody>
      </p:sp>
      <p:sp>
        <p:nvSpPr>
          <p:cNvPr id="85" name="TextBox 84"/>
          <p:cNvSpPr txBox="1"/>
          <p:nvPr>
            <p:custDataLst>
              <p:tags r:id="rId37"/>
            </p:custDataLst>
          </p:nvPr>
        </p:nvSpPr>
        <p:spPr>
          <a:xfrm>
            <a:off x="8856476" y="5387920"/>
            <a:ext cx="323165" cy="1477328"/>
          </a:xfrm>
          <a:prstGeom prst="rect">
            <a:avLst/>
          </a:prstGeom>
          <a:solidFill>
            <a:srgbClr val="7030A0"/>
          </a:solidFill>
          <a:ln>
            <a:solidFill>
              <a:schemeClr val="tx1"/>
            </a:solidFill>
          </a:ln>
        </p:spPr>
        <p:txBody>
          <a:bodyPr vert="vert270" wrap="square" rtlCol="0">
            <a:spAutoFit/>
          </a:bodyPr>
          <a:lstStyle/>
          <a:p>
            <a:pPr algn="ctr" defTabSz="686428">
              <a:defRPr/>
            </a:pPr>
            <a:r>
              <a:rPr lang="en-CA" sz="900" b="1" dirty="0">
                <a:solidFill>
                  <a:prstClr val="white"/>
                </a:solidFill>
              </a:rPr>
              <a:t>ESG</a:t>
            </a:r>
          </a:p>
        </p:txBody>
      </p:sp>
      <p:sp>
        <p:nvSpPr>
          <p:cNvPr id="79" name="TextBox 78"/>
          <p:cNvSpPr txBox="1"/>
          <p:nvPr>
            <p:custDataLst>
              <p:tags r:id="rId38"/>
            </p:custDataLst>
          </p:nvPr>
        </p:nvSpPr>
        <p:spPr>
          <a:xfrm>
            <a:off x="3934713" y="5194468"/>
            <a:ext cx="2179810" cy="1338828"/>
          </a:xfrm>
          <a:prstGeom prst="rect">
            <a:avLst/>
          </a:prstGeom>
          <a:solidFill>
            <a:schemeClr val="accent2">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900" dirty="0">
                <a:solidFill>
                  <a:prstClr val="black"/>
                </a:solidFill>
              </a:rPr>
              <a:t>Participation à des activités de plein air ou en pleine nature (série)</a:t>
            </a:r>
          </a:p>
          <a:p>
            <a:pPr marL="257449" indent="-257449" defTabSz="686428">
              <a:buFont typeface="Arial" panose="020B0604020202020204" pitchFamily="34" charset="0"/>
              <a:buChar char="•"/>
            </a:pPr>
            <a:r>
              <a:rPr lang="fr-CA" sz="900" dirty="0">
                <a:solidFill>
                  <a:prstClr val="black"/>
                </a:solidFill>
              </a:rPr>
              <a:t>Participation à des activités culturelles (série)</a:t>
            </a:r>
          </a:p>
          <a:p>
            <a:pPr marL="257449" indent="-257449" defTabSz="686428">
              <a:buFont typeface="Arial" panose="020B0604020202020204" pitchFamily="34" charset="0"/>
              <a:buChar char="•"/>
            </a:pPr>
            <a:r>
              <a:rPr lang="fr-CA" sz="900" dirty="0">
                <a:solidFill>
                  <a:prstClr val="black"/>
                </a:solidFill>
              </a:rPr>
              <a:t>Degré de satisfaction (série) </a:t>
            </a:r>
          </a:p>
          <a:p>
            <a:pPr marL="257449" indent="-257449" defTabSz="686428">
              <a:buFont typeface="Arial" panose="020B0604020202020204" pitchFamily="34" charset="0"/>
              <a:buChar char="•"/>
            </a:pPr>
            <a:r>
              <a:rPr lang="fr-CA" sz="900" dirty="0">
                <a:solidFill>
                  <a:prstClr val="black"/>
                </a:solidFill>
              </a:rPr>
              <a:t>Emploi du temps et perception du temps (série) </a:t>
            </a:r>
          </a:p>
          <a:p>
            <a:pPr marL="257449" indent="-257449" defTabSz="686428">
              <a:buFont typeface="Arial" panose="020B0604020202020204" pitchFamily="34" charset="0"/>
              <a:buChar char="•"/>
            </a:pPr>
            <a:r>
              <a:rPr lang="fr-CA" sz="900" dirty="0">
                <a:solidFill>
                  <a:prstClr val="black"/>
                </a:solidFill>
              </a:rPr>
              <a:t>Utilisation des technologies (série) </a:t>
            </a:r>
          </a:p>
          <a:p>
            <a:pPr marL="257449" indent="-257449" defTabSz="686428">
              <a:buFont typeface="Arial" panose="020B0604020202020204" pitchFamily="34" charset="0"/>
              <a:buChar char="•"/>
            </a:pPr>
            <a:r>
              <a:rPr lang="fr-CA" sz="900" dirty="0">
                <a:solidFill>
                  <a:prstClr val="black"/>
                </a:solidFill>
              </a:rPr>
              <a:t>Mode d’occupation d’habitation</a:t>
            </a:r>
            <a:endParaRPr lang="en-CA" sz="901" dirty="0">
              <a:solidFill>
                <a:prstClr val="black"/>
              </a:solidFill>
            </a:endParaRPr>
          </a:p>
        </p:txBody>
      </p:sp>
      <p:sp>
        <p:nvSpPr>
          <p:cNvPr id="21" name="TextBox 20"/>
          <p:cNvSpPr txBox="1"/>
          <p:nvPr>
            <p:custDataLst>
              <p:tags r:id="rId39"/>
            </p:custDataLst>
          </p:nvPr>
        </p:nvSpPr>
        <p:spPr>
          <a:xfrm>
            <a:off x="3917239" y="2843927"/>
            <a:ext cx="2179810" cy="2308324"/>
          </a:xfrm>
          <a:prstGeom prst="rect">
            <a:avLst/>
          </a:prstGeom>
          <a:solidFill>
            <a:schemeClr val="accent2">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900" dirty="0">
                <a:solidFill>
                  <a:prstClr val="black"/>
                </a:solidFill>
              </a:rPr>
              <a:t>État de santé autoévalué</a:t>
            </a:r>
          </a:p>
          <a:p>
            <a:pPr marL="257449" indent="-257449" defTabSz="686428">
              <a:buFont typeface="Arial" panose="020B0604020202020204" pitchFamily="34" charset="0"/>
              <a:buChar char="•"/>
            </a:pPr>
            <a:r>
              <a:rPr lang="fr-CA" sz="900" dirty="0">
                <a:solidFill>
                  <a:prstClr val="black"/>
                </a:solidFill>
              </a:rPr>
              <a:t>État de santé mentale autoévalué </a:t>
            </a:r>
          </a:p>
          <a:p>
            <a:pPr marL="257449" indent="-257449" defTabSz="686428">
              <a:buFont typeface="Arial" panose="020B0604020202020204" pitchFamily="34" charset="0"/>
              <a:buChar char="•"/>
            </a:pPr>
            <a:r>
              <a:rPr lang="fr-CA" sz="900" dirty="0">
                <a:solidFill>
                  <a:prstClr val="black"/>
                </a:solidFill>
              </a:rPr>
              <a:t>Satisfaction à l’égard de la vie</a:t>
            </a:r>
          </a:p>
          <a:p>
            <a:pPr marL="257449" indent="-257449" defTabSz="686428">
              <a:buFont typeface="Arial" panose="020B0604020202020204" pitchFamily="34" charset="0"/>
              <a:buChar char="•"/>
            </a:pPr>
            <a:r>
              <a:rPr lang="fr-CA" sz="900" dirty="0">
                <a:solidFill>
                  <a:prstClr val="black"/>
                </a:solidFill>
              </a:rPr>
              <a:t>Sentiments de sens et de but à la vie</a:t>
            </a:r>
          </a:p>
          <a:p>
            <a:pPr marL="257449" indent="-257449" defTabSz="686428">
              <a:buFont typeface="Arial" panose="020B0604020202020204" pitchFamily="34" charset="0"/>
              <a:buChar char="•"/>
            </a:pPr>
            <a:r>
              <a:rPr lang="fr-CA" sz="900" dirty="0">
                <a:solidFill>
                  <a:prstClr val="black"/>
                </a:solidFill>
              </a:rPr>
              <a:t>Sentiment d’appartenance à la communauté locale</a:t>
            </a:r>
          </a:p>
          <a:p>
            <a:pPr marL="257449" indent="-257449" defTabSz="686428">
              <a:buFont typeface="Arial" panose="020B0604020202020204" pitchFamily="34" charset="0"/>
              <a:buChar char="•"/>
            </a:pPr>
            <a:r>
              <a:rPr lang="fr-CA" sz="900" dirty="0">
                <a:solidFill>
                  <a:prstClr val="black"/>
                </a:solidFill>
              </a:rPr>
              <a:t>Une personne sur qui compter</a:t>
            </a:r>
          </a:p>
          <a:p>
            <a:pPr marL="257449" indent="-257449" defTabSz="686428">
              <a:buFont typeface="Arial" panose="020B0604020202020204" pitchFamily="34" charset="0"/>
              <a:buChar char="•"/>
            </a:pPr>
            <a:r>
              <a:rPr lang="fr-CA" sz="900" dirty="0">
                <a:solidFill>
                  <a:prstClr val="black"/>
                </a:solidFill>
              </a:rPr>
              <a:t>Solitude</a:t>
            </a:r>
          </a:p>
          <a:p>
            <a:pPr marL="257449" indent="-257449" defTabSz="686428">
              <a:buFont typeface="Arial" panose="020B0604020202020204" pitchFamily="34" charset="0"/>
              <a:buChar char="•"/>
            </a:pPr>
            <a:r>
              <a:rPr lang="fr-CA" sz="900" dirty="0">
                <a:solidFill>
                  <a:prstClr val="black"/>
                </a:solidFill>
              </a:rPr>
              <a:t>Perspectives d’avenir</a:t>
            </a:r>
          </a:p>
          <a:p>
            <a:pPr marL="257449" indent="-257449" defTabSz="686428">
              <a:buFont typeface="Arial" panose="020B0604020202020204" pitchFamily="34" charset="0"/>
              <a:buChar char="•"/>
            </a:pPr>
            <a:r>
              <a:rPr lang="fr-CA" sz="900" dirty="0">
                <a:solidFill>
                  <a:prstClr val="black"/>
                </a:solidFill>
              </a:rPr>
              <a:t>Capacité de répondre aux besoins financiers</a:t>
            </a:r>
          </a:p>
          <a:p>
            <a:pPr marL="257449" indent="-257449" defTabSz="686428">
              <a:buFont typeface="Arial" panose="020B0604020202020204" pitchFamily="34" charset="0"/>
              <a:buChar char="•"/>
            </a:pPr>
            <a:r>
              <a:rPr lang="fr-CA" sz="900" dirty="0">
                <a:solidFill>
                  <a:prstClr val="black"/>
                </a:solidFill>
              </a:rPr>
              <a:t>Équilibre travail-vie</a:t>
            </a:r>
          </a:p>
          <a:p>
            <a:pPr marL="257449" indent="-257449" defTabSz="686428">
              <a:buFont typeface="Arial" panose="020B0604020202020204" pitchFamily="34" charset="0"/>
              <a:buChar char="•"/>
            </a:pPr>
            <a:r>
              <a:rPr lang="fr-CA" sz="900" dirty="0">
                <a:solidFill>
                  <a:prstClr val="black"/>
                </a:solidFill>
              </a:rPr>
              <a:t>Perception du temps pour les tâches ménagères</a:t>
            </a:r>
          </a:p>
          <a:p>
            <a:pPr marL="257449" indent="-257449" defTabSz="686428">
              <a:buFont typeface="Arial" panose="020B0604020202020204" pitchFamily="34" charset="0"/>
              <a:buChar char="•"/>
            </a:pPr>
            <a:r>
              <a:rPr lang="fr-CA" sz="900" dirty="0">
                <a:solidFill>
                  <a:prstClr val="black"/>
                </a:solidFill>
              </a:rPr>
              <a:t>Discrimination ou traitement injuste perçu</a:t>
            </a:r>
          </a:p>
        </p:txBody>
      </p:sp>
      <p:sp>
        <p:nvSpPr>
          <p:cNvPr id="86" name="TextBox 85"/>
          <p:cNvSpPr txBox="1"/>
          <p:nvPr>
            <p:custDataLst>
              <p:tags r:id="rId40"/>
            </p:custDataLst>
          </p:nvPr>
        </p:nvSpPr>
        <p:spPr>
          <a:xfrm>
            <a:off x="6330978" y="4746557"/>
            <a:ext cx="323165" cy="1897135"/>
          </a:xfrm>
          <a:prstGeom prst="rect">
            <a:avLst/>
          </a:prstGeom>
          <a:solidFill>
            <a:srgbClr val="7030A0"/>
          </a:solidFill>
          <a:ln>
            <a:solidFill>
              <a:schemeClr val="tx1"/>
            </a:solidFill>
          </a:ln>
        </p:spPr>
        <p:txBody>
          <a:bodyPr vert="vert270" wrap="square" rtlCol="0">
            <a:spAutoFit/>
          </a:bodyPr>
          <a:lstStyle/>
          <a:p>
            <a:pPr algn="ctr" defTabSz="686428">
              <a:defRPr/>
            </a:pPr>
            <a:r>
              <a:rPr lang="en-CA" sz="900" b="1" dirty="0">
                <a:solidFill>
                  <a:prstClr val="white"/>
                </a:solidFill>
              </a:rPr>
              <a:t>ESG</a:t>
            </a:r>
          </a:p>
        </p:txBody>
      </p:sp>
      <p:sp>
        <p:nvSpPr>
          <p:cNvPr id="87" name="TextBox 86"/>
          <p:cNvSpPr txBox="1"/>
          <p:nvPr>
            <p:custDataLst>
              <p:tags r:id="rId41"/>
            </p:custDataLst>
          </p:nvPr>
        </p:nvSpPr>
        <p:spPr>
          <a:xfrm>
            <a:off x="6327247" y="2843927"/>
            <a:ext cx="323165" cy="1894493"/>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fr-CA" sz="900" b="1" dirty="0">
                <a:solidFill>
                  <a:prstClr val="white"/>
                </a:solidFill>
              </a:rPr>
              <a:t>Qualité de vie</a:t>
            </a:r>
            <a:endParaRPr lang="en-CA" sz="900" b="1" dirty="0">
              <a:solidFill>
                <a:prstClr val="white"/>
              </a:solidFill>
            </a:endParaRPr>
          </a:p>
        </p:txBody>
      </p:sp>
      <p:sp>
        <p:nvSpPr>
          <p:cNvPr id="83" name="TextBox 82"/>
          <p:cNvSpPr txBox="1"/>
          <p:nvPr>
            <p:custDataLst>
              <p:tags r:id="rId42"/>
            </p:custDataLst>
          </p:nvPr>
        </p:nvSpPr>
        <p:spPr>
          <a:xfrm>
            <a:off x="3577277" y="2847526"/>
            <a:ext cx="323165" cy="2308324"/>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fr-CA" sz="900" b="1" dirty="0">
                <a:solidFill>
                  <a:prstClr val="white"/>
                </a:solidFill>
              </a:rPr>
              <a:t>Qualité de vie</a:t>
            </a:r>
            <a:endParaRPr lang="en-CA" sz="900" b="1" dirty="0">
              <a:solidFill>
                <a:prstClr val="white"/>
              </a:solidFill>
            </a:endParaRPr>
          </a:p>
        </p:txBody>
      </p:sp>
      <p:sp>
        <p:nvSpPr>
          <p:cNvPr id="82" name="TextBox 81"/>
          <p:cNvSpPr txBox="1"/>
          <p:nvPr>
            <p:custDataLst>
              <p:tags r:id="rId43"/>
            </p:custDataLst>
          </p:nvPr>
        </p:nvSpPr>
        <p:spPr>
          <a:xfrm>
            <a:off x="3577715" y="5205700"/>
            <a:ext cx="323165" cy="1338828"/>
          </a:xfrm>
          <a:prstGeom prst="rect">
            <a:avLst/>
          </a:prstGeom>
          <a:solidFill>
            <a:srgbClr val="7030A0"/>
          </a:solidFill>
          <a:ln>
            <a:solidFill>
              <a:schemeClr val="tx1"/>
            </a:solidFill>
          </a:ln>
        </p:spPr>
        <p:txBody>
          <a:bodyPr vert="vert270" wrap="square" rtlCol="0">
            <a:spAutoFit/>
          </a:bodyPr>
          <a:lstStyle/>
          <a:p>
            <a:pPr algn="ctr" defTabSz="686428">
              <a:defRPr/>
            </a:pPr>
            <a:r>
              <a:rPr lang="en-CA" sz="900" b="1" dirty="0">
                <a:solidFill>
                  <a:prstClr val="white"/>
                </a:solidFill>
              </a:rPr>
              <a:t>ESG</a:t>
            </a:r>
          </a:p>
        </p:txBody>
      </p:sp>
      <p:sp>
        <p:nvSpPr>
          <p:cNvPr id="89" name="TextBox 88"/>
          <p:cNvSpPr txBox="1"/>
          <p:nvPr>
            <p:custDataLst>
              <p:tags r:id="rId44"/>
            </p:custDataLst>
          </p:nvPr>
        </p:nvSpPr>
        <p:spPr>
          <a:xfrm>
            <a:off x="807491" y="4997017"/>
            <a:ext cx="323165" cy="369588"/>
          </a:xfrm>
          <a:prstGeom prst="rect">
            <a:avLst/>
          </a:prstGeom>
          <a:solidFill>
            <a:srgbClr val="7030A0"/>
          </a:solidFill>
          <a:ln>
            <a:solidFill>
              <a:schemeClr val="tx1"/>
            </a:solidFill>
          </a:ln>
        </p:spPr>
        <p:txBody>
          <a:bodyPr vert="vert270" wrap="square" rtlCol="0">
            <a:spAutoFit/>
          </a:bodyPr>
          <a:lstStyle/>
          <a:p>
            <a:pPr algn="ctr" defTabSz="686428">
              <a:defRPr/>
            </a:pPr>
            <a:r>
              <a:rPr lang="en-CA" sz="900" b="1" dirty="0">
                <a:solidFill>
                  <a:prstClr val="white"/>
                </a:solidFill>
              </a:rPr>
              <a:t>ESG</a:t>
            </a:r>
          </a:p>
        </p:txBody>
      </p:sp>
      <p:sp>
        <p:nvSpPr>
          <p:cNvPr id="53" name="TextBox 21">
            <a:extLst>
              <a:ext uri="{FF2B5EF4-FFF2-40B4-BE49-F238E27FC236}">
                <a16:creationId xmlns:a16="http://schemas.microsoft.com/office/drawing/2014/main" id="{CE8FBBA6-3CEF-4D92-B085-C66D52A2459C}"/>
              </a:ext>
            </a:extLst>
          </p:cNvPr>
          <p:cNvSpPr txBox="1"/>
          <p:nvPr>
            <p:custDataLst>
              <p:tags r:id="rId45"/>
            </p:custDataLst>
          </p:nvPr>
        </p:nvSpPr>
        <p:spPr>
          <a:xfrm>
            <a:off x="15261" y="829470"/>
            <a:ext cx="1972127" cy="924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Date de naissance et âge</a:t>
            </a:r>
          </a:p>
          <a:p>
            <a:pPr marL="214541" indent="-214541" defTabSz="686428">
              <a:buFont typeface="Arial" panose="020B0604020202020204" pitchFamily="34" charset="0"/>
              <a:buChar char="•"/>
            </a:pPr>
            <a:r>
              <a:rPr lang="fr-CA" sz="901" dirty="0">
                <a:solidFill>
                  <a:prstClr val="black"/>
                </a:solidFill>
              </a:rPr>
              <a:t>Sexe à la naissance et genre</a:t>
            </a:r>
          </a:p>
          <a:p>
            <a:pPr marL="214541" indent="-214541" defTabSz="686428">
              <a:buFont typeface="Arial" panose="020B0604020202020204" pitchFamily="34" charset="0"/>
              <a:buChar char="•"/>
            </a:pPr>
            <a:r>
              <a:rPr lang="fr-CA" sz="901" dirty="0">
                <a:solidFill>
                  <a:prstClr val="black"/>
                </a:solidFill>
              </a:rPr>
              <a:t>Nombre de membres du ménage</a:t>
            </a:r>
          </a:p>
          <a:p>
            <a:pPr marL="214541" indent="-214541" defTabSz="686428">
              <a:buFont typeface="Arial" panose="020B0604020202020204" pitchFamily="34" charset="0"/>
              <a:buChar char="•"/>
            </a:pPr>
            <a:r>
              <a:rPr lang="fr-CA" sz="901" dirty="0">
                <a:solidFill>
                  <a:prstClr val="black"/>
                </a:solidFill>
              </a:rPr>
              <a:t>Région géographique de résidence</a:t>
            </a:r>
          </a:p>
          <a:p>
            <a:pPr marL="214541" indent="-214541" defTabSz="686428">
              <a:buFont typeface="Arial" panose="020B0604020202020204" pitchFamily="34" charset="0"/>
              <a:buChar char="•"/>
            </a:pPr>
            <a:r>
              <a:rPr lang="fr-CA" sz="901" dirty="0">
                <a:solidFill>
                  <a:prstClr val="black"/>
                </a:solidFill>
              </a:rPr>
              <a:t>Lieu de naissance (pays)</a:t>
            </a:r>
            <a:endParaRPr lang="fr-CA" sz="1352" dirty="0">
              <a:solidFill>
                <a:prstClr val="black"/>
              </a:solidFill>
            </a:endParaRPr>
          </a:p>
        </p:txBody>
      </p:sp>
      <p:sp>
        <p:nvSpPr>
          <p:cNvPr id="54" name="TextBox 23">
            <a:extLst>
              <a:ext uri="{FF2B5EF4-FFF2-40B4-BE49-F238E27FC236}">
                <a16:creationId xmlns:a16="http://schemas.microsoft.com/office/drawing/2014/main" id="{44E0A79F-83A9-406B-92AA-87C6DEE3F7C5}"/>
              </a:ext>
            </a:extLst>
          </p:cNvPr>
          <p:cNvSpPr txBox="1"/>
          <p:nvPr>
            <p:custDataLst>
              <p:tags r:id="rId46"/>
            </p:custDataLst>
          </p:nvPr>
        </p:nvSpPr>
        <p:spPr>
          <a:xfrm>
            <a:off x="2146642" y="819201"/>
            <a:ext cx="2626896" cy="9239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Citoyenneté</a:t>
            </a:r>
          </a:p>
          <a:p>
            <a:pPr marL="214541" indent="-214541" defTabSz="686428">
              <a:buFont typeface="Arial" panose="020B0604020202020204" pitchFamily="34" charset="0"/>
              <a:buChar char="•"/>
            </a:pPr>
            <a:r>
              <a:rPr lang="fr-CA" sz="901" dirty="0">
                <a:solidFill>
                  <a:prstClr val="black"/>
                </a:solidFill>
              </a:rPr>
              <a:t>Statut d’immigration</a:t>
            </a:r>
          </a:p>
          <a:p>
            <a:pPr marL="214541" indent="-214541" defTabSz="686428">
              <a:buFont typeface="Arial" panose="020B0604020202020204" pitchFamily="34" charset="0"/>
              <a:buChar char="•"/>
            </a:pPr>
            <a:r>
              <a:rPr lang="fr-CA" sz="901" dirty="0">
                <a:solidFill>
                  <a:prstClr val="black"/>
                </a:solidFill>
              </a:rPr>
              <a:t>Année d’immigration / période d’immigration</a:t>
            </a:r>
          </a:p>
          <a:p>
            <a:pPr marL="214541" indent="-214541" defTabSz="686428">
              <a:buFont typeface="Arial" panose="020B0604020202020204" pitchFamily="34" charset="0"/>
              <a:buChar char="•"/>
            </a:pPr>
            <a:r>
              <a:rPr lang="fr-CA" sz="901" dirty="0">
                <a:solidFill>
                  <a:prstClr val="black"/>
                </a:solidFill>
              </a:rPr>
              <a:t>Identité autochtone</a:t>
            </a:r>
          </a:p>
          <a:p>
            <a:pPr marL="214541" indent="-214541" defTabSz="686428">
              <a:buFont typeface="Arial" panose="020B0604020202020204" pitchFamily="34" charset="0"/>
              <a:buChar char="•"/>
            </a:pPr>
            <a:r>
              <a:rPr lang="fr-CA" sz="901" dirty="0">
                <a:solidFill>
                  <a:prstClr val="black"/>
                </a:solidFill>
              </a:rPr>
              <a:t>Conditions à long terme / s'identifier comme </a:t>
            </a:r>
            <a:r>
              <a:rPr lang="fr-FR" sz="900" dirty="0"/>
              <a:t>une personne ayant une incapacité</a:t>
            </a:r>
            <a:endParaRPr lang="fr-CA" sz="901" dirty="0">
              <a:solidFill>
                <a:prstClr val="black"/>
              </a:solidFill>
            </a:endParaRPr>
          </a:p>
        </p:txBody>
      </p:sp>
      <p:sp>
        <p:nvSpPr>
          <p:cNvPr id="56" name="TextBox 22">
            <a:extLst>
              <a:ext uri="{FF2B5EF4-FFF2-40B4-BE49-F238E27FC236}">
                <a16:creationId xmlns:a16="http://schemas.microsoft.com/office/drawing/2014/main" id="{69DAF549-9DF8-4327-B33D-044B48946592}"/>
              </a:ext>
            </a:extLst>
          </p:cNvPr>
          <p:cNvSpPr txBox="1"/>
          <p:nvPr>
            <p:custDataLst>
              <p:tags r:id="rId47"/>
            </p:custDataLst>
          </p:nvPr>
        </p:nvSpPr>
        <p:spPr>
          <a:xfrm>
            <a:off x="5048149" y="808455"/>
            <a:ext cx="4155744" cy="9240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État matrimonial</a:t>
            </a:r>
          </a:p>
          <a:p>
            <a:pPr marL="214541" indent="-214541" defTabSz="686428">
              <a:buFont typeface="Arial" panose="020B0604020202020204" pitchFamily="34" charset="0"/>
              <a:buChar char="•"/>
            </a:pPr>
            <a:r>
              <a:rPr lang="fr-CA" sz="901" dirty="0">
                <a:solidFill>
                  <a:prstClr val="black"/>
                </a:solidFill>
              </a:rPr>
              <a:t>Orientation sexuelle</a:t>
            </a:r>
          </a:p>
          <a:p>
            <a:pPr marL="214541" indent="-214541" defTabSz="686428">
              <a:buFont typeface="Arial" panose="020B0604020202020204" pitchFamily="34" charset="0"/>
              <a:buChar char="•"/>
            </a:pPr>
            <a:r>
              <a:rPr lang="fr-CA" sz="901" dirty="0">
                <a:solidFill>
                  <a:prstClr val="black"/>
                </a:solidFill>
              </a:rPr>
              <a:t>Plus haut certificat, diplôme ou grade obtenu</a:t>
            </a:r>
          </a:p>
          <a:p>
            <a:pPr marL="214541" indent="-214541" defTabSz="686428">
              <a:buFont typeface="Arial" panose="020B0604020202020204" pitchFamily="34" charset="0"/>
              <a:buChar char="•"/>
            </a:pPr>
            <a:r>
              <a:rPr lang="fr-CA" sz="901" dirty="0">
                <a:solidFill>
                  <a:prstClr val="black"/>
                </a:solidFill>
              </a:rPr>
              <a:t>Activité principale (travailler, être aux études, à la retraite, travaux ménagers, soins donnés, maladie, vacances, bénévolat, chercher un emploi rémunéré, autre) </a:t>
            </a:r>
          </a:p>
        </p:txBody>
      </p:sp>
      <p:sp>
        <p:nvSpPr>
          <p:cNvPr id="57" name="TextBox 22">
            <a:extLst>
              <a:ext uri="{FF2B5EF4-FFF2-40B4-BE49-F238E27FC236}">
                <a16:creationId xmlns:a16="http://schemas.microsoft.com/office/drawing/2014/main" id="{95DA81C8-8D8D-4102-BE52-9C0E30A4A16F}"/>
              </a:ext>
            </a:extLst>
          </p:cNvPr>
          <p:cNvSpPr txBox="1"/>
          <p:nvPr>
            <p:custDataLst>
              <p:tags r:id="rId48"/>
            </p:custDataLst>
          </p:nvPr>
        </p:nvSpPr>
        <p:spPr>
          <a:xfrm>
            <a:off x="9169984" y="873197"/>
            <a:ext cx="2844132" cy="508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Groupe de population / groupe de minorité visible</a:t>
            </a:r>
          </a:p>
          <a:p>
            <a:pPr marL="214541" indent="-214541" defTabSz="686428">
              <a:buFont typeface="Arial" panose="020B0604020202020204" pitchFamily="34" charset="0"/>
              <a:buChar char="•"/>
            </a:pPr>
            <a:r>
              <a:rPr lang="fr-CA" sz="901" dirty="0">
                <a:solidFill>
                  <a:prstClr val="black"/>
                </a:solidFill>
              </a:rPr>
              <a:t>Langue</a:t>
            </a:r>
          </a:p>
          <a:p>
            <a:pPr marL="214541" indent="-214541" defTabSz="686428">
              <a:buFont typeface="Arial" panose="020B0604020202020204" pitchFamily="34" charset="0"/>
              <a:buChar char="•"/>
            </a:pPr>
            <a:r>
              <a:rPr lang="fr-CA" sz="901" dirty="0">
                <a:solidFill>
                  <a:prstClr val="black"/>
                </a:solidFill>
              </a:rPr>
              <a:t>Situation conjugale du couple</a:t>
            </a:r>
          </a:p>
        </p:txBody>
      </p:sp>
      <p:sp>
        <p:nvSpPr>
          <p:cNvPr id="66" name="Oval 27">
            <a:extLst>
              <a:ext uri="{FF2B5EF4-FFF2-40B4-BE49-F238E27FC236}">
                <a16:creationId xmlns:a16="http://schemas.microsoft.com/office/drawing/2014/main" id="{9D7657DA-1C04-466A-864F-0C892FCFB6BD}"/>
              </a:ext>
            </a:extLst>
          </p:cNvPr>
          <p:cNvSpPr/>
          <p:nvPr>
            <p:custDataLst>
              <p:tags r:id="rId49"/>
            </p:custDataLst>
          </p:nvPr>
        </p:nvSpPr>
        <p:spPr>
          <a:xfrm>
            <a:off x="2004897" y="1872901"/>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14" name="Rectangle 13">
            <a:extLst>
              <a:ext uri="{FF2B5EF4-FFF2-40B4-BE49-F238E27FC236}">
                <a16:creationId xmlns:a16="http://schemas.microsoft.com/office/drawing/2014/main" id="{6717A416-D2D3-4188-9C51-9F20CCBFE488}"/>
              </a:ext>
            </a:extLst>
          </p:cNvPr>
          <p:cNvSpPr/>
          <p:nvPr>
            <p:custDataLst>
              <p:tags r:id="rId50"/>
            </p:custDataLst>
          </p:nvPr>
        </p:nvSpPr>
        <p:spPr>
          <a:xfrm>
            <a:off x="2011885" y="1910431"/>
            <a:ext cx="378630" cy="307777"/>
          </a:xfrm>
          <a:prstGeom prst="rect">
            <a:avLst/>
          </a:prstGeom>
        </p:spPr>
        <p:txBody>
          <a:bodyPr wrap="none">
            <a:spAutoFit/>
          </a:bodyPr>
          <a:lstStyle/>
          <a:p>
            <a:pPr defTabSz="686428">
              <a:defRPr/>
            </a:pPr>
            <a:r>
              <a:rPr lang="en-CA" sz="1400" dirty="0">
                <a:solidFill>
                  <a:prstClr val="white"/>
                </a:solidFill>
              </a:rPr>
              <a:t>V1</a:t>
            </a:r>
          </a:p>
        </p:txBody>
      </p:sp>
      <p:sp>
        <p:nvSpPr>
          <p:cNvPr id="70" name="TextBox 87">
            <a:extLst>
              <a:ext uri="{FF2B5EF4-FFF2-40B4-BE49-F238E27FC236}">
                <a16:creationId xmlns:a16="http://schemas.microsoft.com/office/drawing/2014/main" id="{0698FA27-9DB2-4D00-B47A-6AA388EBA566}"/>
              </a:ext>
            </a:extLst>
          </p:cNvPr>
          <p:cNvSpPr txBox="1"/>
          <p:nvPr>
            <p:custDataLst>
              <p:tags r:id="rId51"/>
            </p:custDataLst>
          </p:nvPr>
        </p:nvSpPr>
        <p:spPr>
          <a:xfrm>
            <a:off x="817149" y="2871887"/>
            <a:ext cx="323165" cy="2058572"/>
          </a:xfrm>
          <a:prstGeom prst="rect">
            <a:avLst/>
          </a:prstGeom>
          <a:solidFill>
            <a:schemeClr val="accent6"/>
          </a:solidFill>
          <a:ln>
            <a:solidFill>
              <a:schemeClr val="tx1"/>
            </a:solidFill>
          </a:ln>
        </p:spPr>
        <p:txBody>
          <a:bodyPr vert="vert270"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6428"/>
            <a:r>
              <a:rPr lang="fr-CA" sz="900" b="1" dirty="0">
                <a:solidFill>
                  <a:prstClr val="black"/>
                </a:solidFill>
              </a:rPr>
              <a:t>Analyse de la trajectoire de vie</a:t>
            </a:r>
          </a:p>
        </p:txBody>
      </p:sp>
      <p:sp>
        <p:nvSpPr>
          <p:cNvPr id="2" name="Espace réservé du numéro de diapositive 1">
            <a:extLst>
              <a:ext uri="{FF2B5EF4-FFF2-40B4-BE49-F238E27FC236}">
                <a16:creationId xmlns:a16="http://schemas.microsoft.com/office/drawing/2014/main" id="{36BD3157-995F-4FEF-AA79-2AC3F52325A7}"/>
              </a:ext>
            </a:extLst>
          </p:cNvPr>
          <p:cNvSpPr>
            <a:spLocks noGrp="1"/>
          </p:cNvSpPr>
          <p:nvPr>
            <p:ph type="sldNum" sz="quarter" idx="12"/>
          </p:nvPr>
        </p:nvSpPr>
        <p:spPr/>
        <p:txBody>
          <a:bodyPr/>
          <a:lstStyle/>
          <a:p>
            <a:fld id="{8CC42CA9-7BB8-4656-9497-10BF7FCC9A6C}" type="slidenum">
              <a:rPr lang="en-CA" smtClean="0">
                <a:solidFill>
                  <a:prstClr val="black">
                    <a:tint val="75000"/>
                  </a:prstClr>
                </a:solidFill>
              </a:rPr>
              <a:pPr/>
              <a:t>11</a:t>
            </a:fld>
            <a:endParaRPr lang="en-CA">
              <a:solidFill>
                <a:prstClr val="black">
                  <a:tint val="75000"/>
                </a:prstClr>
              </a:solidFill>
            </a:endParaRPr>
          </a:p>
        </p:txBody>
      </p:sp>
    </p:spTree>
    <p:extLst>
      <p:ext uri="{BB962C8B-B14F-4D97-AF65-F5344CB8AC3E}">
        <p14:creationId xmlns:p14="http://schemas.microsoft.com/office/powerpoint/2010/main" val="3647383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stCxn id="44" idx="2"/>
          </p:cNvCxnSpPr>
          <p:nvPr>
            <p:custDataLst>
              <p:tags r:id="rId1"/>
            </p:custDataLst>
          </p:nvPr>
        </p:nvCxnSpPr>
        <p:spPr>
          <a:xfrm>
            <a:off x="10687840" y="2644752"/>
            <a:ext cx="18260" cy="346098"/>
          </a:xfrm>
          <a:prstGeom prst="line">
            <a:avLst/>
          </a:prstGeom>
        </p:spPr>
        <p:style>
          <a:lnRef idx="1">
            <a:schemeClr val="dk1"/>
          </a:lnRef>
          <a:fillRef idx="0">
            <a:schemeClr val="dk1"/>
          </a:fillRef>
          <a:effectRef idx="0">
            <a:schemeClr val="dk1"/>
          </a:effectRef>
          <a:fontRef idx="minor">
            <a:schemeClr val="tx1"/>
          </a:fontRef>
        </p:style>
      </p:cxnSp>
      <p:cxnSp>
        <p:nvCxnSpPr>
          <p:cNvPr id="51" name="Straight Connector 50"/>
          <p:cNvCxnSpPr>
            <a:stCxn id="43" idx="2"/>
          </p:cNvCxnSpPr>
          <p:nvPr>
            <p:custDataLst>
              <p:tags r:id="rId2"/>
            </p:custDataLst>
          </p:nvPr>
        </p:nvCxnSpPr>
        <p:spPr>
          <a:xfrm>
            <a:off x="7653256" y="2658355"/>
            <a:ext cx="47426" cy="3984492"/>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a:stCxn id="8" idx="2"/>
          </p:cNvCxnSpPr>
          <p:nvPr>
            <p:custDataLst>
              <p:tags r:id="rId3"/>
            </p:custDataLst>
          </p:nvPr>
        </p:nvCxnSpPr>
        <p:spPr>
          <a:xfrm>
            <a:off x="4823767" y="2672126"/>
            <a:ext cx="16070" cy="4064443"/>
          </a:xfrm>
          <a:prstGeom prst="line">
            <a:avLst/>
          </a:prstGeom>
        </p:spPr>
        <p:style>
          <a:lnRef idx="1">
            <a:schemeClr val="dk1"/>
          </a:lnRef>
          <a:fillRef idx="0">
            <a:schemeClr val="dk1"/>
          </a:fillRef>
          <a:effectRef idx="0">
            <a:schemeClr val="dk1"/>
          </a:effectRef>
          <a:fontRef idx="minor">
            <a:schemeClr val="tx1"/>
          </a:fontRef>
        </p:style>
      </p:cxnSp>
      <p:sp>
        <p:nvSpPr>
          <p:cNvPr id="25" name="Rectangle 24"/>
          <p:cNvSpPr/>
          <p:nvPr>
            <p:custDataLst>
              <p:tags r:id="rId4"/>
            </p:custDataLst>
          </p:nvPr>
        </p:nvSpPr>
        <p:spPr>
          <a:xfrm>
            <a:off x="127323" y="839621"/>
            <a:ext cx="11748302" cy="826035"/>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6428">
              <a:defRPr/>
            </a:pPr>
            <a:endParaRPr lang="en-CA" sz="1352">
              <a:solidFill>
                <a:prstClr val="white"/>
              </a:solidFill>
            </a:endParaRPr>
          </a:p>
        </p:txBody>
      </p:sp>
      <p:sp>
        <p:nvSpPr>
          <p:cNvPr id="5" name="Rectangle 4"/>
          <p:cNvSpPr/>
          <p:nvPr>
            <p:custDataLst>
              <p:tags r:id="rId5"/>
            </p:custDataLst>
          </p:nvPr>
        </p:nvSpPr>
        <p:spPr>
          <a:xfrm>
            <a:off x="397" y="46573"/>
            <a:ext cx="12191603" cy="485254"/>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652" tIns="34326" rIns="68652" bIns="34326" numCol="1" spcCol="0" rtlCol="0" fromWordArt="0" anchor="ctr" anchorCtr="0" forceAA="0" compatLnSpc="1">
            <a:prstTxWarp prst="textNoShape">
              <a:avLst/>
            </a:prstTxWarp>
            <a:noAutofit/>
          </a:bodyPr>
          <a:lstStyle/>
          <a:p>
            <a:pPr algn="ctr" defTabSz="686428">
              <a:defRPr/>
            </a:pPr>
            <a:endParaRPr lang="en-CA" sz="1352" b="1">
              <a:ln w="10160">
                <a:solidFill>
                  <a:prstClr val="black"/>
                </a:solidFill>
                <a:prstDash val="solid"/>
              </a:ln>
              <a:solidFill>
                <a:srgbClr val="FFFFFF"/>
              </a:solidFill>
            </a:endParaRPr>
          </a:p>
        </p:txBody>
      </p:sp>
      <p:sp>
        <p:nvSpPr>
          <p:cNvPr id="7" name="TextBox 6"/>
          <p:cNvSpPr txBox="1"/>
          <p:nvPr>
            <p:custDataLst>
              <p:tags r:id="rId6"/>
            </p:custDataLst>
          </p:nvPr>
        </p:nvSpPr>
        <p:spPr>
          <a:xfrm>
            <a:off x="254643" y="48409"/>
            <a:ext cx="11620982" cy="415819"/>
          </a:xfrm>
          <a:prstGeom prst="rect">
            <a:avLst/>
          </a:prstGeom>
          <a:noFill/>
        </p:spPr>
        <p:txBody>
          <a:bodyPr wrap="square" rtlCol="0">
            <a:spAutoFit/>
          </a:bodyPr>
          <a:lstStyle/>
          <a:p>
            <a:pPr defTabSz="686428">
              <a:defRPr/>
            </a:pPr>
            <a:r>
              <a:rPr lang="fr-CA" sz="2102" b="1" dirty="0">
                <a:solidFill>
                  <a:prstClr val="white"/>
                </a:solidFill>
              </a:rPr>
              <a:t>Enquête sociale canadienne (omnibus) –  Vagues 5 à 8 - Calendrier avec les thèmes du contenu</a:t>
            </a:r>
            <a:endParaRPr lang="en-CA" sz="2102" b="1" dirty="0">
              <a:solidFill>
                <a:prstClr val="white"/>
              </a:solidFill>
            </a:endParaRPr>
          </a:p>
        </p:txBody>
      </p:sp>
      <p:sp>
        <p:nvSpPr>
          <p:cNvPr id="26" name="Rectangle 25"/>
          <p:cNvSpPr/>
          <p:nvPr>
            <p:custDataLst>
              <p:tags r:id="rId7"/>
            </p:custDataLst>
          </p:nvPr>
        </p:nvSpPr>
        <p:spPr>
          <a:xfrm>
            <a:off x="1181294" y="559528"/>
            <a:ext cx="9378622" cy="251167"/>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6428">
              <a:defRPr/>
            </a:pPr>
            <a:endParaRPr lang="en-CA" sz="1352">
              <a:solidFill>
                <a:prstClr val="white"/>
              </a:solidFill>
            </a:endParaRPr>
          </a:p>
        </p:txBody>
      </p:sp>
      <p:sp>
        <p:nvSpPr>
          <p:cNvPr id="17" name="TextBox 16"/>
          <p:cNvSpPr txBox="1"/>
          <p:nvPr>
            <p:custDataLst>
              <p:tags r:id="rId8"/>
            </p:custDataLst>
          </p:nvPr>
        </p:nvSpPr>
        <p:spPr>
          <a:xfrm>
            <a:off x="4510496" y="514794"/>
            <a:ext cx="2791515" cy="300403"/>
          </a:xfrm>
          <a:prstGeom prst="rect">
            <a:avLst/>
          </a:prstGeom>
          <a:noFill/>
        </p:spPr>
        <p:txBody>
          <a:bodyPr wrap="square" rtlCol="0">
            <a:spAutoFit/>
          </a:bodyPr>
          <a:lstStyle/>
          <a:p>
            <a:pPr defTabSz="686428"/>
            <a:r>
              <a:rPr lang="fr-CA" sz="1352" dirty="0">
                <a:solidFill>
                  <a:prstClr val="black"/>
                </a:solidFill>
              </a:rPr>
              <a:t>Contenu démographique type</a:t>
            </a:r>
          </a:p>
        </p:txBody>
      </p:sp>
      <p:cxnSp>
        <p:nvCxnSpPr>
          <p:cNvPr id="3" name="Straight Connector 2"/>
          <p:cNvCxnSpPr/>
          <p:nvPr>
            <p:custDataLst>
              <p:tags r:id="rId9"/>
            </p:custDataLst>
          </p:nvPr>
        </p:nvCxnSpPr>
        <p:spPr>
          <a:xfrm flipV="1">
            <a:off x="-30668" y="2302186"/>
            <a:ext cx="12191603" cy="37617"/>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sp>
        <p:nvSpPr>
          <p:cNvPr id="4" name="Oval 3"/>
          <p:cNvSpPr/>
          <p:nvPr>
            <p:custDataLst>
              <p:tags r:id="rId10"/>
            </p:custDataLst>
          </p:nvPr>
        </p:nvSpPr>
        <p:spPr>
          <a:xfrm>
            <a:off x="4617683" y="2168458"/>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28" name="Oval 27"/>
          <p:cNvSpPr/>
          <p:nvPr>
            <p:custDataLst>
              <p:tags r:id="rId11"/>
            </p:custDataLst>
          </p:nvPr>
        </p:nvSpPr>
        <p:spPr>
          <a:xfrm>
            <a:off x="7446284" y="2164588"/>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29" name="Oval 28"/>
          <p:cNvSpPr/>
          <p:nvPr>
            <p:custDataLst>
              <p:tags r:id="rId12"/>
            </p:custDataLst>
          </p:nvPr>
        </p:nvSpPr>
        <p:spPr>
          <a:xfrm>
            <a:off x="10468167" y="2146083"/>
            <a:ext cx="422314" cy="37594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6" name="TextBox 5"/>
          <p:cNvSpPr txBox="1"/>
          <p:nvPr>
            <p:custDataLst>
              <p:tags r:id="rId13"/>
            </p:custDataLst>
          </p:nvPr>
        </p:nvSpPr>
        <p:spPr>
          <a:xfrm>
            <a:off x="4623287" y="2205896"/>
            <a:ext cx="565979" cy="300403"/>
          </a:xfrm>
          <a:prstGeom prst="rect">
            <a:avLst/>
          </a:prstGeom>
          <a:noFill/>
        </p:spPr>
        <p:txBody>
          <a:bodyPr wrap="square" rtlCol="0">
            <a:spAutoFit/>
          </a:bodyPr>
          <a:lstStyle/>
          <a:p>
            <a:pPr defTabSz="686428">
              <a:defRPr/>
            </a:pPr>
            <a:r>
              <a:rPr lang="en-CA" sz="1352" dirty="0">
                <a:solidFill>
                  <a:prstClr val="white"/>
                </a:solidFill>
              </a:rPr>
              <a:t>V6</a:t>
            </a:r>
          </a:p>
        </p:txBody>
      </p:sp>
      <p:sp>
        <p:nvSpPr>
          <p:cNvPr id="32" name="TextBox 31"/>
          <p:cNvSpPr txBox="1"/>
          <p:nvPr>
            <p:custDataLst>
              <p:tags r:id="rId14"/>
            </p:custDataLst>
          </p:nvPr>
        </p:nvSpPr>
        <p:spPr>
          <a:xfrm>
            <a:off x="7445990" y="2201318"/>
            <a:ext cx="501951" cy="300403"/>
          </a:xfrm>
          <a:prstGeom prst="rect">
            <a:avLst/>
          </a:prstGeom>
          <a:noFill/>
        </p:spPr>
        <p:txBody>
          <a:bodyPr wrap="square" rtlCol="0">
            <a:spAutoFit/>
          </a:bodyPr>
          <a:lstStyle/>
          <a:p>
            <a:pPr defTabSz="686428">
              <a:defRPr/>
            </a:pPr>
            <a:r>
              <a:rPr lang="en-CA" sz="1352" dirty="0">
                <a:solidFill>
                  <a:prstClr val="white"/>
                </a:solidFill>
              </a:rPr>
              <a:t>V7</a:t>
            </a:r>
          </a:p>
        </p:txBody>
      </p:sp>
      <p:sp>
        <p:nvSpPr>
          <p:cNvPr id="33" name="TextBox 32"/>
          <p:cNvSpPr txBox="1"/>
          <p:nvPr>
            <p:custDataLst>
              <p:tags r:id="rId15"/>
            </p:custDataLst>
          </p:nvPr>
        </p:nvSpPr>
        <p:spPr>
          <a:xfrm>
            <a:off x="10478508" y="2183740"/>
            <a:ext cx="519094" cy="300403"/>
          </a:xfrm>
          <a:prstGeom prst="rect">
            <a:avLst/>
          </a:prstGeom>
          <a:noFill/>
        </p:spPr>
        <p:txBody>
          <a:bodyPr wrap="square" rtlCol="0">
            <a:spAutoFit/>
          </a:bodyPr>
          <a:lstStyle/>
          <a:p>
            <a:pPr defTabSz="686428">
              <a:defRPr/>
            </a:pPr>
            <a:r>
              <a:rPr lang="en-CA" sz="1352" dirty="0">
                <a:solidFill>
                  <a:prstClr val="white"/>
                </a:solidFill>
              </a:rPr>
              <a:t>W8</a:t>
            </a:r>
          </a:p>
        </p:txBody>
      </p:sp>
      <p:sp>
        <p:nvSpPr>
          <p:cNvPr id="8" name="Diamond 7"/>
          <p:cNvSpPr/>
          <p:nvPr>
            <p:custDataLst>
              <p:tags r:id="rId16"/>
            </p:custDataLst>
          </p:nvPr>
        </p:nvSpPr>
        <p:spPr>
          <a:xfrm>
            <a:off x="4524793" y="2073283"/>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43" name="Diamond 42"/>
          <p:cNvSpPr/>
          <p:nvPr>
            <p:custDataLst>
              <p:tags r:id="rId17"/>
            </p:custDataLst>
          </p:nvPr>
        </p:nvSpPr>
        <p:spPr>
          <a:xfrm>
            <a:off x="7354282" y="2059512"/>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44" name="Diamond 43"/>
          <p:cNvSpPr/>
          <p:nvPr>
            <p:custDataLst>
              <p:tags r:id="rId18"/>
            </p:custDataLst>
          </p:nvPr>
        </p:nvSpPr>
        <p:spPr>
          <a:xfrm>
            <a:off x="10388866" y="2039197"/>
            <a:ext cx="597948" cy="605555"/>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sp>
        <p:nvSpPr>
          <p:cNvPr id="87" name="TextBox 86"/>
          <p:cNvSpPr txBox="1"/>
          <p:nvPr>
            <p:custDataLst>
              <p:tags r:id="rId19"/>
            </p:custDataLst>
          </p:nvPr>
        </p:nvSpPr>
        <p:spPr>
          <a:xfrm>
            <a:off x="9394488" y="2796486"/>
            <a:ext cx="323165" cy="786583"/>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en-CA" sz="900" b="1" dirty="0">
                <a:solidFill>
                  <a:prstClr val="white"/>
                </a:solidFill>
              </a:rPr>
              <a:t>À </a:t>
            </a:r>
            <a:r>
              <a:rPr lang="en-CA" sz="900" b="1" dirty="0" err="1">
                <a:solidFill>
                  <a:prstClr val="white"/>
                </a:solidFill>
              </a:rPr>
              <a:t>déterminer</a:t>
            </a:r>
            <a:endParaRPr lang="en-CA" sz="900" b="1" dirty="0">
              <a:solidFill>
                <a:prstClr val="white"/>
              </a:solidFill>
            </a:endParaRPr>
          </a:p>
        </p:txBody>
      </p:sp>
      <p:sp>
        <p:nvSpPr>
          <p:cNvPr id="83" name="TextBox 82"/>
          <p:cNvSpPr txBox="1"/>
          <p:nvPr>
            <p:custDataLst>
              <p:tags r:id="rId20"/>
            </p:custDataLst>
          </p:nvPr>
        </p:nvSpPr>
        <p:spPr>
          <a:xfrm>
            <a:off x="6607122" y="2796486"/>
            <a:ext cx="323165" cy="2031581"/>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fr-CA" sz="900" b="1" dirty="0">
                <a:solidFill>
                  <a:prstClr val="white"/>
                </a:solidFill>
              </a:rPr>
              <a:t>Qualité de vie</a:t>
            </a:r>
            <a:endParaRPr lang="en-CA" sz="900" b="1" dirty="0">
              <a:solidFill>
                <a:prstClr val="white"/>
              </a:solidFill>
            </a:endParaRPr>
          </a:p>
        </p:txBody>
      </p:sp>
      <p:sp>
        <p:nvSpPr>
          <p:cNvPr id="62" name="TextBox 61"/>
          <p:cNvSpPr txBox="1"/>
          <p:nvPr>
            <p:custDataLst>
              <p:tags r:id="rId21"/>
            </p:custDataLst>
          </p:nvPr>
        </p:nvSpPr>
        <p:spPr>
          <a:xfrm>
            <a:off x="4098516" y="2741983"/>
            <a:ext cx="1950248" cy="2308324"/>
          </a:xfrm>
          <a:prstGeom prst="rect">
            <a:avLst/>
          </a:prstGeom>
          <a:solidFill>
            <a:schemeClr val="accent4">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800" dirty="0">
                <a:solidFill>
                  <a:prstClr val="black"/>
                </a:solidFill>
              </a:rPr>
              <a:t>Satisfaction à l’égard de la vie</a:t>
            </a:r>
          </a:p>
          <a:p>
            <a:pPr marL="257449" indent="-257449" defTabSz="686428">
              <a:buFont typeface="Arial" panose="020B0604020202020204" pitchFamily="34" charset="0"/>
              <a:buChar char="•"/>
            </a:pPr>
            <a:r>
              <a:rPr lang="fr-CA" sz="800" dirty="0">
                <a:solidFill>
                  <a:prstClr val="black"/>
                </a:solidFill>
              </a:rPr>
              <a:t>Sentiments de sens et de but à la vie</a:t>
            </a:r>
          </a:p>
          <a:p>
            <a:pPr marL="257449" indent="-257449" defTabSz="686428">
              <a:buFont typeface="Arial" panose="020B0604020202020204" pitchFamily="34" charset="0"/>
              <a:buChar char="•"/>
            </a:pPr>
            <a:r>
              <a:rPr lang="fr-CA" sz="800" dirty="0">
                <a:solidFill>
                  <a:prstClr val="black"/>
                </a:solidFill>
              </a:rPr>
              <a:t>Bien-être financier</a:t>
            </a:r>
          </a:p>
          <a:p>
            <a:pPr marL="257449" indent="-257449" defTabSz="686428">
              <a:buFont typeface="Arial" panose="020B0604020202020204" pitchFamily="34" charset="0"/>
              <a:buChar char="•"/>
            </a:pPr>
            <a:r>
              <a:rPr lang="fr-CA" sz="800" dirty="0">
                <a:solidFill>
                  <a:prstClr val="black"/>
                </a:solidFill>
              </a:rPr>
              <a:t>Perception d’avenir</a:t>
            </a:r>
          </a:p>
          <a:p>
            <a:pPr marL="257449" indent="-257449" defTabSz="686428">
              <a:buFont typeface="Arial" panose="020B0604020202020204" pitchFamily="34" charset="0"/>
              <a:buChar char="•"/>
            </a:pPr>
            <a:r>
              <a:rPr lang="fr-CA" sz="800" dirty="0">
                <a:solidFill>
                  <a:prstClr val="black"/>
                </a:solidFill>
              </a:rPr>
              <a:t>Solitude</a:t>
            </a:r>
          </a:p>
          <a:p>
            <a:pPr marL="257449" indent="-257449" defTabSz="686428">
              <a:buFont typeface="Arial" panose="020B0604020202020204" pitchFamily="34" charset="0"/>
              <a:buChar char="•"/>
              <a:defRPr/>
            </a:pPr>
            <a:r>
              <a:rPr lang="en-CA" sz="800" dirty="0" err="1">
                <a:solidFill>
                  <a:prstClr val="black"/>
                </a:solidFill>
              </a:rPr>
              <a:t>Activités</a:t>
            </a:r>
            <a:r>
              <a:rPr lang="en-CA" sz="800" dirty="0">
                <a:solidFill>
                  <a:prstClr val="black"/>
                </a:solidFill>
              </a:rPr>
              <a:t> de </a:t>
            </a:r>
            <a:r>
              <a:rPr lang="en-CA" sz="800" dirty="0" err="1">
                <a:solidFill>
                  <a:prstClr val="black"/>
                </a:solidFill>
              </a:rPr>
              <a:t>plein</a:t>
            </a:r>
            <a:r>
              <a:rPr lang="en-CA" sz="800" dirty="0">
                <a:solidFill>
                  <a:prstClr val="black"/>
                </a:solidFill>
              </a:rPr>
              <a:t> air</a:t>
            </a:r>
          </a:p>
          <a:p>
            <a:pPr marL="257449" indent="-257449" defTabSz="686428">
              <a:buFont typeface="Arial" panose="020B0604020202020204" pitchFamily="34" charset="0"/>
              <a:buChar char="•"/>
            </a:pPr>
            <a:r>
              <a:rPr lang="fr-CA" sz="800" dirty="0">
                <a:solidFill>
                  <a:prstClr val="black"/>
                </a:solidFill>
              </a:rPr>
              <a:t>Sentiment d’appartenance à la communauté locale</a:t>
            </a:r>
          </a:p>
          <a:p>
            <a:pPr marL="257449" indent="-257449" defTabSz="686428">
              <a:buFont typeface="Arial" panose="020B0604020202020204" pitchFamily="34" charset="0"/>
              <a:buChar char="•"/>
            </a:pPr>
            <a:r>
              <a:rPr lang="fr-CA" sz="800" dirty="0">
                <a:solidFill>
                  <a:prstClr val="black"/>
                </a:solidFill>
              </a:rPr>
              <a:t>Une personne sur qui compter</a:t>
            </a:r>
          </a:p>
          <a:p>
            <a:pPr marL="257449" indent="-257449" defTabSz="686428">
              <a:buFont typeface="Arial" panose="020B0604020202020204" pitchFamily="34" charset="0"/>
              <a:buChar char="•"/>
              <a:defRPr/>
            </a:pPr>
            <a:r>
              <a:rPr lang="en-CA" sz="800" dirty="0">
                <a:solidFill>
                  <a:prstClr val="black"/>
                </a:solidFill>
              </a:rPr>
              <a:t>Satisfaction à </a:t>
            </a:r>
            <a:r>
              <a:rPr lang="en-CA" sz="800" dirty="0" err="1">
                <a:solidFill>
                  <a:prstClr val="black"/>
                </a:solidFill>
              </a:rPr>
              <a:t>l’égard</a:t>
            </a:r>
            <a:r>
              <a:rPr lang="en-CA" sz="800" dirty="0">
                <a:solidFill>
                  <a:prstClr val="black"/>
                </a:solidFill>
              </a:rPr>
              <a:t> de </a:t>
            </a:r>
            <a:r>
              <a:rPr lang="en-CA" sz="800" dirty="0" err="1">
                <a:solidFill>
                  <a:prstClr val="black"/>
                </a:solidFill>
              </a:rPr>
              <a:t>l’emploi</a:t>
            </a:r>
            <a:r>
              <a:rPr lang="en-CA" sz="800" dirty="0">
                <a:solidFill>
                  <a:prstClr val="black"/>
                </a:solidFill>
              </a:rPr>
              <a:t> du temps</a:t>
            </a:r>
          </a:p>
          <a:p>
            <a:pPr marL="257449" indent="-257449" defTabSz="686428">
              <a:buFont typeface="Arial" panose="020B0604020202020204" pitchFamily="34" charset="0"/>
              <a:buChar char="•"/>
            </a:pPr>
            <a:r>
              <a:rPr lang="fr-CA" sz="800" dirty="0">
                <a:solidFill>
                  <a:prstClr val="black"/>
                </a:solidFill>
              </a:rPr>
              <a:t>Équilibre travail-vie</a:t>
            </a:r>
          </a:p>
          <a:p>
            <a:pPr marL="257449" indent="-257449" defTabSz="686428">
              <a:buFont typeface="Arial" panose="020B0604020202020204" pitchFamily="34" charset="0"/>
              <a:buChar char="•"/>
              <a:defRPr/>
            </a:pPr>
            <a:r>
              <a:rPr lang="en-CA" sz="800" dirty="0">
                <a:solidFill>
                  <a:prstClr val="black"/>
                </a:solidFill>
              </a:rPr>
              <a:t>Satisfaction à </a:t>
            </a:r>
            <a:r>
              <a:rPr lang="en-CA" sz="800" dirty="0" err="1">
                <a:solidFill>
                  <a:prstClr val="black"/>
                </a:solidFill>
              </a:rPr>
              <a:t>l’égard</a:t>
            </a:r>
            <a:r>
              <a:rPr lang="en-CA" sz="800" dirty="0">
                <a:solidFill>
                  <a:prstClr val="black"/>
                </a:solidFill>
              </a:rPr>
              <a:t> de </a:t>
            </a:r>
            <a:r>
              <a:rPr lang="en-CA" sz="800" dirty="0" err="1">
                <a:solidFill>
                  <a:prstClr val="black"/>
                </a:solidFill>
              </a:rPr>
              <a:t>l’environnement</a:t>
            </a:r>
            <a:r>
              <a:rPr lang="en-CA" sz="800" dirty="0">
                <a:solidFill>
                  <a:prstClr val="black"/>
                </a:solidFill>
              </a:rPr>
              <a:t> local </a:t>
            </a:r>
          </a:p>
          <a:p>
            <a:pPr marL="257449" indent="-257449" defTabSz="686428">
              <a:buFont typeface="Arial" panose="020B0604020202020204" pitchFamily="34" charset="0"/>
              <a:buChar char="•"/>
              <a:defRPr/>
            </a:pPr>
            <a:r>
              <a:rPr lang="en-CA" sz="800" dirty="0" err="1">
                <a:solidFill>
                  <a:prstClr val="black"/>
                </a:solidFill>
              </a:rPr>
              <a:t>Fréquence</a:t>
            </a:r>
            <a:r>
              <a:rPr lang="en-CA" sz="800" dirty="0">
                <a:solidFill>
                  <a:prstClr val="black"/>
                </a:solidFill>
              </a:rPr>
              <a:t> des </a:t>
            </a:r>
            <a:r>
              <a:rPr lang="en-CA" sz="800" dirty="0" err="1">
                <a:solidFill>
                  <a:prstClr val="black"/>
                </a:solidFill>
              </a:rPr>
              <a:t>visites</a:t>
            </a:r>
            <a:r>
              <a:rPr lang="en-CA" sz="800" dirty="0">
                <a:solidFill>
                  <a:prstClr val="black"/>
                </a:solidFill>
              </a:rPr>
              <a:t> dans les parcs et les </a:t>
            </a:r>
            <a:r>
              <a:rPr lang="en-CA" sz="800" dirty="0" err="1">
                <a:solidFill>
                  <a:prstClr val="black"/>
                </a:solidFill>
              </a:rPr>
              <a:t>espaces</a:t>
            </a:r>
            <a:r>
              <a:rPr lang="en-CA" sz="800" dirty="0">
                <a:solidFill>
                  <a:prstClr val="black"/>
                </a:solidFill>
              </a:rPr>
              <a:t> de verdure </a:t>
            </a:r>
          </a:p>
          <a:p>
            <a:pPr marL="257449" indent="-257449" defTabSz="686428">
              <a:buFont typeface="Arial" panose="020B0604020202020204" pitchFamily="34" charset="0"/>
              <a:buChar char="•"/>
              <a:defRPr/>
            </a:pPr>
            <a:r>
              <a:rPr lang="en-CA" sz="800" dirty="0" err="1">
                <a:solidFill>
                  <a:prstClr val="black"/>
                </a:solidFill>
              </a:rPr>
              <a:t>Préparation</a:t>
            </a:r>
            <a:r>
              <a:rPr lang="en-CA" sz="800" dirty="0">
                <a:solidFill>
                  <a:prstClr val="black"/>
                </a:solidFill>
              </a:rPr>
              <a:t> aux situations </a:t>
            </a:r>
            <a:r>
              <a:rPr lang="en-CA" sz="800" dirty="0" err="1">
                <a:solidFill>
                  <a:prstClr val="black"/>
                </a:solidFill>
              </a:rPr>
              <a:t>d’urgence</a:t>
            </a:r>
            <a:endParaRPr lang="en-CA" sz="800" dirty="0">
              <a:solidFill>
                <a:prstClr val="black"/>
              </a:solidFill>
            </a:endParaRPr>
          </a:p>
        </p:txBody>
      </p:sp>
      <p:sp>
        <p:nvSpPr>
          <p:cNvPr id="64" name="TextBox 63"/>
          <p:cNvSpPr txBox="1"/>
          <p:nvPr>
            <p:custDataLst>
              <p:tags r:id="rId22"/>
            </p:custDataLst>
          </p:nvPr>
        </p:nvSpPr>
        <p:spPr>
          <a:xfrm>
            <a:off x="3771785" y="2742969"/>
            <a:ext cx="323165" cy="2309390"/>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fr-CA" sz="900" b="1" dirty="0">
                <a:solidFill>
                  <a:prstClr val="white"/>
                </a:solidFill>
              </a:rPr>
              <a:t>Qualité de vie</a:t>
            </a:r>
            <a:endParaRPr lang="en-CA" sz="900" b="1" dirty="0">
              <a:solidFill>
                <a:prstClr val="white"/>
              </a:solidFill>
            </a:endParaRPr>
          </a:p>
        </p:txBody>
      </p:sp>
      <p:sp>
        <p:nvSpPr>
          <p:cNvPr id="69" name="TextBox 68"/>
          <p:cNvSpPr txBox="1"/>
          <p:nvPr>
            <p:custDataLst>
              <p:tags r:id="rId23"/>
            </p:custDataLst>
          </p:nvPr>
        </p:nvSpPr>
        <p:spPr>
          <a:xfrm>
            <a:off x="6931234" y="2796486"/>
            <a:ext cx="2062800" cy="2062103"/>
          </a:xfrm>
          <a:prstGeom prst="rect">
            <a:avLst/>
          </a:prstGeom>
          <a:solidFill>
            <a:schemeClr val="accent2">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defRPr/>
            </a:pPr>
            <a:r>
              <a:rPr lang="en-CA" sz="800" dirty="0" err="1">
                <a:solidFill>
                  <a:prstClr val="black"/>
                </a:solidFill>
              </a:rPr>
              <a:t>Équilibre</a:t>
            </a:r>
            <a:r>
              <a:rPr lang="en-CA" sz="800" dirty="0">
                <a:solidFill>
                  <a:prstClr val="black"/>
                </a:solidFill>
              </a:rPr>
              <a:t> travail-vie</a:t>
            </a:r>
          </a:p>
          <a:p>
            <a:pPr marL="257449" indent="-257449" defTabSz="686428">
              <a:buFont typeface="Arial" panose="020B0604020202020204" pitchFamily="34" charset="0"/>
              <a:buChar char="•"/>
              <a:defRPr/>
            </a:pPr>
            <a:r>
              <a:rPr lang="en-CA" sz="800" dirty="0">
                <a:solidFill>
                  <a:prstClr val="black"/>
                </a:solidFill>
              </a:rPr>
              <a:t>Santé </a:t>
            </a:r>
            <a:r>
              <a:rPr lang="en-CA" sz="800" dirty="0" err="1">
                <a:solidFill>
                  <a:prstClr val="black"/>
                </a:solidFill>
              </a:rPr>
              <a:t>générale</a:t>
            </a:r>
            <a:endParaRPr lang="en-CA" sz="800" dirty="0">
              <a:solidFill>
                <a:prstClr val="black"/>
              </a:solidFill>
            </a:endParaRPr>
          </a:p>
          <a:p>
            <a:pPr marL="257449" indent="-257449" defTabSz="686428">
              <a:buFont typeface="Arial" panose="020B0604020202020204" pitchFamily="34" charset="0"/>
              <a:buChar char="•"/>
              <a:defRPr/>
            </a:pPr>
            <a:r>
              <a:rPr lang="en-CA" sz="800" dirty="0">
                <a:solidFill>
                  <a:prstClr val="black"/>
                </a:solidFill>
              </a:rPr>
              <a:t>Satisfaction à </a:t>
            </a:r>
            <a:r>
              <a:rPr lang="en-CA" sz="800" dirty="0" err="1">
                <a:solidFill>
                  <a:prstClr val="black"/>
                </a:solidFill>
              </a:rPr>
              <a:t>l’égard</a:t>
            </a:r>
            <a:r>
              <a:rPr lang="en-CA" sz="800" dirty="0">
                <a:solidFill>
                  <a:prstClr val="black"/>
                </a:solidFill>
              </a:rPr>
              <a:t> de la vie</a:t>
            </a:r>
          </a:p>
          <a:p>
            <a:pPr marL="257449" indent="-257449" defTabSz="686428">
              <a:buFont typeface="Arial" panose="020B0604020202020204" pitchFamily="34" charset="0"/>
              <a:buChar char="•"/>
              <a:defRPr/>
            </a:pPr>
            <a:r>
              <a:rPr lang="fr-CA" sz="800" dirty="0">
                <a:solidFill>
                  <a:prstClr val="black"/>
                </a:solidFill>
              </a:rPr>
              <a:t>Sentiments de sens et de but à la vie</a:t>
            </a:r>
            <a:endParaRPr lang="en-CA" sz="800" dirty="0">
              <a:solidFill>
                <a:prstClr val="black"/>
              </a:solidFill>
            </a:endParaRPr>
          </a:p>
          <a:p>
            <a:pPr marL="257449" indent="-257449" defTabSz="686428">
              <a:buFont typeface="Arial" panose="020B0604020202020204" pitchFamily="34" charset="0"/>
              <a:buChar char="•"/>
              <a:defRPr/>
            </a:pPr>
            <a:r>
              <a:rPr lang="fr-CA" sz="800" dirty="0">
                <a:solidFill>
                  <a:prstClr val="black"/>
                </a:solidFill>
              </a:rPr>
              <a:t>Perception d’avenir</a:t>
            </a:r>
            <a:endParaRPr lang="en-CA" sz="800" dirty="0">
              <a:solidFill>
                <a:prstClr val="black"/>
              </a:solidFill>
            </a:endParaRPr>
          </a:p>
          <a:p>
            <a:pPr marL="257449" indent="-257449" defTabSz="686428">
              <a:buFont typeface="Arial" panose="020B0604020202020204" pitchFamily="34" charset="0"/>
              <a:buChar char="•"/>
              <a:defRPr/>
            </a:pPr>
            <a:r>
              <a:rPr lang="en-CA" sz="800" dirty="0">
                <a:solidFill>
                  <a:prstClr val="black"/>
                </a:solidFill>
              </a:rPr>
              <a:t>Solitude</a:t>
            </a:r>
          </a:p>
          <a:p>
            <a:pPr marL="257449" indent="-257449" defTabSz="686428">
              <a:buFont typeface="Arial" panose="020B0604020202020204" pitchFamily="34" charset="0"/>
              <a:buChar char="•"/>
              <a:defRPr/>
            </a:pPr>
            <a:r>
              <a:rPr lang="fr-CA" sz="800" dirty="0">
                <a:solidFill>
                  <a:prstClr val="black"/>
                </a:solidFill>
              </a:rPr>
              <a:t>Sentiment d’appartenance à la communauté locale</a:t>
            </a:r>
          </a:p>
          <a:p>
            <a:pPr marL="257449" indent="-257449" defTabSz="686428">
              <a:buFont typeface="Arial" panose="020B0604020202020204" pitchFamily="34" charset="0"/>
              <a:buChar char="•"/>
              <a:defRPr/>
            </a:pPr>
            <a:endParaRPr lang="en-CA" sz="800" dirty="0">
              <a:solidFill>
                <a:prstClr val="black"/>
              </a:solidFill>
            </a:endParaRPr>
          </a:p>
          <a:p>
            <a:pPr marL="257449" indent="-257449" defTabSz="686428">
              <a:buFont typeface="Arial" panose="020B0604020202020204" pitchFamily="34" charset="0"/>
              <a:buChar char="•"/>
              <a:defRPr/>
            </a:pPr>
            <a:r>
              <a:rPr lang="fr-CA" sz="800" dirty="0">
                <a:solidFill>
                  <a:prstClr val="black"/>
                </a:solidFill>
              </a:rPr>
              <a:t>Une personne sur qui compter</a:t>
            </a:r>
            <a:endParaRPr lang="en-CA" sz="800" dirty="0">
              <a:solidFill>
                <a:prstClr val="black"/>
              </a:solidFill>
            </a:endParaRPr>
          </a:p>
          <a:p>
            <a:pPr marL="257449" indent="-257449" defTabSz="686428">
              <a:buFont typeface="Arial" panose="020B0604020202020204" pitchFamily="34" charset="0"/>
              <a:buChar char="•"/>
              <a:defRPr/>
            </a:pPr>
            <a:r>
              <a:rPr lang="en-CA" sz="800" dirty="0">
                <a:solidFill>
                  <a:prstClr val="black"/>
                </a:solidFill>
              </a:rPr>
              <a:t>Satisfaction à </a:t>
            </a:r>
            <a:r>
              <a:rPr lang="en-CA" sz="800" dirty="0" err="1">
                <a:solidFill>
                  <a:prstClr val="black"/>
                </a:solidFill>
              </a:rPr>
              <a:t>l’égard</a:t>
            </a:r>
            <a:r>
              <a:rPr lang="en-CA" sz="800" dirty="0">
                <a:solidFill>
                  <a:prstClr val="black"/>
                </a:solidFill>
              </a:rPr>
              <a:t> de </a:t>
            </a:r>
            <a:r>
              <a:rPr lang="en-CA" sz="800" dirty="0" err="1">
                <a:solidFill>
                  <a:prstClr val="black"/>
                </a:solidFill>
              </a:rPr>
              <a:t>l’emploi</a:t>
            </a:r>
            <a:r>
              <a:rPr lang="en-CA" sz="800" dirty="0">
                <a:solidFill>
                  <a:prstClr val="black"/>
                </a:solidFill>
              </a:rPr>
              <a:t> du temps</a:t>
            </a:r>
          </a:p>
          <a:p>
            <a:pPr marL="257449" indent="-257449" defTabSz="686428">
              <a:buFont typeface="Arial" panose="020B0604020202020204" pitchFamily="34" charset="0"/>
              <a:buChar char="•"/>
              <a:defRPr/>
            </a:pPr>
            <a:r>
              <a:rPr lang="en-CA" sz="800" dirty="0">
                <a:solidFill>
                  <a:prstClr val="black"/>
                </a:solidFill>
              </a:rPr>
              <a:t>Satisfaction à </a:t>
            </a:r>
            <a:r>
              <a:rPr lang="en-CA" sz="800" dirty="0" err="1">
                <a:solidFill>
                  <a:prstClr val="black"/>
                </a:solidFill>
              </a:rPr>
              <a:t>l’égard</a:t>
            </a:r>
            <a:r>
              <a:rPr lang="en-CA" sz="800" dirty="0">
                <a:solidFill>
                  <a:prstClr val="black"/>
                </a:solidFill>
              </a:rPr>
              <a:t> de </a:t>
            </a:r>
            <a:r>
              <a:rPr lang="en-CA" sz="800" dirty="0" err="1">
                <a:solidFill>
                  <a:prstClr val="black"/>
                </a:solidFill>
              </a:rPr>
              <a:t>l’environnement</a:t>
            </a:r>
            <a:r>
              <a:rPr lang="en-CA" sz="800" dirty="0">
                <a:solidFill>
                  <a:prstClr val="black"/>
                </a:solidFill>
              </a:rPr>
              <a:t> local </a:t>
            </a:r>
          </a:p>
          <a:p>
            <a:pPr marL="257449" indent="-257449" defTabSz="686428">
              <a:buFont typeface="Arial" panose="020B0604020202020204" pitchFamily="34" charset="0"/>
              <a:buChar char="•"/>
              <a:defRPr/>
            </a:pPr>
            <a:r>
              <a:rPr lang="fr-CA" sz="800" dirty="0">
                <a:solidFill>
                  <a:prstClr val="black"/>
                </a:solidFill>
              </a:rPr>
              <a:t>Bien-être financier</a:t>
            </a:r>
            <a:endParaRPr lang="en-CA" sz="800" dirty="0">
              <a:solidFill>
                <a:prstClr val="black"/>
              </a:solidFill>
            </a:endParaRPr>
          </a:p>
          <a:p>
            <a:pPr marL="257449" indent="-257449" defTabSz="686428">
              <a:buFont typeface="Arial" panose="020B0604020202020204" pitchFamily="34" charset="0"/>
              <a:buChar char="•"/>
              <a:defRPr/>
            </a:pPr>
            <a:r>
              <a:rPr lang="en-CA" sz="800" dirty="0" err="1">
                <a:solidFill>
                  <a:prstClr val="black"/>
                </a:solidFill>
              </a:rPr>
              <a:t>Préparation</a:t>
            </a:r>
            <a:r>
              <a:rPr lang="en-CA" sz="800" dirty="0">
                <a:solidFill>
                  <a:prstClr val="black"/>
                </a:solidFill>
              </a:rPr>
              <a:t> aux situations </a:t>
            </a:r>
            <a:r>
              <a:rPr lang="en-CA" sz="800" dirty="0" err="1">
                <a:solidFill>
                  <a:prstClr val="black"/>
                </a:solidFill>
              </a:rPr>
              <a:t>d’urgence</a:t>
            </a:r>
            <a:endParaRPr lang="en-CA" sz="800" dirty="0">
              <a:solidFill>
                <a:prstClr val="black"/>
              </a:solidFill>
            </a:endParaRPr>
          </a:p>
        </p:txBody>
      </p:sp>
      <p:sp>
        <p:nvSpPr>
          <p:cNvPr id="76" name="TextBox 75"/>
          <p:cNvSpPr txBox="1"/>
          <p:nvPr>
            <p:custDataLst>
              <p:tags r:id="rId24"/>
            </p:custDataLst>
          </p:nvPr>
        </p:nvSpPr>
        <p:spPr>
          <a:xfrm>
            <a:off x="9717653" y="2798111"/>
            <a:ext cx="1972284" cy="784958"/>
          </a:xfrm>
          <a:prstGeom prst="rect">
            <a:avLst/>
          </a:prstGeom>
          <a:solidFill>
            <a:schemeClr val="accent6">
              <a:lumMod val="20000"/>
              <a:lumOff val="80000"/>
            </a:schemeClr>
          </a:solidFill>
          <a:ln>
            <a:solidFill>
              <a:schemeClr val="tx1"/>
            </a:solidFill>
          </a:ln>
        </p:spPr>
        <p:txBody>
          <a:bodyPr wrap="square" rtlCol="0">
            <a:spAutoFit/>
          </a:bodyPr>
          <a:lstStyle/>
          <a:p>
            <a:pPr defTabSz="686428">
              <a:defRPr/>
            </a:pPr>
            <a:r>
              <a:rPr lang="en-CA" sz="900" dirty="0">
                <a:solidFill>
                  <a:prstClr val="black"/>
                </a:solidFill>
              </a:rPr>
              <a:t>À </a:t>
            </a:r>
            <a:r>
              <a:rPr lang="en-CA" sz="900" dirty="0" err="1">
                <a:solidFill>
                  <a:prstClr val="black"/>
                </a:solidFill>
              </a:rPr>
              <a:t>déterminer</a:t>
            </a:r>
            <a:endParaRPr lang="en-CA" sz="900" dirty="0">
              <a:solidFill>
                <a:prstClr val="black"/>
              </a:solidFill>
            </a:endParaRPr>
          </a:p>
          <a:p>
            <a:pPr defTabSz="686428">
              <a:defRPr/>
            </a:pPr>
            <a:endParaRPr lang="en-CA" sz="900" dirty="0">
              <a:solidFill>
                <a:prstClr val="black"/>
              </a:solidFill>
            </a:endParaRPr>
          </a:p>
          <a:p>
            <a:pPr defTabSz="686428">
              <a:defRPr/>
            </a:pPr>
            <a:endParaRPr lang="fr-CA" sz="900" dirty="0">
              <a:solidFill>
                <a:prstClr val="black"/>
              </a:solidFill>
            </a:endParaRPr>
          </a:p>
          <a:p>
            <a:pPr defTabSz="686428">
              <a:defRPr/>
            </a:pPr>
            <a:endParaRPr lang="fr-CA" sz="900" dirty="0">
              <a:solidFill>
                <a:prstClr val="black"/>
              </a:solidFill>
            </a:endParaRPr>
          </a:p>
          <a:p>
            <a:pPr defTabSz="686428">
              <a:defRPr/>
            </a:pPr>
            <a:endParaRPr lang="en-CA" sz="901" dirty="0">
              <a:solidFill>
                <a:prstClr val="black"/>
              </a:solidFill>
            </a:endParaRPr>
          </a:p>
        </p:txBody>
      </p:sp>
      <p:sp>
        <p:nvSpPr>
          <p:cNvPr id="50" name="TextBox 49"/>
          <p:cNvSpPr txBox="1"/>
          <p:nvPr>
            <p:custDataLst>
              <p:tags r:id="rId25"/>
            </p:custDataLst>
          </p:nvPr>
        </p:nvSpPr>
        <p:spPr>
          <a:xfrm>
            <a:off x="6889043" y="4885465"/>
            <a:ext cx="2062719" cy="1462067"/>
          </a:xfrm>
          <a:prstGeom prst="rect">
            <a:avLst/>
          </a:prstGeom>
          <a:solidFill>
            <a:schemeClr val="accent2">
              <a:lumMod val="20000"/>
              <a:lumOff val="80000"/>
            </a:schemeClr>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800" dirty="0">
                <a:solidFill>
                  <a:prstClr val="black"/>
                </a:solidFill>
              </a:rPr>
              <a:t>Confiance envers les gens</a:t>
            </a:r>
          </a:p>
          <a:p>
            <a:pPr marL="257449" indent="-257449" defTabSz="686428">
              <a:buFont typeface="Arial" panose="020B0604020202020204" pitchFamily="34" charset="0"/>
              <a:buChar char="•"/>
            </a:pPr>
            <a:r>
              <a:rPr lang="fr-CA" sz="800" dirty="0">
                <a:solidFill>
                  <a:prstClr val="black"/>
                </a:solidFill>
              </a:rPr>
              <a:t>Confiance accordée à différents groupes de personnes</a:t>
            </a:r>
          </a:p>
          <a:p>
            <a:pPr marL="257449" indent="-257449" defTabSz="686428">
              <a:buFont typeface="Arial" panose="020B0604020202020204" pitchFamily="34" charset="0"/>
              <a:buChar char="•"/>
            </a:pPr>
            <a:r>
              <a:rPr lang="fr-CA" sz="800" dirty="0">
                <a:solidFill>
                  <a:prstClr val="black"/>
                </a:solidFill>
              </a:rPr>
              <a:t>Confiance dans les institutions</a:t>
            </a:r>
          </a:p>
          <a:p>
            <a:pPr marL="257449" indent="-257449" defTabSz="686428">
              <a:buFont typeface="Arial" panose="020B0604020202020204" pitchFamily="34" charset="0"/>
              <a:buChar char="•"/>
            </a:pPr>
            <a:r>
              <a:rPr lang="en-US" sz="800" dirty="0">
                <a:solidFill>
                  <a:prstClr val="black"/>
                </a:solidFill>
              </a:rPr>
              <a:t>L</a:t>
            </a:r>
            <a:r>
              <a:rPr lang="fr-CA" sz="800" dirty="0">
                <a:solidFill>
                  <a:prstClr val="black"/>
                </a:solidFill>
              </a:rPr>
              <a:t>’augmentation des prix</a:t>
            </a:r>
          </a:p>
          <a:p>
            <a:pPr marL="257449" indent="-257449" defTabSz="686428">
              <a:buFont typeface="Arial" panose="020B0604020202020204" pitchFamily="34" charset="0"/>
              <a:buChar char="•"/>
            </a:pPr>
            <a:r>
              <a:rPr lang="en-US" sz="800" dirty="0">
                <a:solidFill>
                  <a:prstClr val="black"/>
                </a:solidFill>
              </a:rPr>
              <a:t>P</a:t>
            </a:r>
            <a:r>
              <a:rPr lang="fr-CA" sz="800" dirty="0" err="1">
                <a:solidFill>
                  <a:prstClr val="black"/>
                </a:solidFill>
              </a:rPr>
              <a:t>ossibilités</a:t>
            </a:r>
            <a:r>
              <a:rPr lang="fr-CA" sz="800" dirty="0">
                <a:solidFill>
                  <a:prstClr val="black"/>
                </a:solidFill>
              </a:rPr>
              <a:t> de vie</a:t>
            </a:r>
          </a:p>
          <a:p>
            <a:pPr marL="257449" indent="-257449" defTabSz="686428">
              <a:buFont typeface="Arial" panose="020B0604020202020204" pitchFamily="34" charset="0"/>
              <a:buChar char="•"/>
            </a:pPr>
            <a:r>
              <a:rPr lang="en-US" sz="800" dirty="0">
                <a:solidFill>
                  <a:prstClr val="black"/>
                </a:solidFill>
              </a:rPr>
              <a:t>L</a:t>
            </a:r>
            <a:r>
              <a:rPr lang="fr-CA" sz="800" dirty="0" err="1">
                <a:solidFill>
                  <a:prstClr val="black"/>
                </a:solidFill>
              </a:rPr>
              <a:t>ogement</a:t>
            </a:r>
            <a:endParaRPr lang="fr-CA" sz="800" dirty="0">
              <a:solidFill>
                <a:prstClr val="black"/>
              </a:solidFill>
            </a:endParaRPr>
          </a:p>
          <a:p>
            <a:pPr marL="257449" indent="-257449" defTabSz="686428">
              <a:buFont typeface="Arial" panose="020B0604020202020204" pitchFamily="34" charset="0"/>
              <a:buChar char="•"/>
            </a:pPr>
            <a:r>
              <a:rPr lang="fr-CA" sz="800" dirty="0">
                <a:solidFill>
                  <a:prstClr val="black"/>
                </a:solidFill>
              </a:rPr>
              <a:t>Discrimination ou traitement injuste au Canada</a:t>
            </a:r>
          </a:p>
          <a:p>
            <a:pPr marL="257449" indent="-257449" defTabSz="686428">
              <a:buFont typeface="Arial" panose="020B0604020202020204" pitchFamily="34" charset="0"/>
              <a:buChar char="•"/>
            </a:pPr>
            <a:r>
              <a:rPr lang="en-US" sz="800" dirty="0">
                <a:solidFill>
                  <a:prstClr val="black"/>
                </a:solidFill>
              </a:rPr>
              <a:t>R</a:t>
            </a:r>
            <a:r>
              <a:rPr lang="fr-CA" sz="800" dirty="0" err="1">
                <a:solidFill>
                  <a:prstClr val="black"/>
                </a:solidFill>
              </a:rPr>
              <a:t>evenu</a:t>
            </a:r>
            <a:r>
              <a:rPr lang="fr-CA" sz="800" dirty="0">
                <a:solidFill>
                  <a:prstClr val="black"/>
                </a:solidFill>
              </a:rPr>
              <a:t> total du ménage</a:t>
            </a:r>
          </a:p>
          <a:p>
            <a:pPr marL="257449" indent="-257449" defTabSz="686428">
              <a:buFont typeface="Arial" panose="020B0604020202020204" pitchFamily="34" charset="0"/>
              <a:buChar char="•"/>
            </a:pPr>
            <a:r>
              <a:rPr lang="en-US" sz="800" dirty="0">
                <a:solidFill>
                  <a:prstClr val="black"/>
                </a:solidFill>
              </a:rPr>
              <a:t>R</a:t>
            </a:r>
            <a:r>
              <a:rPr lang="fr-CA" sz="800" dirty="0" err="1">
                <a:solidFill>
                  <a:prstClr val="black"/>
                </a:solidFill>
              </a:rPr>
              <a:t>evenu</a:t>
            </a:r>
            <a:r>
              <a:rPr lang="fr-CA" sz="800" dirty="0">
                <a:solidFill>
                  <a:prstClr val="black"/>
                </a:solidFill>
              </a:rPr>
              <a:t> total personnel</a:t>
            </a:r>
            <a:endParaRPr lang="en-CA" sz="900" dirty="0">
              <a:solidFill>
                <a:prstClr val="black"/>
              </a:solidFill>
            </a:endParaRPr>
          </a:p>
        </p:txBody>
      </p:sp>
      <p:sp>
        <p:nvSpPr>
          <p:cNvPr id="55" name="TextBox 54"/>
          <p:cNvSpPr txBox="1"/>
          <p:nvPr>
            <p:custDataLst>
              <p:tags r:id="rId26"/>
            </p:custDataLst>
          </p:nvPr>
        </p:nvSpPr>
        <p:spPr>
          <a:xfrm>
            <a:off x="6603475" y="4882151"/>
            <a:ext cx="323165" cy="1480641"/>
          </a:xfrm>
          <a:prstGeom prst="rect">
            <a:avLst/>
          </a:prstGeom>
          <a:solidFill>
            <a:schemeClr val="accent2"/>
          </a:solidFill>
          <a:ln>
            <a:solidFill>
              <a:schemeClr val="tx1"/>
            </a:solidFill>
          </a:ln>
        </p:spPr>
        <p:txBody>
          <a:bodyPr vert="vert270" wrap="square" rtlCol="0">
            <a:spAutoFit/>
          </a:bodyPr>
          <a:lstStyle/>
          <a:p>
            <a:pPr algn="ctr" defTabSz="686428">
              <a:defRPr/>
            </a:pPr>
            <a:r>
              <a:rPr lang="en-CA" sz="900" b="1" dirty="0">
                <a:solidFill>
                  <a:prstClr val="white"/>
                </a:solidFill>
              </a:rPr>
              <a:t>PIIDS</a:t>
            </a:r>
          </a:p>
        </p:txBody>
      </p:sp>
      <p:sp>
        <p:nvSpPr>
          <p:cNvPr id="66" name="TextBox 65"/>
          <p:cNvSpPr txBox="1"/>
          <p:nvPr>
            <p:custDataLst>
              <p:tags r:id="rId27"/>
            </p:custDataLst>
          </p:nvPr>
        </p:nvSpPr>
        <p:spPr>
          <a:xfrm>
            <a:off x="4102266" y="6415605"/>
            <a:ext cx="1946498" cy="369588"/>
          </a:xfrm>
          <a:prstGeom prst="rect">
            <a:avLst/>
          </a:prstGeom>
          <a:solidFill>
            <a:schemeClr val="accent4">
              <a:lumMod val="20000"/>
              <a:lumOff val="80000"/>
            </a:schemeClr>
          </a:solidFill>
          <a:ln>
            <a:solidFill>
              <a:schemeClr val="tx1"/>
            </a:solidFill>
          </a:ln>
        </p:spPr>
        <p:txBody>
          <a:bodyPr wrap="square" rtlCol="0">
            <a:spAutoFit/>
          </a:bodyPr>
          <a:lstStyle/>
          <a:p>
            <a:pPr marL="171450" indent="-171450" defTabSz="686428">
              <a:buFont typeface="Arial" panose="020B0604020202020204" pitchFamily="34" charset="0"/>
              <a:buChar char="•"/>
              <a:defRPr/>
            </a:pPr>
            <a:r>
              <a:rPr lang="en-CA" sz="901" dirty="0" err="1">
                <a:solidFill>
                  <a:prstClr val="black"/>
                </a:solidFill>
              </a:rPr>
              <a:t>Langues</a:t>
            </a:r>
            <a:endParaRPr lang="en-CA" sz="901" dirty="0">
              <a:solidFill>
                <a:prstClr val="black"/>
              </a:solidFill>
            </a:endParaRPr>
          </a:p>
          <a:p>
            <a:pPr defTabSz="686428">
              <a:defRPr/>
            </a:pPr>
            <a:endParaRPr lang="en-CA" sz="901" dirty="0">
              <a:solidFill>
                <a:prstClr val="black"/>
              </a:solidFill>
            </a:endParaRPr>
          </a:p>
        </p:txBody>
      </p:sp>
      <p:sp>
        <p:nvSpPr>
          <p:cNvPr id="70" name="TextBox 69"/>
          <p:cNvSpPr txBox="1"/>
          <p:nvPr>
            <p:custDataLst>
              <p:tags r:id="rId28"/>
            </p:custDataLst>
          </p:nvPr>
        </p:nvSpPr>
        <p:spPr>
          <a:xfrm>
            <a:off x="3784250" y="6418728"/>
            <a:ext cx="323165" cy="369587"/>
          </a:xfrm>
          <a:prstGeom prst="rect">
            <a:avLst/>
          </a:prstGeom>
          <a:solidFill>
            <a:schemeClr val="accent4">
              <a:lumMod val="60000"/>
              <a:lumOff val="40000"/>
            </a:schemeClr>
          </a:solidFill>
          <a:ln>
            <a:solidFill>
              <a:schemeClr val="tx1"/>
            </a:solidFill>
          </a:ln>
        </p:spPr>
        <p:txBody>
          <a:bodyPr vert="vert270" wrap="square" rtlCol="0">
            <a:spAutoFit/>
          </a:bodyPr>
          <a:lstStyle/>
          <a:p>
            <a:pPr algn="ctr" defTabSz="686428">
              <a:defRPr/>
            </a:pPr>
            <a:r>
              <a:rPr lang="en-CA" sz="900" b="1" dirty="0">
                <a:solidFill>
                  <a:prstClr val="white"/>
                </a:solidFill>
              </a:rPr>
              <a:t>DEM</a:t>
            </a:r>
          </a:p>
        </p:txBody>
      </p:sp>
      <p:sp>
        <p:nvSpPr>
          <p:cNvPr id="77" name="Diamond 76"/>
          <p:cNvSpPr/>
          <p:nvPr>
            <p:custDataLst>
              <p:tags r:id="rId29"/>
            </p:custDataLst>
          </p:nvPr>
        </p:nvSpPr>
        <p:spPr>
          <a:xfrm>
            <a:off x="1771923" y="2041996"/>
            <a:ext cx="597948" cy="598843"/>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6428">
              <a:defRPr/>
            </a:pPr>
            <a:endParaRPr lang="en-CA" sz="1352">
              <a:solidFill>
                <a:prstClr val="white"/>
              </a:solidFill>
            </a:endParaRPr>
          </a:p>
        </p:txBody>
      </p:sp>
      <p:cxnSp>
        <p:nvCxnSpPr>
          <p:cNvPr id="79" name="Straight Connector 78"/>
          <p:cNvCxnSpPr/>
          <p:nvPr>
            <p:custDataLst>
              <p:tags r:id="rId30"/>
            </p:custDataLst>
          </p:nvPr>
        </p:nvCxnSpPr>
        <p:spPr>
          <a:xfrm flipH="1">
            <a:off x="2007948" y="2632568"/>
            <a:ext cx="57048" cy="3889089"/>
          </a:xfrm>
          <a:prstGeom prst="line">
            <a:avLst/>
          </a:prstGeom>
        </p:spPr>
        <p:style>
          <a:lnRef idx="1">
            <a:schemeClr val="dk1"/>
          </a:lnRef>
          <a:fillRef idx="0">
            <a:schemeClr val="dk1"/>
          </a:fillRef>
          <a:effectRef idx="0">
            <a:schemeClr val="dk1"/>
          </a:effectRef>
          <a:fontRef idx="minor">
            <a:schemeClr val="tx1"/>
          </a:fontRef>
        </p:style>
      </p:cxnSp>
      <p:sp>
        <p:nvSpPr>
          <p:cNvPr id="80" name="TextBox 79"/>
          <p:cNvSpPr txBox="1"/>
          <p:nvPr>
            <p:custDataLst>
              <p:tags r:id="rId31"/>
            </p:custDataLst>
          </p:nvPr>
        </p:nvSpPr>
        <p:spPr>
          <a:xfrm>
            <a:off x="844664" y="2717921"/>
            <a:ext cx="2734590" cy="1323439"/>
          </a:xfrm>
          <a:prstGeom prst="rect">
            <a:avLst/>
          </a:prstGeom>
          <a:solidFill>
            <a:schemeClr val="bg2"/>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800" dirty="0">
                <a:solidFill>
                  <a:prstClr val="black"/>
                </a:solidFill>
              </a:rPr>
              <a:t>Équilibre travail-vie</a:t>
            </a:r>
          </a:p>
          <a:p>
            <a:pPr marL="257449" indent="-257449" defTabSz="686428">
              <a:buFont typeface="Arial" panose="020B0604020202020204" pitchFamily="34" charset="0"/>
              <a:buChar char="•"/>
            </a:pPr>
            <a:r>
              <a:rPr lang="fr-CA" sz="800" dirty="0">
                <a:solidFill>
                  <a:prstClr val="black"/>
                </a:solidFill>
              </a:rPr>
              <a:t>Santé générale</a:t>
            </a:r>
          </a:p>
          <a:p>
            <a:pPr marL="257449" indent="-257449" defTabSz="686428">
              <a:buFont typeface="Arial" panose="020B0604020202020204" pitchFamily="34" charset="0"/>
              <a:buChar char="•"/>
            </a:pPr>
            <a:r>
              <a:rPr lang="fr-CA" sz="800" dirty="0">
                <a:solidFill>
                  <a:prstClr val="black"/>
                </a:solidFill>
              </a:rPr>
              <a:t>Satisfaction à l’égard de la vie</a:t>
            </a:r>
          </a:p>
          <a:p>
            <a:pPr marL="257449" indent="-257449" defTabSz="686428">
              <a:buFont typeface="Arial" panose="020B0604020202020204" pitchFamily="34" charset="0"/>
              <a:buChar char="•"/>
            </a:pPr>
            <a:r>
              <a:rPr lang="fr-CA" sz="800" dirty="0">
                <a:solidFill>
                  <a:prstClr val="black"/>
                </a:solidFill>
              </a:rPr>
              <a:t>Sentiments de sens et de but à la vie</a:t>
            </a:r>
          </a:p>
          <a:p>
            <a:pPr marL="257449" indent="-257449" defTabSz="686428">
              <a:buFont typeface="Arial" panose="020B0604020202020204" pitchFamily="34" charset="0"/>
              <a:buChar char="•"/>
            </a:pPr>
            <a:r>
              <a:rPr lang="fr-CA" sz="800" dirty="0">
                <a:solidFill>
                  <a:prstClr val="black"/>
                </a:solidFill>
              </a:rPr>
              <a:t>Perception d’avenir</a:t>
            </a:r>
          </a:p>
          <a:p>
            <a:pPr marL="257449" indent="-257449" defTabSz="686428">
              <a:buFont typeface="Arial" panose="020B0604020202020204" pitchFamily="34" charset="0"/>
              <a:buChar char="•"/>
            </a:pPr>
            <a:r>
              <a:rPr lang="fr-CA" sz="800" dirty="0">
                <a:solidFill>
                  <a:prstClr val="black"/>
                </a:solidFill>
              </a:rPr>
              <a:t>Solitude</a:t>
            </a:r>
          </a:p>
          <a:p>
            <a:pPr marL="257449" indent="-257449" defTabSz="686428">
              <a:buFont typeface="Arial" panose="020B0604020202020204" pitchFamily="34" charset="0"/>
              <a:buChar char="•"/>
            </a:pPr>
            <a:r>
              <a:rPr lang="fr-CA" sz="800" dirty="0">
                <a:solidFill>
                  <a:prstClr val="black"/>
                </a:solidFill>
              </a:rPr>
              <a:t>Sentiment d’appartenance à la communauté locale</a:t>
            </a:r>
          </a:p>
          <a:p>
            <a:pPr marL="257449" indent="-257449" defTabSz="686428">
              <a:buFont typeface="Arial" panose="020B0604020202020204" pitchFamily="34" charset="0"/>
              <a:buChar char="•"/>
            </a:pPr>
            <a:r>
              <a:rPr lang="fr-CA" sz="800" dirty="0">
                <a:solidFill>
                  <a:prstClr val="black"/>
                </a:solidFill>
              </a:rPr>
              <a:t>Une personne sur qui compter</a:t>
            </a:r>
          </a:p>
          <a:p>
            <a:pPr marL="257449" indent="-257449" defTabSz="686428">
              <a:buFont typeface="Arial" panose="020B0604020202020204" pitchFamily="34" charset="0"/>
              <a:buChar char="•"/>
            </a:pPr>
            <a:r>
              <a:rPr lang="fr-CA" sz="800" dirty="0">
                <a:solidFill>
                  <a:prstClr val="black"/>
                </a:solidFill>
              </a:rPr>
              <a:t>Bien-être financier</a:t>
            </a:r>
          </a:p>
          <a:p>
            <a:pPr marL="257449" indent="-257449" defTabSz="686428">
              <a:buFont typeface="Arial" panose="020B0604020202020204" pitchFamily="34" charset="0"/>
              <a:buChar char="•"/>
            </a:pPr>
            <a:r>
              <a:rPr lang="fr-CA" sz="800" dirty="0">
                <a:solidFill>
                  <a:prstClr val="black"/>
                </a:solidFill>
              </a:rPr>
              <a:t>Discrimination ou traitement injuste au Canada</a:t>
            </a:r>
          </a:p>
        </p:txBody>
      </p:sp>
      <p:sp>
        <p:nvSpPr>
          <p:cNvPr id="81" name="TextBox 80"/>
          <p:cNvSpPr txBox="1"/>
          <p:nvPr>
            <p:custDataLst>
              <p:tags r:id="rId32"/>
            </p:custDataLst>
          </p:nvPr>
        </p:nvSpPr>
        <p:spPr>
          <a:xfrm>
            <a:off x="513511" y="2708652"/>
            <a:ext cx="323165" cy="1341975"/>
          </a:xfrm>
          <a:prstGeom prst="rect">
            <a:avLst/>
          </a:prstGeom>
          <a:solidFill>
            <a:schemeClr val="accent5">
              <a:lumMod val="75000"/>
            </a:schemeClr>
          </a:solidFill>
          <a:ln>
            <a:solidFill>
              <a:schemeClr val="tx1"/>
            </a:solidFill>
          </a:ln>
        </p:spPr>
        <p:txBody>
          <a:bodyPr vert="vert270" wrap="square" rtlCol="0">
            <a:spAutoFit/>
          </a:bodyPr>
          <a:lstStyle/>
          <a:p>
            <a:pPr algn="ctr" defTabSz="686428">
              <a:defRPr/>
            </a:pPr>
            <a:r>
              <a:rPr lang="fr-CA" sz="900" b="1" dirty="0">
                <a:solidFill>
                  <a:prstClr val="white"/>
                </a:solidFill>
              </a:rPr>
              <a:t>Qualité de vie</a:t>
            </a:r>
            <a:endParaRPr lang="en-CA" sz="900" b="1" dirty="0">
              <a:solidFill>
                <a:prstClr val="white"/>
              </a:solidFill>
            </a:endParaRPr>
          </a:p>
        </p:txBody>
      </p:sp>
      <p:sp>
        <p:nvSpPr>
          <p:cNvPr id="82" name="TextBox 81"/>
          <p:cNvSpPr txBox="1"/>
          <p:nvPr>
            <p:custDataLst>
              <p:tags r:id="rId33"/>
            </p:custDataLst>
          </p:nvPr>
        </p:nvSpPr>
        <p:spPr>
          <a:xfrm>
            <a:off x="844664" y="4358711"/>
            <a:ext cx="2723763" cy="1200329"/>
          </a:xfrm>
          <a:prstGeom prst="rect">
            <a:avLst/>
          </a:prstGeom>
          <a:solidFill>
            <a:schemeClr val="bg2"/>
          </a:solidFill>
          <a:ln>
            <a:solidFill>
              <a:schemeClr val="tx1"/>
            </a:solidFill>
          </a:ln>
        </p:spPr>
        <p:txBody>
          <a:bodyPr wrap="square" rtlCol="0">
            <a:spAutoFit/>
          </a:bodyPr>
          <a:lstStyle/>
          <a:p>
            <a:pPr marL="257449" indent="-257449" defTabSz="686428">
              <a:buFont typeface="Arial" panose="020B0604020202020204" pitchFamily="34" charset="0"/>
              <a:buChar char="•"/>
            </a:pPr>
            <a:r>
              <a:rPr lang="fr-CA" sz="800" dirty="0">
                <a:solidFill>
                  <a:prstClr val="black"/>
                </a:solidFill>
              </a:rPr>
              <a:t>Raison du choix du lieu de résidence</a:t>
            </a:r>
          </a:p>
          <a:p>
            <a:pPr marL="257449" indent="-257449" defTabSz="686428">
              <a:buFont typeface="Arial" panose="020B0604020202020204" pitchFamily="34" charset="0"/>
              <a:buChar char="•"/>
            </a:pPr>
            <a:r>
              <a:rPr lang="fr-CA" sz="800" dirty="0">
                <a:solidFill>
                  <a:prstClr val="black"/>
                </a:solidFill>
              </a:rPr>
              <a:t>Origines ethniques ou culturelles des ancêtres</a:t>
            </a:r>
          </a:p>
          <a:p>
            <a:pPr marL="257449" indent="-257449" defTabSz="686428">
              <a:buFont typeface="Arial" panose="020B0604020202020204" pitchFamily="34" charset="0"/>
              <a:buChar char="•"/>
            </a:pPr>
            <a:r>
              <a:rPr lang="fr-CA" sz="800" dirty="0">
                <a:solidFill>
                  <a:prstClr val="black"/>
                </a:solidFill>
              </a:rPr>
              <a:t>Importance des origines ethniques ou culturelles</a:t>
            </a:r>
          </a:p>
          <a:p>
            <a:pPr marL="257449" indent="-257449" defTabSz="686428">
              <a:buFont typeface="Arial" panose="020B0604020202020204" pitchFamily="34" charset="0"/>
              <a:buChar char="•"/>
            </a:pPr>
            <a:r>
              <a:rPr lang="fr-CA" sz="800" dirty="0">
                <a:solidFill>
                  <a:prstClr val="black"/>
                </a:solidFill>
              </a:rPr>
              <a:t>Valeurs partagées</a:t>
            </a:r>
          </a:p>
          <a:p>
            <a:pPr marL="257449" indent="-257449" defTabSz="686428">
              <a:buFont typeface="Arial" panose="020B0604020202020204" pitchFamily="34" charset="0"/>
              <a:buChar char="•"/>
            </a:pPr>
            <a:r>
              <a:rPr lang="fr-CA" sz="800" dirty="0">
                <a:solidFill>
                  <a:prstClr val="black"/>
                </a:solidFill>
              </a:rPr>
              <a:t>Sentiment d’appartenance</a:t>
            </a:r>
          </a:p>
          <a:p>
            <a:pPr marL="257449" indent="-257449" defTabSz="686428">
              <a:buFont typeface="Arial" panose="020B0604020202020204" pitchFamily="34" charset="0"/>
              <a:buChar char="•"/>
            </a:pPr>
            <a:r>
              <a:rPr lang="fr-CA" sz="800" dirty="0">
                <a:solidFill>
                  <a:prstClr val="black"/>
                </a:solidFill>
              </a:rPr>
              <a:t>Confiance envers les gens</a:t>
            </a:r>
          </a:p>
          <a:p>
            <a:pPr marL="257449" indent="-257449" defTabSz="686428">
              <a:buFont typeface="Arial" panose="020B0604020202020204" pitchFamily="34" charset="0"/>
              <a:buChar char="•"/>
            </a:pPr>
            <a:r>
              <a:rPr lang="fr-CA" sz="800" dirty="0">
                <a:solidFill>
                  <a:prstClr val="black"/>
                </a:solidFill>
              </a:rPr>
              <a:t>Confiance accordée à différents groupes de personnes</a:t>
            </a:r>
          </a:p>
          <a:p>
            <a:pPr marL="257449" indent="-257449" defTabSz="686428">
              <a:buFont typeface="Arial" panose="020B0604020202020204" pitchFamily="34" charset="0"/>
              <a:buChar char="•"/>
            </a:pPr>
            <a:r>
              <a:rPr lang="fr-CA" sz="800" dirty="0">
                <a:solidFill>
                  <a:prstClr val="black"/>
                </a:solidFill>
              </a:rPr>
              <a:t>Confiance au voisinage</a:t>
            </a:r>
          </a:p>
          <a:p>
            <a:pPr marL="257449" indent="-257449" defTabSz="686428">
              <a:buFont typeface="Arial" panose="020B0604020202020204" pitchFamily="34" charset="0"/>
              <a:buChar char="•"/>
            </a:pPr>
            <a:r>
              <a:rPr lang="fr-CA" sz="800" dirty="0">
                <a:solidFill>
                  <a:prstClr val="black"/>
                </a:solidFill>
              </a:rPr>
              <a:t>Confiance dans les institutions</a:t>
            </a:r>
          </a:p>
        </p:txBody>
      </p:sp>
      <p:sp>
        <p:nvSpPr>
          <p:cNvPr id="84" name="TextBox 83"/>
          <p:cNvSpPr txBox="1"/>
          <p:nvPr>
            <p:custDataLst>
              <p:tags r:id="rId34"/>
            </p:custDataLst>
          </p:nvPr>
        </p:nvSpPr>
        <p:spPr>
          <a:xfrm>
            <a:off x="504517" y="4347520"/>
            <a:ext cx="323165" cy="1222709"/>
          </a:xfrm>
          <a:prstGeom prst="rect">
            <a:avLst/>
          </a:prstGeom>
          <a:solidFill>
            <a:srgbClr val="7030A0"/>
          </a:solidFill>
          <a:ln>
            <a:solidFill>
              <a:schemeClr val="tx1"/>
            </a:solidFill>
          </a:ln>
        </p:spPr>
        <p:txBody>
          <a:bodyPr vert="vert270" wrap="square" rtlCol="0">
            <a:spAutoFit/>
          </a:bodyPr>
          <a:lstStyle/>
          <a:p>
            <a:pPr algn="ctr" defTabSz="686428">
              <a:defRPr/>
            </a:pPr>
            <a:r>
              <a:rPr lang="en-CA" sz="900" b="1" dirty="0">
                <a:solidFill>
                  <a:prstClr val="white"/>
                </a:solidFill>
              </a:rPr>
              <a:t>ESG</a:t>
            </a:r>
          </a:p>
        </p:txBody>
      </p:sp>
      <p:sp>
        <p:nvSpPr>
          <p:cNvPr id="85" name="Oval 84"/>
          <p:cNvSpPr/>
          <p:nvPr>
            <p:custDataLst>
              <p:tags r:id="rId35"/>
            </p:custDataLst>
          </p:nvPr>
        </p:nvSpPr>
        <p:spPr>
          <a:xfrm>
            <a:off x="1862660" y="2149276"/>
            <a:ext cx="404385" cy="38891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6428">
              <a:defRPr/>
            </a:pPr>
            <a:endParaRPr lang="en-CA" sz="1352">
              <a:solidFill>
                <a:prstClr val="white"/>
              </a:solidFill>
            </a:endParaRPr>
          </a:p>
        </p:txBody>
      </p:sp>
      <p:sp>
        <p:nvSpPr>
          <p:cNvPr id="13" name="Rectangle 12"/>
          <p:cNvSpPr/>
          <p:nvPr>
            <p:custDataLst>
              <p:tags r:id="rId36"/>
            </p:custDataLst>
          </p:nvPr>
        </p:nvSpPr>
        <p:spPr>
          <a:xfrm>
            <a:off x="1862660" y="2172024"/>
            <a:ext cx="370614" cy="300082"/>
          </a:xfrm>
          <a:prstGeom prst="rect">
            <a:avLst/>
          </a:prstGeom>
        </p:spPr>
        <p:txBody>
          <a:bodyPr wrap="none">
            <a:spAutoFit/>
          </a:bodyPr>
          <a:lstStyle/>
          <a:p>
            <a:pPr defTabSz="686428">
              <a:defRPr/>
            </a:pPr>
            <a:r>
              <a:rPr lang="en-CA" sz="1350" dirty="0">
                <a:solidFill>
                  <a:prstClr val="white"/>
                </a:solidFill>
              </a:rPr>
              <a:t>V5</a:t>
            </a:r>
          </a:p>
        </p:txBody>
      </p:sp>
      <p:sp>
        <p:nvSpPr>
          <p:cNvPr id="78" name="TextBox 77"/>
          <p:cNvSpPr txBox="1"/>
          <p:nvPr>
            <p:custDataLst>
              <p:tags r:id="rId37"/>
            </p:custDataLst>
          </p:nvPr>
        </p:nvSpPr>
        <p:spPr>
          <a:xfrm>
            <a:off x="511864" y="6000488"/>
            <a:ext cx="353943" cy="323164"/>
          </a:xfrm>
          <a:prstGeom prst="rect">
            <a:avLst/>
          </a:prstGeom>
          <a:solidFill>
            <a:schemeClr val="accent6">
              <a:lumMod val="60000"/>
              <a:lumOff val="40000"/>
            </a:schemeClr>
          </a:solidFill>
          <a:ln>
            <a:solidFill>
              <a:schemeClr val="tx1"/>
            </a:solidFill>
          </a:ln>
        </p:spPr>
        <p:txBody>
          <a:bodyPr vert="vert270" wrap="square" rtlCol="0">
            <a:spAutoFit/>
          </a:bodyPr>
          <a:lstStyle/>
          <a:p>
            <a:pPr algn="ctr" defTabSz="686428">
              <a:defRPr/>
            </a:pPr>
            <a:r>
              <a:rPr lang="en-CA" sz="500" b="1" dirty="0">
                <a:solidFill>
                  <a:prstClr val="white"/>
                </a:solidFill>
              </a:rPr>
              <a:t>CCSE</a:t>
            </a:r>
          </a:p>
          <a:p>
            <a:pPr algn="ctr" defTabSz="686428">
              <a:defRPr/>
            </a:pPr>
            <a:endParaRPr lang="en-CA" sz="600" b="1" dirty="0">
              <a:solidFill>
                <a:prstClr val="white"/>
              </a:solidFill>
            </a:endParaRPr>
          </a:p>
        </p:txBody>
      </p:sp>
      <p:sp>
        <p:nvSpPr>
          <p:cNvPr id="88" name="TextBox 87"/>
          <p:cNvSpPr txBox="1"/>
          <p:nvPr>
            <p:custDataLst>
              <p:tags r:id="rId38"/>
            </p:custDataLst>
          </p:nvPr>
        </p:nvSpPr>
        <p:spPr>
          <a:xfrm>
            <a:off x="844663" y="6000488"/>
            <a:ext cx="2716417" cy="321957"/>
          </a:xfrm>
          <a:prstGeom prst="rect">
            <a:avLst/>
          </a:prstGeom>
          <a:solidFill>
            <a:schemeClr val="bg2"/>
          </a:solidFill>
          <a:ln>
            <a:solidFill>
              <a:schemeClr val="tx1"/>
            </a:solidFill>
          </a:ln>
        </p:spPr>
        <p:txBody>
          <a:bodyPr wrap="square" rtlCol="0">
            <a:spAutoFit/>
          </a:bodyPr>
          <a:lstStyle/>
          <a:p>
            <a:pPr marL="171450" indent="-171450" defTabSz="686428">
              <a:buFont typeface="Arial" panose="020B0604020202020204" pitchFamily="34" charset="0"/>
              <a:buChar char="•"/>
              <a:defRPr/>
            </a:pPr>
            <a:r>
              <a:rPr lang="en-CA" sz="900" dirty="0" err="1">
                <a:solidFill>
                  <a:prstClr val="black"/>
                </a:solidFill>
              </a:rPr>
              <a:t>Éducation</a:t>
            </a:r>
            <a:endParaRPr lang="en-CA" sz="900" dirty="0">
              <a:solidFill>
                <a:prstClr val="black"/>
              </a:solidFill>
            </a:endParaRPr>
          </a:p>
          <a:p>
            <a:pPr marL="171450" indent="-171450" defTabSz="686428">
              <a:buFont typeface="Arial" panose="020B0604020202020204" pitchFamily="34" charset="0"/>
              <a:buChar char="•"/>
              <a:defRPr/>
            </a:pPr>
            <a:endParaRPr lang="en-CA" sz="600" dirty="0">
              <a:solidFill>
                <a:prstClr val="black"/>
              </a:solidFill>
            </a:endParaRPr>
          </a:p>
        </p:txBody>
      </p:sp>
      <p:sp>
        <p:nvSpPr>
          <p:cNvPr id="89" name="TextBox 88"/>
          <p:cNvSpPr txBox="1"/>
          <p:nvPr>
            <p:custDataLst>
              <p:tags r:id="rId39"/>
            </p:custDataLst>
          </p:nvPr>
        </p:nvSpPr>
        <p:spPr>
          <a:xfrm>
            <a:off x="550335" y="6404881"/>
            <a:ext cx="276999" cy="329099"/>
          </a:xfrm>
          <a:prstGeom prst="rect">
            <a:avLst/>
          </a:prstGeom>
          <a:solidFill>
            <a:schemeClr val="accent4">
              <a:lumMod val="60000"/>
              <a:lumOff val="40000"/>
            </a:schemeClr>
          </a:solidFill>
          <a:ln>
            <a:solidFill>
              <a:schemeClr val="tx1"/>
            </a:solidFill>
          </a:ln>
        </p:spPr>
        <p:txBody>
          <a:bodyPr vert="vert270" wrap="square" rtlCol="0">
            <a:spAutoFit/>
          </a:bodyPr>
          <a:lstStyle/>
          <a:p>
            <a:pPr algn="ctr" defTabSz="686428">
              <a:defRPr/>
            </a:pPr>
            <a:r>
              <a:rPr lang="en-CA" sz="600" b="1" dirty="0">
                <a:solidFill>
                  <a:prstClr val="white"/>
                </a:solidFill>
              </a:rPr>
              <a:t>DEM</a:t>
            </a:r>
            <a:endParaRPr lang="en-CA" sz="500" b="1" dirty="0">
              <a:solidFill>
                <a:prstClr val="white"/>
              </a:solidFill>
            </a:endParaRPr>
          </a:p>
        </p:txBody>
      </p:sp>
      <p:sp>
        <p:nvSpPr>
          <p:cNvPr id="90" name="TextBox 89"/>
          <p:cNvSpPr txBox="1"/>
          <p:nvPr>
            <p:custDataLst>
              <p:tags r:id="rId40"/>
            </p:custDataLst>
          </p:nvPr>
        </p:nvSpPr>
        <p:spPr>
          <a:xfrm>
            <a:off x="844663" y="6407470"/>
            <a:ext cx="2722483" cy="315471"/>
          </a:xfrm>
          <a:prstGeom prst="rect">
            <a:avLst/>
          </a:prstGeom>
          <a:solidFill>
            <a:schemeClr val="bg2"/>
          </a:solidFill>
          <a:ln>
            <a:solidFill>
              <a:schemeClr val="tx1"/>
            </a:solidFill>
          </a:ln>
        </p:spPr>
        <p:txBody>
          <a:bodyPr wrap="square" rtlCol="0">
            <a:spAutoFit/>
          </a:bodyPr>
          <a:lstStyle/>
          <a:p>
            <a:pPr marL="171450" indent="-171450" defTabSz="686428">
              <a:buFont typeface="Arial" panose="020B0604020202020204" pitchFamily="34" charset="0"/>
              <a:buChar char="•"/>
              <a:defRPr/>
            </a:pPr>
            <a:r>
              <a:rPr lang="en-CA" sz="1050" dirty="0" err="1">
                <a:solidFill>
                  <a:prstClr val="black"/>
                </a:solidFill>
              </a:rPr>
              <a:t>Langues</a:t>
            </a:r>
            <a:endParaRPr lang="en-CA" sz="1050" dirty="0">
              <a:solidFill>
                <a:prstClr val="black"/>
              </a:solidFill>
            </a:endParaRPr>
          </a:p>
          <a:p>
            <a:pPr marL="171450" indent="-171450" defTabSz="686428">
              <a:buFont typeface="Arial" panose="020B0604020202020204" pitchFamily="34" charset="0"/>
              <a:buChar char="•"/>
              <a:defRPr/>
            </a:pPr>
            <a:endParaRPr lang="en-CA" sz="400" dirty="0">
              <a:solidFill>
                <a:srgbClr val="E7E6E6">
                  <a:lumMod val="90000"/>
                </a:srgbClr>
              </a:solidFill>
            </a:endParaRPr>
          </a:p>
        </p:txBody>
      </p:sp>
      <p:sp>
        <p:nvSpPr>
          <p:cNvPr id="2" name="TextBox 1"/>
          <p:cNvSpPr txBox="1"/>
          <p:nvPr>
            <p:custDataLst>
              <p:tags r:id="rId41"/>
            </p:custDataLst>
          </p:nvPr>
        </p:nvSpPr>
        <p:spPr>
          <a:xfrm>
            <a:off x="1094879" y="2346689"/>
            <a:ext cx="894471" cy="253916"/>
          </a:xfrm>
          <a:prstGeom prst="rect">
            <a:avLst/>
          </a:prstGeom>
          <a:noFill/>
        </p:spPr>
        <p:txBody>
          <a:bodyPr wrap="square" rtlCol="0">
            <a:spAutoFit/>
          </a:bodyPr>
          <a:lstStyle/>
          <a:p>
            <a:pPr>
              <a:defRPr/>
            </a:pPr>
            <a:r>
              <a:rPr lang="en-CA" sz="1050" b="1" dirty="0">
                <a:solidFill>
                  <a:prstClr val="black"/>
                </a:solidFill>
              </a:rPr>
              <a:t>Avril  2022</a:t>
            </a:r>
          </a:p>
        </p:txBody>
      </p:sp>
      <p:sp>
        <p:nvSpPr>
          <p:cNvPr id="91" name="TextBox 90"/>
          <p:cNvSpPr txBox="1"/>
          <p:nvPr>
            <p:custDataLst>
              <p:tags r:id="rId42"/>
            </p:custDataLst>
          </p:nvPr>
        </p:nvSpPr>
        <p:spPr>
          <a:xfrm>
            <a:off x="2298646" y="2336421"/>
            <a:ext cx="794194" cy="253916"/>
          </a:xfrm>
          <a:prstGeom prst="rect">
            <a:avLst/>
          </a:prstGeom>
          <a:noFill/>
        </p:spPr>
        <p:txBody>
          <a:bodyPr wrap="square" rtlCol="0">
            <a:spAutoFit/>
          </a:bodyPr>
          <a:lstStyle/>
          <a:p>
            <a:pPr>
              <a:defRPr/>
            </a:pPr>
            <a:r>
              <a:rPr lang="en-CA" sz="1050" b="1" dirty="0" err="1">
                <a:solidFill>
                  <a:prstClr val="black"/>
                </a:solidFill>
              </a:rPr>
              <a:t>Août</a:t>
            </a:r>
            <a:r>
              <a:rPr lang="en-CA" sz="1050" b="1" dirty="0">
                <a:solidFill>
                  <a:prstClr val="black"/>
                </a:solidFill>
              </a:rPr>
              <a:t> 2022</a:t>
            </a:r>
          </a:p>
        </p:txBody>
      </p:sp>
      <p:sp>
        <p:nvSpPr>
          <p:cNvPr id="72" name="TextBox 71"/>
          <p:cNvSpPr txBox="1"/>
          <p:nvPr>
            <p:custDataLst>
              <p:tags r:id="rId43"/>
            </p:custDataLst>
          </p:nvPr>
        </p:nvSpPr>
        <p:spPr>
          <a:xfrm>
            <a:off x="9670022" y="2341344"/>
            <a:ext cx="894447" cy="253916"/>
          </a:xfrm>
          <a:prstGeom prst="rect">
            <a:avLst/>
          </a:prstGeom>
          <a:noFill/>
        </p:spPr>
        <p:txBody>
          <a:bodyPr wrap="square" rtlCol="0">
            <a:spAutoFit/>
          </a:bodyPr>
          <a:lstStyle/>
          <a:p>
            <a:pPr>
              <a:defRPr/>
            </a:pPr>
            <a:r>
              <a:rPr lang="en-CA" sz="1050" b="1" dirty="0">
                <a:solidFill>
                  <a:prstClr val="black"/>
                </a:solidFill>
              </a:rPr>
              <a:t>Janvier 2023</a:t>
            </a:r>
          </a:p>
        </p:txBody>
      </p:sp>
      <p:sp>
        <p:nvSpPr>
          <p:cNvPr id="73" name="TextBox 72"/>
          <p:cNvSpPr txBox="1"/>
          <p:nvPr>
            <p:custDataLst>
              <p:tags r:id="rId44"/>
            </p:custDataLst>
          </p:nvPr>
        </p:nvSpPr>
        <p:spPr>
          <a:xfrm>
            <a:off x="10867762" y="2343007"/>
            <a:ext cx="952533" cy="253916"/>
          </a:xfrm>
          <a:prstGeom prst="rect">
            <a:avLst/>
          </a:prstGeom>
          <a:noFill/>
        </p:spPr>
        <p:txBody>
          <a:bodyPr wrap="square" rtlCol="0">
            <a:spAutoFit/>
          </a:bodyPr>
          <a:lstStyle/>
          <a:p>
            <a:pPr>
              <a:defRPr/>
            </a:pPr>
            <a:r>
              <a:rPr lang="en-CA" sz="1050" b="1" dirty="0">
                <a:solidFill>
                  <a:prstClr val="black"/>
                </a:solidFill>
              </a:rPr>
              <a:t>Mai  2023</a:t>
            </a:r>
          </a:p>
        </p:txBody>
      </p:sp>
      <p:sp>
        <p:nvSpPr>
          <p:cNvPr id="92" name="TextBox 91"/>
          <p:cNvSpPr txBox="1"/>
          <p:nvPr>
            <p:custDataLst>
              <p:tags r:id="rId45"/>
            </p:custDataLst>
          </p:nvPr>
        </p:nvSpPr>
        <p:spPr>
          <a:xfrm>
            <a:off x="7903002" y="2337653"/>
            <a:ext cx="1004391" cy="253916"/>
          </a:xfrm>
          <a:prstGeom prst="rect">
            <a:avLst/>
          </a:prstGeom>
          <a:noFill/>
        </p:spPr>
        <p:txBody>
          <a:bodyPr wrap="square" rtlCol="0">
            <a:spAutoFit/>
          </a:bodyPr>
          <a:lstStyle/>
          <a:p>
            <a:pPr>
              <a:defRPr/>
            </a:pPr>
            <a:r>
              <a:rPr lang="en-CA" sz="1050" b="1" dirty="0" err="1">
                <a:solidFill>
                  <a:prstClr val="black"/>
                </a:solidFill>
              </a:rPr>
              <a:t>Février</a:t>
            </a:r>
            <a:r>
              <a:rPr lang="en-CA" sz="1050" b="1" dirty="0">
                <a:solidFill>
                  <a:prstClr val="black"/>
                </a:solidFill>
              </a:rPr>
              <a:t> 2023</a:t>
            </a:r>
          </a:p>
        </p:txBody>
      </p:sp>
      <p:sp>
        <p:nvSpPr>
          <p:cNvPr id="93" name="TextBox 92"/>
          <p:cNvSpPr txBox="1"/>
          <p:nvPr>
            <p:custDataLst>
              <p:tags r:id="rId46"/>
            </p:custDataLst>
          </p:nvPr>
        </p:nvSpPr>
        <p:spPr>
          <a:xfrm>
            <a:off x="6549888" y="2335500"/>
            <a:ext cx="1071716" cy="253916"/>
          </a:xfrm>
          <a:prstGeom prst="rect">
            <a:avLst/>
          </a:prstGeom>
          <a:noFill/>
        </p:spPr>
        <p:txBody>
          <a:bodyPr wrap="square" rtlCol="0">
            <a:spAutoFit/>
          </a:bodyPr>
          <a:lstStyle/>
          <a:p>
            <a:pPr>
              <a:defRPr/>
            </a:pPr>
            <a:r>
              <a:rPr lang="en-CA" sz="1050" b="1" dirty="0" err="1">
                <a:solidFill>
                  <a:prstClr val="black"/>
                </a:solidFill>
              </a:rPr>
              <a:t>Octobre</a:t>
            </a:r>
            <a:r>
              <a:rPr lang="en-CA" sz="1050" b="1" dirty="0">
                <a:solidFill>
                  <a:prstClr val="black"/>
                </a:solidFill>
              </a:rPr>
              <a:t> 2022</a:t>
            </a:r>
          </a:p>
        </p:txBody>
      </p:sp>
      <p:sp>
        <p:nvSpPr>
          <p:cNvPr id="94" name="TextBox 93"/>
          <p:cNvSpPr txBox="1"/>
          <p:nvPr>
            <p:custDataLst>
              <p:tags r:id="rId47"/>
            </p:custDataLst>
          </p:nvPr>
        </p:nvSpPr>
        <p:spPr>
          <a:xfrm>
            <a:off x="5114070" y="2341344"/>
            <a:ext cx="1109093" cy="253916"/>
          </a:xfrm>
          <a:prstGeom prst="rect">
            <a:avLst/>
          </a:prstGeom>
          <a:noFill/>
        </p:spPr>
        <p:txBody>
          <a:bodyPr wrap="square" rtlCol="0">
            <a:spAutoFit/>
          </a:bodyPr>
          <a:lstStyle/>
          <a:p>
            <a:pPr>
              <a:defRPr/>
            </a:pPr>
            <a:r>
              <a:rPr lang="en-CA" sz="1050" b="1" dirty="0" err="1">
                <a:solidFill>
                  <a:prstClr val="black"/>
                </a:solidFill>
              </a:rPr>
              <a:t>Novembre</a:t>
            </a:r>
            <a:r>
              <a:rPr lang="en-CA" sz="1050" b="1" dirty="0">
                <a:solidFill>
                  <a:prstClr val="black"/>
                </a:solidFill>
              </a:rPr>
              <a:t> 2022</a:t>
            </a:r>
          </a:p>
        </p:txBody>
      </p:sp>
      <p:sp>
        <p:nvSpPr>
          <p:cNvPr id="95" name="TextBox 94"/>
          <p:cNvSpPr txBox="1"/>
          <p:nvPr>
            <p:custDataLst>
              <p:tags r:id="rId48"/>
            </p:custDataLst>
          </p:nvPr>
        </p:nvSpPr>
        <p:spPr>
          <a:xfrm>
            <a:off x="3758802" y="2320995"/>
            <a:ext cx="770555" cy="415498"/>
          </a:xfrm>
          <a:prstGeom prst="rect">
            <a:avLst/>
          </a:prstGeom>
          <a:noFill/>
        </p:spPr>
        <p:txBody>
          <a:bodyPr wrap="square" rtlCol="0">
            <a:spAutoFit/>
          </a:bodyPr>
          <a:lstStyle/>
          <a:p>
            <a:pPr>
              <a:defRPr/>
            </a:pPr>
            <a:r>
              <a:rPr lang="en-CA" sz="1050" b="1" dirty="0" err="1">
                <a:solidFill>
                  <a:prstClr val="black"/>
                </a:solidFill>
              </a:rPr>
              <a:t>Juillet</a:t>
            </a:r>
            <a:r>
              <a:rPr lang="en-CA" sz="1050" b="1" dirty="0">
                <a:solidFill>
                  <a:prstClr val="black"/>
                </a:solidFill>
              </a:rPr>
              <a:t> 2022</a:t>
            </a:r>
          </a:p>
        </p:txBody>
      </p:sp>
      <p:sp>
        <p:nvSpPr>
          <p:cNvPr id="58" name="TextBox 57"/>
          <p:cNvSpPr txBox="1"/>
          <p:nvPr>
            <p:custDataLst>
              <p:tags r:id="rId49"/>
            </p:custDataLst>
          </p:nvPr>
        </p:nvSpPr>
        <p:spPr>
          <a:xfrm>
            <a:off x="4098516" y="5125430"/>
            <a:ext cx="1950248" cy="830997"/>
          </a:xfrm>
          <a:prstGeom prst="rect">
            <a:avLst/>
          </a:prstGeom>
          <a:solidFill>
            <a:schemeClr val="accent4">
              <a:lumMod val="20000"/>
              <a:lumOff val="80000"/>
            </a:schemeClr>
          </a:solidFill>
          <a:ln>
            <a:solidFill>
              <a:schemeClr val="tx1"/>
            </a:solidFill>
          </a:ln>
        </p:spPr>
        <p:txBody>
          <a:bodyPr wrap="square" rtlCol="0">
            <a:spAutoFit/>
          </a:bodyPr>
          <a:lstStyle/>
          <a:p>
            <a:pPr marL="171450" indent="-171450" defTabSz="686428">
              <a:buFont typeface="Arial" panose="020B0604020202020204" pitchFamily="34" charset="0"/>
              <a:buChar char="•"/>
              <a:defRPr/>
            </a:pPr>
            <a:r>
              <a:rPr lang="en-CA" sz="800" dirty="0" err="1">
                <a:solidFill>
                  <a:prstClr val="black"/>
                </a:solidFill>
              </a:rPr>
              <a:t>Soins</a:t>
            </a:r>
            <a:r>
              <a:rPr lang="en-CA" sz="800" dirty="0">
                <a:solidFill>
                  <a:prstClr val="black"/>
                </a:solidFill>
              </a:rPr>
              <a:t> </a:t>
            </a:r>
            <a:r>
              <a:rPr lang="en-CA" sz="800" dirty="0" err="1">
                <a:solidFill>
                  <a:prstClr val="black"/>
                </a:solidFill>
              </a:rPr>
              <a:t>donnés</a:t>
            </a:r>
            <a:r>
              <a:rPr lang="en-CA" sz="800" dirty="0">
                <a:solidFill>
                  <a:prstClr val="black"/>
                </a:solidFill>
              </a:rPr>
              <a:t> et le travail </a:t>
            </a:r>
            <a:r>
              <a:rPr lang="en-CA" sz="800" dirty="0" err="1">
                <a:solidFill>
                  <a:prstClr val="black"/>
                </a:solidFill>
              </a:rPr>
              <a:t>d’aidant</a:t>
            </a:r>
            <a:r>
              <a:rPr lang="en-CA" sz="800" dirty="0">
                <a:solidFill>
                  <a:prstClr val="black"/>
                </a:solidFill>
              </a:rPr>
              <a:t> des 15 </a:t>
            </a:r>
            <a:r>
              <a:rPr lang="en-CA" sz="800" dirty="0" err="1">
                <a:solidFill>
                  <a:prstClr val="black"/>
                </a:solidFill>
              </a:rPr>
              <a:t>ans</a:t>
            </a:r>
            <a:r>
              <a:rPr lang="en-CA" sz="800" dirty="0">
                <a:solidFill>
                  <a:prstClr val="black"/>
                </a:solidFill>
              </a:rPr>
              <a:t> et plus</a:t>
            </a:r>
          </a:p>
          <a:p>
            <a:pPr marL="171450" indent="-171450" defTabSz="686428">
              <a:buFont typeface="Arial" panose="020B0604020202020204" pitchFamily="34" charset="0"/>
              <a:buChar char="•"/>
              <a:defRPr/>
            </a:pPr>
            <a:r>
              <a:rPr lang="en-CA" sz="800" dirty="0" err="1">
                <a:solidFill>
                  <a:prstClr val="black"/>
                </a:solidFill>
              </a:rPr>
              <a:t>Soins</a:t>
            </a:r>
            <a:r>
              <a:rPr lang="en-CA" sz="800" dirty="0">
                <a:solidFill>
                  <a:prstClr val="black"/>
                </a:solidFill>
              </a:rPr>
              <a:t> </a:t>
            </a:r>
            <a:r>
              <a:rPr lang="en-CA" sz="800" dirty="0" err="1">
                <a:solidFill>
                  <a:prstClr val="black"/>
                </a:solidFill>
              </a:rPr>
              <a:t>donnés</a:t>
            </a:r>
            <a:r>
              <a:rPr lang="en-CA" sz="800" dirty="0">
                <a:solidFill>
                  <a:prstClr val="black"/>
                </a:solidFill>
              </a:rPr>
              <a:t> et le travail </a:t>
            </a:r>
            <a:r>
              <a:rPr lang="en-CA" sz="800" dirty="0" err="1">
                <a:solidFill>
                  <a:prstClr val="black"/>
                </a:solidFill>
              </a:rPr>
              <a:t>d’aidant</a:t>
            </a:r>
            <a:r>
              <a:rPr lang="en-CA" sz="800" dirty="0">
                <a:solidFill>
                  <a:prstClr val="black"/>
                </a:solidFill>
              </a:rPr>
              <a:t> pour les </a:t>
            </a:r>
            <a:r>
              <a:rPr lang="en-CA" sz="800" dirty="0" err="1">
                <a:solidFill>
                  <a:prstClr val="black"/>
                </a:solidFill>
              </a:rPr>
              <a:t>moins</a:t>
            </a:r>
            <a:r>
              <a:rPr lang="en-CA" sz="800" dirty="0">
                <a:solidFill>
                  <a:prstClr val="black"/>
                </a:solidFill>
              </a:rPr>
              <a:t> de 15 </a:t>
            </a:r>
            <a:r>
              <a:rPr lang="en-CA" sz="800" dirty="0" err="1">
                <a:solidFill>
                  <a:prstClr val="black"/>
                </a:solidFill>
              </a:rPr>
              <a:t>ans</a:t>
            </a:r>
            <a:endParaRPr lang="en-CA" sz="800" dirty="0">
              <a:solidFill>
                <a:prstClr val="black"/>
              </a:solidFill>
            </a:endParaRPr>
          </a:p>
          <a:p>
            <a:pPr marL="171450" indent="-171450" defTabSz="686428">
              <a:buFont typeface="Arial" panose="020B0604020202020204" pitchFamily="34" charset="0"/>
              <a:buChar char="•"/>
              <a:defRPr/>
            </a:pPr>
            <a:r>
              <a:rPr lang="en-CA" sz="800" dirty="0">
                <a:solidFill>
                  <a:prstClr val="black"/>
                </a:solidFill>
              </a:rPr>
              <a:t>Impacts du travail non </a:t>
            </a:r>
            <a:r>
              <a:rPr lang="en-CA" sz="800" dirty="0" err="1">
                <a:solidFill>
                  <a:prstClr val="black"/>
                </a:solidFill>
              </a:rPr>
              <a:t>rémunéré</a:t>
            </a:r>
            <a:r>
              <a:rPr lang="en-CA" sz="800" dirty="0">
                <a:solidFill>
                  <a:prstClr val="black"/>
                </a:solidFill>
              </a:rPr>
              <a:t> et du travail </a:t>
            </a:r>
            <a:r>
              <a:rPr lang="en-CA" sz="800" dirty="0" err="1">
                <a:solidFill>
                  <a:prstClr val="black"/>
                </a:solidFill>
              </a:rPr>
              <a:t>d’aidant</a:t>
            </a:r>
            <a:r>
              <a:rPr lang="en-CA" sz="800" dirty="0">
                <a:solidFill>
                  <a:prstClr val="black"/>
                </a:solidFill>
              </a:rPr>
              <a:t> non </a:t>
            </a:r>
            <a:r>
              <a:rPr lang="en-CA" sz="800" dirty="0" err="1">
                <a:solidFill>
                  <a:prstClr val="black"/>
                </a:solidFill>
              </a:rPr>
              <a:t>rémunéré</a:t>
            </a:r>
            <a:endParaRPr lang="en-CA" sz="800" dirty="0">
              <a:solidFill>
                <a:prstClr val="black"/>
              </a:solidFill>
            </a:endParaRPr>
          </a:p>
        </p:txBody>
      </p:sp>
      <p:sp>
        <p:nvSpPr>
          <p:cNvPr id="60" name="TextBox 59"/>
          <p:cNvSpPr txBox="1"/>
          <p:nvPr>
            <p:custDataLst>
              <p:tags r:id="rId50"/>
            </p:custDataLst>
          </p:nvPr>
        </p:nvSpPr>
        <p:spPr>
          <a:xfrm>
            <a:off x="3779101" y="5127913"/>
            <a:ext cx="323165" cy="828514"/>
          </a:xfrm>
          <a:prstGeom prst="rect">
            <a:avLst/>
          </a:prstGeom>
          <a:solidFill>
            <a:srgbClr val="7030A0"/>
          </a:solidFill>
          <a:ln>
            <a:solidFill>
              <a:schemeClr val="tx1"/>
            </a:solidFill>
          </a:ln>
        </p:spPr>
        <p:txBody>
          <a:bodyPr vert="vert270" wrap="square" rtlCol="0">
            <a:spAutoFit/>
          </a:bodyPr>
          <a:lstStyle/>
          <a:p>
            <a:pPr algn="ctr" defTabSz="686428">
              <a:defRPr/>
            </a:pPr>
            <a:r>
              <a:rPr lang="en-CA" sz="900" b="1" u="sng" dirty="0">
                <a:solidFill>
                  <a:prstClr val="white"/>
                </a:solidFill>
              </a:rPr>
              <a:t>ESG</a:t>
            </a:r>
            <a:endParaRPr lang="en-CA" sz="900" b="1" dirty="0">
              <a:solidFill>
                <a:prstClr val="white"/>
              </a:solidFill>
            </a:endParaRPr>
          </a:p>
        </p:txBody>
      </p:sp>
      <p:sp>
        <p:nvSpPr>
          <p:cNvPr id="61" name="TextBox 60"/>
          <p:cNvSpPr txBox="1"/>
          <p:nvPr>
            <p:custDataLst>
              <p:tags r:id="rId51"/>
            </p:custDataLst>
          </p:nvPr>
        </p:nvSpPr>
        <p:spPr>
          <a:xfrm>
            <a:off x="6605747" y="6434623"/>
            <a:ext cx="323165" cy="369587"/>
          </a:xfrm>
          <a:prstGeom prst="rect">
            <a:avLst/>
          </a:prstGeom>
          <a:solidFill>
            <a:schemeClr val="accent4">
              <a:lumMod val="60000"/>
              <a:lumOff val="40000"/>
            </a:schemeClr>
          </a:solidFill>
          <a:ln>
            <a:solidFill>
              <a:schemeClr val="tx1"/>
            </a:solidFill>
          </a:ln>
        </p:spPr>
        <p:txBody>
          <a:bodyPr vert="vert270" wrap="square" rtlCol="0">
            <a:spAutoFit/>
          </a:bodyPr>
          <a:lstStyle/>
          <a:p>
            <a:pPr algn="ctr" defTabSz="686428">
              <a:defRPr/>
            </a:pPr>
            <a:r>
              <a:rPr lang="en-CA" sz="900" b="1" dirty="0">
                <a:solidFill>
                  <a:prstClr val="white"/>
                </a:solidFill>
              </a:rPr>
              <a:t>DEM</a:t>
            </a:r>
          </a:p>
        </p:txBody>
      </p:sp>
      <p:sp>
        <p:nvSpPr>
          <p:cNvPr id="63" name="TextBox 62"/>
          <p:cNvSpPr txBox="1"/>
          <p:nvPr>
            <p:custDataLst>
              <p:tags r:id="rId52"/>
            </p:custDataLst>
          </p:nvPr>
        </p:nvSpPr>
        <p:spPr>
          <a:xfrm>
            <a:off x="6931366" y="6434622"/>
            <a:ext cx="2061188" cy="369588"/>
          </a:xfrm>
          <a:prstGeom prst="rect">
            <a:avLst/>
          </a:prstGeom>
          <a:solidFill>
            <a:schemeClr val="accent4">
              <a:lumMod val="20000"/>
              <a:lumOff val="80000"/>
            </a:schemeClr>
          </a:solidFill>
          <a:ln>
            <a:solidFill>
              <a:schemeClr val="tx1"/>
            </a:solidFill>
          </a:ln>
        </p:spPr>
        <p:txBody>
          <a:bodyPr wrap="square" rtlCol="0">
            <a:spAutoFit/>
          </a:bodyPr>
          <a:lstStyle/>
          <a:p>
            <a:pPr marL="171450" indent="-171450" defTabSz="686428">
              <a:buFont typeface="Arial" panose="020B0604020202020204" pitchFamily="34" charset="0"/>
              <a:buChar char="•"/>
              <a:defRPr/>
            </a:pPr>
            <a:r>
              <a:rPr lang="en-CA" sz="901" dirty="0" err="1">
                <a:solidFill>
                  <a:prstClr val="black"/>
                </a:solidFill>
              </a:rPr>
              <a:t>Langues</a:t>
            </a:r>
            <a:endParaRPr lang="en-CA" sz="901" dirty="0">
              <a:solidFill>
                <a:prstClr val="black"/>
              </a:solidFill>
            </a:endParaRPr>
          </a:p>
          <a:p>
            <a:pPr defTabSz="686428">
              <a:defRPr/>
            </a:pPr>
            <a:endParaRPr lang="en-CA" sz="901" dirty="0">
              <a:solidFill>
                <a:prstClr val="black"/>
              </a:solidFill>
            </a:endParaRPr>
          </a:p>
        </p:txBody>
      </p:sp>
      <p:sp>
        <p:nvSpPr>
          <p:cNvPr id="65" name="TextBox 21">
            <a:extLst>
              <a:ext uri="{FF2B5EF4-FFF2-40B4-BE49-F238E27FC236}">
                <a16:creationId xmlns:a16="http://schemas.microsoft.com/office/drawing/2014/main" id="{3E14C437-A623-4941-A89C-B738A9A3BC2B}"/>
              </a:ext>
            </a:extLst>
          </p:cNvPr>
          <p:cNvSpPr txBox="1"/>
          <p:nvPr>
            <p:custDataLst>
              <p:tags r:id="rId53"/>
            </p:custDataLst>
          </p:nvPr>
        </p:nvSpPr>
        <p:spPr>
          <a:xfrm>
            <a:off x="92725" y="780430"/>
            <a:ext cx="1972127" cy="12707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Date de naissance et âge</a:t>
            </a:r>
          </a:p>
          <a:p>
            <a:pPr marL="214541" indent="-214541" defTabSz="686428">
              <a:buFont typeface="Arial" panose="020B0604020202020204" pitchFamily="34" charset="0"/>
              <a:buChar char="•"/>
            </a:pPr>
            <a:r>
              <a:rPr lang="fr-CA" sz="901" dirty="0">
                <a:solidFill>
                  <a:prstClr val="black"/>
                </a:solidFill>
              </a:rPr>
              <a:t>Sexe à la naissance et genre</a:t>
            </a:r>
          </a:p>
          <a:p>
            <a:pPr marL="214541" indent="-214541" defTabSz="686428">
              <a:buFont typeface="Arial" panose="020B0604020202020204" pitchFamily="34" charset="0"/>
              <a:buChar char="•"/>
            </a:pPr>
            <a:r>
              <a:rPr lang="fr-CA" sz="901" dirty="0">
                <a:solidFill>
                  <a:prstClr val="black"/>
                </a:solidFill>
              </a:rPr>
              <a:t>Nombre de membres du ménage</a:t>
            </a:r>
          </a:p>
          <a:p>
            <a:pPr marL="214541" indent="-214541" defTabSz="686428">
              <a:buFont typeface="Arial" panose="020B0604020202020204" pitchFamily="34" charset="0"/>
              <a:buChar char="•"/>
            </a:pPr>
            <a:r>
              <a:rPr lang="fr-CA" sz="901" dirty="0">
                <a:solidFill>
                  <a:prstClr val="black"/>
                </a:solidFill>
              </a:rPr>
              <a:t>Région géographique de résidence</a:t>
            </a:r>
          </a:p>
          <a:p>
            <a:pPr marL="214541" indent="-214541" defTabSz="686428">
              <a:buFont typeface="Arial" panose="020B0604020202020204" pitchFamily="34" charset="0"/>
              <a:buChar char="•"/>
            </a:pPr>
            <a:r>
              <a:rPr lang="fr-CA" sz="901" dirty="0">
                <a:solidFill>
                  <a:prstClr val="black"/>
                </a:solidFill>
              </a:rPr>
              <a:t>Lieu de naissance (pays)</a:t>
            </a:r>
          </a:p>
          <a:p>
            <a:pPr defTabSz="686428"/>
            <a:endParaRPr lang="fr-CA" sz="901" dirty="0">
              <a:solidFill>
                <a:prstClr val="black"/>
              </a:solidFill>
            </a:endParaRPr>
          </a:p>
          <a:p>
            <a:pPr defTabSz="686428"/>
            <a:endParaRPr lang="fr-CA" sz="1352" dirty="0">
              <a:solidFill>
                <a:prstClr val="black"/>
              </a:solidFill>
            </a:endParaRPr>
          </a:p>
        </p:txBody>
      </p:sp>
      <p:sp>
        <p:nvSpPr>
          <p:cNvPr id="68" name="TextBox 23">
            <a:extLst>
              <a:ext uri="{FF2B5EF4-FFF2-40B4-BE49-F238E27FC236}">
                <a16:creationId xmlns:a16="http://schemas.microsoft.com/office/drawing/2014/main" id="{8B3B97C9-AFEC-4FA0-83FE-2738C5F2C98E}"/>
              </a:ext>
            </a:extLst>
          </p:cNvPr>
          <p:cNvSpPr txBox="1"/>
          <p:nvPr>
            <p:custDataLst>
              <p:tags r:id="rId54"/>
            </p:custDataLst>
          </p:nvPr>
        </p:nvSpPr>
        <p:spPr>
          <a:xfrm>
            <a:off x="2247780" y="776871"/>
            <a:ext cx="2626896" cy="16555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Citoyenneté</a:t>
            </a:r>
          </a:p>
          <a:p>
            <a:pPr marL="214541" indent="-214541" defTabSz="686428">
              <a:buFont typeface="Arial" panose="020B0604020202020204" pitchFamily="34" charset="0"/>
              <a:buChar char="•"/>
            </a:pPr>
            <a:r>
              <a:rPr lang="fr-CA" sz="901" dirty="0">
                <a:solidFill>
                  <a:prstClr val="black"/>
                </a:solidFill>
              </a:rPr>
              <a:t>Statut d’immigration</a:t>
            </a:r>
          </a:p>
          <a:p>
            <a:pPr marL="214541" indent="-214541" defTabSz="686428">
              <a:buFont typeface="Arial" panose="020B0604020202020204" pitchFamily="34" charset="0"/>
              <a:buChar char="•"/>
            </a:pPr>
            <a:r>
              <a:rPr lang="fr-CA" sz="901" dirty="0">
                <a:solidFill>
                  <a:prstClr val="black"/>
                </a:solidFill>
              </a:rPr>
              <a:t>Année d’immigration / période d’immigration</a:t>
            </a:r>
          </a:p>
          <a:p>
            <a:pPr marL="214541" indent="-214541" defTabSz="686428">
              <a:buFont typeface="Arial" panose="020B0604020202020204" pitchFamily="34" charset="0"/>
              <a:buChar char="•"/>
            </a:pPr>
            <a:r>
              <a:rPr lang="fr-CA" sz="901" dirty="0">
                <a:solidFill>
                  <a:prstClr val="black"/>
                </a:solidFill>
              </a:rPr>
              <a:t>Identité autochtone</a:t>
            </a:r>
          </a:p>
          <a:p>
            <a:pPr marL="214541" indent="-214541" defTabSz="686428">
              <a:buFont typeface="Arial" panose="020B0604020202020204" pitchFamily="34" charset="0"/>
              <a:buChar char="•"/>
            </a:pPr>
            <a:r>
              <a:rPr lang="fr-CA" sz="901" dirty="0">
                <a:solidFill>
                  <a:prstClr val="black"/>
                </a:solidFill>
              </a:rPr>
              <a:t>Conditions à long terme / s'identifier comme </a:t>
            </a:r>
            <a:r>
              <a:rPr lang="fr-FR" sz="900" dirty="0"/>
              <a:t>une personne ayant une incapacité</a:t>
            </a:r>
            <a:endParaRPr lang="fr-CA" sz="901" dirty="0">
              <a:solidFill>
                <a:prstClr val="black"/>
              </a:solidFill>
            </a:endParaRPr>
          </a:p>
          <a:p>
            <a:pPr defTabSz="686428"/>
            <a:endParaRPr lang="fr-CA" sz="901" dirty="0">
              <a:solidFill>
                <a:prstClr val="black"/>
              </a:solidFill>
            </a:endParaRPr>
          </a:p>
          <a:p>
            <a:pPr defTabSz="686428"/>
            <a:endParaRPr lang="fr-CA" sz="901" dirty="0">
              <a:solidFill>
                <a:prstClr val="black"/>
              </a:solidFill>
            </a:endParaRPr>
          </a:p>
          <a:p>
            <a:pPr defTabSz="686428"/>
            <a:endParaRPr lang="fr-CA" sz="1600" dirty="0">
              <a:solidFill>
                <a:prstClr val="black"/>
              </a:solidFill>
            </a:endParaRPr>
          </a:p>
          <a:p>
            <a:pPr defTabSz="686428"/>
            <a:endParaRPr lang="fr-CA" sz="1352" dirty="0">
              <a:solidFill>
                <a:prstClr val="black"/>
              </a:solidFill>
            </a:endParaRPr>
          </a:p>
        </p:txBody>
      </p:sp>
      <p:sp>
        <p:nvSpPr>
          <p:cNvPr id="71" name="TextBox 22">
            <a:extLst>
              <a:ext uri="{FF2B5EF4-FFF2-40B4-BE49-F238E27FC236}">
                <a16:creationId xmlns:a16="http://schemas.microsoft.com/office/drawing/2014/main" id="{FA470D0B-866F-4976-90E0-78CE7D56AD6E}"/>
              </a:ext>
            </a:extLst>
          </p:cNvPr>
          <p:cNvSpPr txBox="1"/>
          <p:nvPr>
            <p:custDataLst>
              <p:tags r:id="rId55"/>
            </p:custDataLst>
          </p:nvPr>
        </p:nvSpPr>
        <p:spPr>
          <a:xfrm>
            <a:off x="4687185" y="803235"/>
            <a:ext cx="4155744" cy="12013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État matrimonial</a:t>
            </a:r>
          </a:p>
          <a:p>
            <a:pPr marL="214541" indent="-214541" defTabSz="686428">
              <a:buFont typeface="Arial" panose="020B0604020202020204" pitchFamily="34" charset="0"/>
              <a:buChar char="•"/>
            </a:pPr>
            <a:r>
              <a:rPr lang="fr-CA" sz="901" dirty="0">
                <a:solidFill>
                  <a:prstClr val="black"/>
                </a:solidFill>
              </a:rPr>
              <a:t>Orientation sexuelle</a:t>
            </a:r>
          </a:p>
          <a:p>
            <a:pPr marL="214541" indent="-214541" defTabSz="686428">
              <a:buFont typeface="Arial" panose="020B0604020202020204" pitchFamily="34" charset="0"/>
              <a:buChar char="•"/>
            </a:pPr>
            <a:r>
              <a:rPr lang="fr-CA" sz="901" dirty="0">
                <a:solidFill>
                  <a:prstClr val="black"/>
                </a:solidFill>
              </a:rPr>
              <a:t>Plus haut certificat, diplôme ou grade obtenu</a:t>
            </a:r>
          </a:p>
          <a:p>
            <a:pPr marL="214541" indent="-214541" defTabSz="686428">
              <a:buFont typeface="Arial" panose="020B0604020202020204" pitchFamily="34" charset="0"/>
              <a:buChar char="•"/>
            </a:pPr>
            <a:r>
              <a:rPr lang="fr-CA" sz="901" dirty="0">
                <a:solidFill>
                  <a:prstClr val="black"/>
                </a:solidFill>
              </a:rPr>
              <a:t>Activité principale (travailler, être aux études, à la retraite, travaux ménagers, soins donnés, maladie, vacances, bénévolat, chercher un emploi rémunéré, autre) </a:t>
            </a:r>
          </a:p>
          <a:p>
            <a:pPr defTabSz="686428"/>
            <a:endParaRPr lang="fr-CA" sz="901" dirty="0">
              <a:solidFill>
                <a:prstClr val="black"/>
              </a:solidFill>
            </a:endParaRPr>
          </a:p>
          <a:p>
            <a:pPr defTabSz="686428"/>
            <a:endParaRPr lang="fr-CA" sz="901" dirty="0">
              <a:solidFill>
                <a:prstClr val="black"/>
              </a:solidFill>
            </a:endParaRPr>
          </a:p>
        </p:txBody>
      </p:sp>
      <p:sp>
        <p:nvSpPr>
          <p:cNvPr id="74" name="TextBox 22">
            <a:extLst>
              <a:ext uri="{FF2B5EF4-FFF2-40B4-BE49-F238E27FC236}">
                <a16:creationId xmlns:a16="http://schemas.microsoft.com/office/drawing/2014/main" id="{95DA81C8-8D8D-4102-BE52-9C0E30A4A16F}"/>
              </a:ext>
            </a:extLst>
          </p:cNvPr>
          <p:cNvSpPr txBox="1"/>
          <p:nvPr>
            <p:custDataLst>
              <p:tags r:id="rId56"/>
            </p:custDataLst>
          </p:nvPr>
        </p:nvSpPr>
        <p:spPr>
          <a:xfrm>
            <a:off x="8725831" y="814124"/>
            <a:ext cx="2844132" cy="508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541" indent="-214541" defTabSz="686428">
              <a:buFont typeface="Arial" panose="020B0604020202020204" pitchFamily="34" charset="0"/>
              <a:buChar char="•"/>
            </a:pPr>
            <a:r>
              <a:rPr lang="fr-CA" sz="901" dirty="0">
                <a:solidFill>
                  <a:prstClr val="black"/>
                </a:solidFill>
              </a:rPr>
              <a:t>Groupe de population / groupe de minorité visible</a:t>
            </a:r>
          </a:p>
          <a:p>
            <a:pPr marL="214541" indent="-214541" defTabSz="686428">
              <a:buFont typeface="Arial" panose="020B0604020202020204" pitchFamily="34" charset="0"/>
              <a:buChar char="•"/>
            </a:pPr>
            <a:r>
              <a:rPr lang="fr-CA" sz="901" dirty="0">
                <a:solidFill>
                  <a:prstClr val="black"/>
                </a:solidFill>
              </a:rPr>
              <a:t>Langue</a:t>
            </a:r>
          </a:p>
          <a:p>
            <a:pPr marL="214541" indent="-214541" defTabSz="686428">
              <a:buFont typeface="Arial" panose="020B0604020202020204" pitchFamily="34" charset="0"/>
              <a:buChar char="•"/>
            </a:pPr>
            <a:r>
              <a:rPr lang="fr-CA" sz="901" dirty="0">
                <a:solidFill>
                  <a:prstClr val="black"/>
                </a:solidFill>
              </a:rPr>
              <a:t>Situation conjugale du couple</a:t>
            </a:r>
          </a:p>
        </p:txBody>
      </p:sp>
      <p:sp>
        <p:nvSpPr>
          <p:cNvPr id="9" name="Espace réservé du numéro de diapositive 8">
            <a:extLst>
              <a:ext uri="{FF2B5EF4-FFF2-40B4-BE49-F238E27FC236}">
                <a16:creationId xmlns:a16="http://schemas.microsoft.com/office/drawing/2014/main" id="{856D504E-CBBF-4028-B0CD-8481A9DA3FF5}"/>
              </a:ext>
            </a:extLst>
          </p:cNvPr>
          <p:cNvSpPr>
            <a:spLocks noGrp="1"/>
          </p:cNvSpPr>
          <p:nvPr>
            <p:ph type="sldNum" sz="quarter" idx="12"/>
          </p:nvPr>
        </p:nvSpPr>
        <p:spPr/>
        <p:txBody>
          <a:bodyPr/>
          <a:lstStyle/>
          <a:p>
            <a:fld id="{8CC42CA9-7BB8-4656-9497-10BF7FCC9A6C}" type="slidenum">
              <a:rPr lang="en-CA" smtClean="0">
                <a:solidFill>
                  <a:prstClr val="black">
                    <a:tint val="75000"/>
                  </a:prstClr>
                </a:solidFill>
              </a:rPr>
              <a:pPr/>
              <a:t>12</a:t>
            </a:fld>
            <a:endParaRPr lang="en-CA">
              <a:solidFill>
                <a:prstClr val="black">
                  <a:tint val="75000"/>
                </a:prstClr>
              </a:solidFill>
            </a:endParaRPr>
          </a:p>
        </p:txBody>
      </p:sp>
    </p:spTree>
    <p:extLst>
      <p:ext uri="{BB962C8B-B14F-4D97-AF65-F5344CB8AC3E}">
        <p14:creationId xmlns:p14="http://schemas.microsoft.com/office/powerpoint/2010/main" val="1723938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73AB009E-9CCF-4E5D-8564-414FFFC60F1E}"/>
              </a:ext>
            </a:extLst>
          </p:cNvPr>
          <p:cNvSpPr/>
          <p:nvPr>
            <p:custDataLst>
              <p:tags r:id="rId1"/>
            </p:custDataLst>
          </p:nvPr>
        </p:nvSpPr>
        <p:spPr>
          <a:xfrm>
            <a:off x="-60665" y="949911"/>
            <a:ext cx="12313329" cy="5291091"/>
          </a:xfrm>
          <a:prstGeom prst="roundRect">
            <a:avLst/>
          </a:prstGeom>
          <a:solidFill>
            <a:srgbClr val="4472C4">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fr-CA" sz="2400" b="1" kern="0" dirty="0">
                <a:solidFill>
                  <a:prstClr val="black"/>
                </a:solidFill>
                <a:ea typeface="Times New Roman" panose="02020603050405020304" pitchFamily="18" charset="0"/>
                <a:cs typeface="Times New Roman" panose="02020603050405020304" pitchFamily="18" charset="0"/>
              </a:rPr>
              <a:t>Plateforme d’intégration des données sociales – État des projets actuels</a:t>
            </a:r>
          </a:p>
          <a:p>
            <a:pPr>
              <a:defRPr/>
            </a:pPr>
            <a:r>
              <a:rPr lang="fr-CA" b="1" kern="0" dirty="0">
                <a:solidFill>
                  <a:prstClr val="black"/>
                </a:solidFill>
                <a:ea typeface="Times New Roman" panose="02020603050405020304" pitchFamily="18" charset="0"/>
                <a:cs typeface="Times New Roman" panose="02020603050405020304" pitchFamily="18" charset="0"/>
              </a:rPr>
              <a:t>Omnibus</a:t>
            </a:r>
            <a:endParaRPr lang="fr-CA" kern="0" dirty="0">
              <a:solidFill>
                <a:prstClr val="black"/>
              </a:solidFill>
              <a:ea typeface="Times New Roman" panose="02020603050405020304" pitchFamily="18" charset="0"/>
              <a:cs typeface="Times New Roman" panose="02020603050405020304" pitchFamily="18" charset="0"/>
            </a:endParaRPr>
          </a:p>
          <a:p>
            <a:pPr>
              <a:defRPr/>
            </a:pPr>
            <a:r>
              <a:rPr lang="fr-CA" kern="0" dirty="0">
                <a:solidFill>
                  <a:prstClr val="black"/>
                </a:solidFill>
                <a:ea typeface="Times New Roman" panose="02020603050405020304" pitchFamily="18" charset="0"/>
                <a:cs typeface="Times New Roman" panose="02020603050405020304" pitchFamily="18" charset="0"/>
              </a:rPr>
              <a:t>Vague 1 : Enquête sociale canadienne – COVID-19 et bien-être – </a:t>
            </a:r>
            <a:r>
              <a:rPr lang="fr-CA" kern="0" dirty="0">
                <a:solidFill>
                  <a:srgbClr val="FF0000"/>
                </a:solidFill>
                <a:ea typeface="Times New Roman" panose="02020603050405020304" pitchFamily="18" charset="0"/>
                <a:cs typeface="Times New Roman" panose="02020603050405020304" pitchFamily="18" charset="0"/>
              </a:rPr>
              <a:t>diffusion 24 septembre 2021</a:t>
            </a:r>
          </a:p>
          <a:p>
            <a:pPr>
              <a:defRPr/>
            </a:pPr>
            <a:r>
              <a:rPr lang="fr-CA" kern="0" dirty="0">
                <a:solidFill>
                  <a:prstClr val="black"/>
                </a:solidFill>
                <a:ea typeface="Times New Roman" panose="02020603050405020304" pitchFamily="18" charset="0"/>
                <a:cs typeface="Times New Roman" panose="02020603050405020304" pitchFamily="18" charset="0"/>
              </a:rPr>
              <a:t>« Changements dans les intentions d’avoir des enfants en raison de la pandémie de COVID-19  » </a:t>
            </a:r>
            <a:r>
              <a:rPr lang="fr-CA" kern="0" dirty="0">
                <a:solidFill>
                  <a:srgbClr val="FF0000"/>
                </a:solidFill>
                <a:ea typeface="Times New Roman" panose="02020603050405020304" pitchFamily="18" charset="0"/>
                <a:cs typeface="Times New Roman" panose="02020603050405020304" pitchFamily="18" charset="0"/>
              </a:rPr>
              <a:t>diffusion</a:t>
            </a:r>
            <a:r>
              <a:rPr lang="fr-CA" kern="0" dirty="0">
                <a:solidFill>
                  <a:prstClr val="black"/>
                </a:solidFill>
                <a:ea typeface="Times New Roman" panose="02020603050405020304" pitchFamily="18" charset="0"/>
                <a:cs typeface="Times New Roman" panose="02020603050405020304" pitchFamily="18" charset="0"/>
              </a:rPr>
              <a:t> </a:t>
            </a:r>
            <a:r>
              <a:rPr lang="fr-CA" kern="0" dirty="0">
                <a:solidFill>
                  <a:srgbClr val="FF0000"/>
                </a:solidFill>
                <a:ea typeface="Times New Roman" panose="02020603050405020304" pitchFamily="18" charset="0"/>
                <a:cs typeface="Times New Roman" panose="02020603050405020304" pitchFamily="18" charset="0"/>
              </a:rPr>
              <a:t>1 décembre 2021</a:t>
            </a:r>
            <a:endParaRPr lang="fr-CA" kern="0" dirty="0">
              <a:solidFill>
                <a:prstClr val="black"/>
              </a:solidFill>
              <a:ea typeface="Times New Roman" panose="02020603050405020304" pitchFamily="18" charset="0"/>
              <a:cs typeface="Times New Roman" panose="02020603050405020304" pitchFamily="18" charset="0"/>
            </a:endParaRPr>
          </a:p>
          <a:p>
            <a:pPr>
              <a:defRPr/>
            </a:pPr>
            <a:r>
              <a:rPr lang="fr-CA" kern="0" dirty="0">
                <a:solidFill>
                  <a:prstClr val="black"/>
                </a:solidFill>
                <a:ea typeface="Times New Roman" panose="02020603050405020304" pitchFamily="18" charset="0"/>
                <a:cs typeface="Times New Roman" panose="02020603050405020304" pitchFamily="18" charset="0"/>
              </a:rPr>
              <a:t>Vague 2 : Enquête sociale canadienne – Bien-être, activités et perception du temps – </a:t>
            </a:r>
            <a:r>
              <a:rPr lang="fr-CA" kern="0" dirty="0">
                <a:solidFill>
                  <a:srgbClr val="FF0000"/>
                </a:solidFill>
                <a:ea typeface="Times New Roman" panose="02020603050405020304" pitchFamily="18" charset="0"/>
                <a:cs typeface="Times New Roman" panose="02020603050405020304" pitchFamily="18" charset="0"/>
              </a:rPr>
              <a:t>diffusion 24 novembre 2021</a:t>
            </a:r>
            <a:endParaRPr lang="fr-CA" kern="0" dirty="0">
              <a:solidFill>
                <a:prstClr val="black"/>
              </a:solidFill>
              <a:ea typeface="Times New Roman" panose="02020603050405020304" pitchFamily="18" charset="0"/>
              <a:cs typeface="Times New Roman" panose="02020603050405020304" pitchFamily="18" charset="0"/>
            </a:endParaRPr>
          </a:p>
          <a:p>
            <a:pPr>
              <a:defRPr/>
            </a:pPr>
            <a:r>
              <a:rPr lang="fr-CA" kern="0" dirty="0">
                <a:solidFill>
                  <a:prstClr val="black"/>
                </a:solidFill>
                <a:ea typeface="Times New Roman" panose="02020603050405020304" pitchFamily="18" charset="0"/>
                <a:cs typeface="Times New Roman" panose="02020603050405020304" pitchFamily="18" charset="0"/>
              </a:rPr>
              <a:t>Vague 3 : Enquête sociale canadienne – Bien-être, travail non rémunéré et temps passé en famille – </a:t>
            </a:r>
            <a:r>
              <a:rPr lang="fr-CA" kern="0" dirty="0">
                <a:solidFill>
                  <a:srgbClr val="FF0000"/>
                </a:solidFill>
                <a:ea typeface="Times New Roman" panose="02020603050405020304" pitchFamily="18" charset="0"/>
                <a:cs typeface="Times New Roman" panose="02020603050405020304" pitchFamily="18" charset="0"/>
              </a:rPr>
              <a:t>diffusion 21 février 2022</a:t>
            </a:r>
          </a:p>
          <a:p>
            <a:pPr>
              <a:defRPr/>
            </a:pPr>
            <a:r>
              <a:rPr lang="fr-CA" kern="0" dirty="0">
                <a:solidFill>
                  <a:prstClr val="black"/>
                </a:solidFill>
                <a:ea typeface="Times New Roman" panose="02020603050405020304" pitchFamily="18" charset="0"/>
                <a:cs typeface="Times New Roman" panose="02020603050405020304" pitchFamily="18" charset="0"/>
              </a:rPr>
              <a:t>Vague 4 : Enquête sociale canadienne – Bien-être et relations familiales – </a:t>
            </a:r>
            <a:r>
              <a:rPr lang="fr-CA" kern="0" dirty="0">
                <a:solidFill>
                  <a:srgbClr val="FF0000"/>
                </a:solidFill>
                <a:ea typeface="Times New Roman" panose="02020603050405020304" pitchFamily="18" charset="0"/>
                <a:cs typeface="Times New Roman" panose="02020603050405020304" pitchFamily="18" charset="0"/>
              </a:rPr>
              <a:t>diffusion 17 mai 2022</a:t>
            </a:r>
          </a:p>
          <a:p>
            <a:pPr>
              <a:defRPr/>
            </a:pPr>
            <a:r>
              <a:rPr lang="fr-CA" kern="0" dirty="0">
                <a:solidFill>
                  <a:prstClr val="black"/>
                </a:solidFill>
                <a:ea typeface="Times New Roman" panose="02020603050405020304" pitchFamily="18" charset="0"/>
                <a:cs typeface="Times New Roman" panose="02020603050405020304" pitchFamily="18" charset="0"/>
              </a:rPr>
              <a:t>Vague 5 : Enquête sociale canadienne – Bien-être, valeurs communes et confiance – </a:t>
            </a:r>
            <a:r>
              <a:rPr lang="fr-CA" kern="0" dirty="0">
                <a:solidFill>
                  <a:srgbClr val="00B050"/>
                </a:solidFill>
                <a:ea typeface="Times New Roman" panose="02020603050405020304" pitchFamily="18" charset="0"/>
                <a:cs typeface="Times New Roman" panose="02020603050405020304" pitchFamily="18" charset="0"/>
              </a:rPr>
              <a:t>collecte a débuté en avril 2022</a:t>
            </a:r>
          </a:p>
          <a:p>
            <a:pPr>
              <a:defRPr/>
            </a:pPr>
            <a:r>
              <a:rPr lang="fr-FR" kern="0" dirty="0">
                <a:solidFill>
                  <a:prstClr val="black"/>
                </a:solidFill>
                <a:ea typeface="Times New Roman" panose="02020603050405020304" pitchFamily="18" charset="0"/>
                <a:cs typeface="Times New Roman" panose="02020603050405020304" pitchFamily="18" charset="0"/>
              </a:rPr>
              <a:t>Vague 6 : Enquête sociale canadienne – Bien-être et soins fournis – </a:t>
            </a:r>
            <a:r>
              <a:rPr lang="fr-FR" kern="0" dirty="0">
                <a:solidFill>
                  <a:srgbClr val="00B050"/>
                </a:solidFill>
                <a:ea typeface="Times New Roman" panose="02020603050405020304" pitchFamily="18" charset="0"/>
                <a:cs typeface="Times New Roman" panose="02020603050405020304" pitchFamily="18" charset="0"/>
              </a:rPr>
              <a:t>collecte débute en juillet 2022</a:t>
            </a:r>
            <a:endParaRPr lang="fr-CA" kern="0" dirty="0">
              <a:solidFill>
                <a:srgbClr val="00B050"/>
              </a:solidFill>
              <a:ea typeface="Times New Roman" panose="02020603050405020304" pitchFamily="18" charset="0"/>
              <a:cs typeface="Times New Roman" panose="02020603050405020304" pitchFamily="18" charset="0"/>
            </a:endParaRPr>
          </a:p>
          <a:p>
            <a:pPr>
              <a:defRPr/>
            </a:pPr>
            <a:endParaRPr lang="en-CA" kern="0" dirty="0">
              <a:solidFill>
                <a:prstClr val="black"/>
              </a:solidFill>
              <a:ea typeface="Times New Roman" panose="02020603050405020304" pitchFamily="18" charset="0"/>
              <a:cs typeface="Times New Roman" panose="02020603050405020304" pitchFamily="18" charset="0"/>
            </a:endParaRPr>
          </a:p>
          <a:p>
            <a:pPr>
              <a:defRPr/>
            </a:pPr>
            <a:r>
              <a:rPr lang="en-CA" kern="0" dirty="0">
                <a:solidFill>
                  <a:prstClr val="black"/>
                </a:solidFill>
                <a:ea typeface="Times New Roman" panose="02020603050405020304" pitchFamily="18" charset="0"/>
                <a:cs typeface="Times New Roman" panose="02020603050405020304" pitchFamily="18" charset="0"/>
              </a:rPr>
              <a:t>Omnibus Nord – </a:t>
            </a:r>
            <a:r>
              <a:rPr lang="en-CA" kern="0" dirty="0">
                <a:solidFill>
                  <a:srgbClr val="00B050"/>
                </a:solidFill>
                <a:ea typeface="Times New Roman" panose="02020603050405020304" pitchFamily="18" charset="0"/>
                <a:cs typeface="Times New Roman" panose="02020603050405020304" pitchFamily="18" charset="0"/>
              </a:rPr>
              <a:t>c</a:t>
            </a:r>
            <a:r>
              <a:rPr lang="en-CA" kern="0" dirty="0" err="1">
                <a:solidFill>
                  <a:srgbClr val="00B050"/>
                </a:solidFill>
                <a:ea typeface="Times New Roman" panose="02020603050405020304" pitchFamily="18" charset="0"/>
                <a:cs typeface="Times New Roman" panose="02020603050405020304" pitchFamily="18" charset="0"/>
              </a:rPr>
              <a:t>ollecte</a:t>
            </a:r>
            <a:r>
              <a:rPr lang="en-CA" kern="0" dirty="0">
                <a:solidFill>
                  <a:srgbClr val="00B050"/>
                </a:solidFill>
                <a:ea typeface="Times New Roman" panose="02020603050405020304" pitchFamily="18" charset="0"/>
                <a:cs typeface="Times New Roman" panose="02020603050405020304" pitchFamily="18" charset="0"/>
              </a:rPr>
              <a:t> Oct/Nov 2022</a:t>
            </a:r>
          </a:p>
          <a:p>
            <a:pPr>
              <a:defRPr/>
            </a:pPr>
            <a:endParaRPr lang="en-CA" kern="0" dirty="0">
              <a:solidFill>
                <a:prstClr val="black"/>
              </a:solidFill>
              <a:ea typeface="Times New Roman" panose="02020603050405020304" pitchFamily="18" charset="0"/>
              <a:cs typeface="Times New Roman" panose="02020603050405020304" pitchFamily="18" charset="0"/>
            </a:endParaRPr>
          </a:p>
          <a:p>
            <a:pPr>
              <a:defRPr/>
            </a:pPr>
            <a:r>
              <a:rPr lang="fr-CA" b="1" kern="0" dirty="0">
                <a:solidFill>
                  <a:prstClr val="black"/>
                </a:solidFill>
                <a:ea typeface="Times New Roman" panose="02020603050405020304" pitchFamily="18" charset="0"/>
                <a:cs typeface="Times New Roman" panose="02020603050405020304" pitchFamily="18" charset="0"/>
              </a:rPr>
              <a:t>Panel Web</a:t>
            </a:r>
            <a:endParaRPr lang="fr-CA" kern="0" dirty="0">
              <a:solidFill>
                <a:prstClr val="black"/>
              </a:solidFill>
              <a:ea typeface="Times New Roman" panose="02020603050405020304" pitchFamily="18" charset="0"/>
              <a:cs typeface="Times New Roman" panose="02020603050405020304" pitchFamily="18" charset="0"/>
            </a:endParaRPr>
          </a:p>
          <a:p>
            <a:pPr>
              <a:defRPr/>
            </a:pPr>
            <a:r>
              <a:rPr lang="fr-CA" kern="0" dirty="0">
                <a:solidFill>
                  <a:prstClr val="black"/>
                </a:solidFill>
                <a:ea typeface="Times New Roman" panose="02020603050405020304" pitchFamily="18" charset="0"/>
                <a:cs typeface="Times New Roman" panose="02020603050405020304" pitchFamily="18" charset="0"/>
              </a:rPr>
              <a:t>Vague 1 : Portrait de la société canadienne – Perceptions de la vie durant la pandémie – </a:t>
            </a:r>
            <a:r>
              <a:rPr lang="fr-CA" kern="0" dirty="0">
                <a:solidFill>
                  <a:srgbClr val="FF0000"/>
                </a:solidFill>
                <a:ea typeface="Times New Roman" panose="02020603050405020304" pitchFamily="18" charset="0"/>
                <a:cs typeface="Times New Roman" panose="02020603050405020304" pitchFamily="18" charset="0"/>
              </a:rPr>
              <a:t>diffusion 24 septembre 2021</a:t>
            </a:r>
            <a:endParaRPr lang="fr-CA" kern="0" dirty="0">
              <a:solidFill>
                <a:prstClr val="black"/>
              </a:solidFill>
              <a:ea typeface="Times New Roman" panose="02020603050405020304" pitchFamily="18" charset="0"/>
              <a:cs typeface="Times New Roman" panose="02020603050405020304" pitchFamily="18" charset="0"/>
            </a:endParaRPr>
          </a:p>
          <a:p>
            <a:pPr>
              <a:defRPr/>
            </a:pPr>
            <a:r>
              <a:rPr lang="fr-CA" kern="0" dirty="0">
                <a:solidFill>
                  <a:prstClr val="black"/>
                </a:solidFill>
                <a:ea typeface="Times New Roman" panose="02020603050405020304" pitchFamily="18" charset="0"/>
                <a:cs typeface="Times New Roman" panose="02020603050405020304" pitchFamily="18" charset="0"/>
              </a:rPr>
              <a:t>Vague 2 : Portrait de la société canadienne – Les expériences pendant la pandémie – </a:t>
            </a:r>
            <a:r>
              <a:rPr lang="fr-CA" kern="0" dirty="0">
                <a:solidFill>
                  <a:srgbClr val="FF0000"/>
                </a:solidFill>
                <a:ea typeface="Times New Roman" panose="02020603050405020304" pitchFamily="18" charset="0"/>
                <a:cs typeface="Times New Roman" panose="02020603050405020304" pitchFamily="18" charset="0"/>
              </a:rPr>
              <a:t>diffusion 27 septembre 2021</a:t>
            </a:r>
            <a:endParaRPr lang="fr-CA" kern="0" dirty="0">
              <a:solidFill>
                <a:prstClr val="black"/>
              </a:solidFill>
              <a:ea typeface="Times New Roman" panose="02020603050405020304" pitchFamily="18" charset="0"/>
              <a:cs typeface="Times New Roman" panose="02020603050405020304" pitchFamily="18" charset="0"/>
            </a:endParaRPr>
          </a:p>
          <a:p>
            <a:pPr>
              <a:defRPr/>
            </a:pPr>
            <a:r>
              <a:rPr lang="en-CA" kern="0" dirty="0">
                <a:solidFill>
                  <a:prstClr val="black"/>
                </a:solidFill>
                <a:ea typeface="Times New Roman" panose="02020603050405020304" pitchFamily="18" charset="0"/>
                <a:cs typeface="Times New Roman" panose="02020603050405020304" pitchFamily="18" charset="0"/>
              </a:rPr>
              <a:t>Vague 3 : Portrait de la </a:t>
            </a:r>
            <a:r>
              <a:rPr lang="en-CA" kern="0" dirty="0" err="1">
                <a:solidFill>
                  <a:prstClr val="black"/>
                </a:solidFill>
                <a:ea typeface="Times New Roman" panose="02020603050405020304" pitchFamily="18" charset="0"/>
                <a:cs typeface="Times New Roman" panose="02020603050405020304" pitchFamily="18" charset="0"/>
              </a:rPr>
              <a:t>société</a:t>
            </a:r>
            <a:r>
              <a:rPr lang="en-CA" kern="0" dirty="0">
                <a:solidFill>
                  <a:prstClr val="black"/>
                </a:solidFill>
                <a:ea typeface="Times New Roman" panose="02020603050405020304" pitchFamily="18" charset="0"/>
                <a:cs typeface="Times New Roman" panose="02020603050405020304" pitchFamily="18" charset="0"/>
              </a:rPr>
              <a:t> </a:t>
            </a:r>
            <a:r>
              <a:rPr lang="en-CA" kern="0" dirty="0" err="1">
                <a:solidFill>
                  <a:prstClr val="black"/>
                </a:solidFill>
                <a:ea typeface="Times New Roman" panose="02020603050405020304" pitchFamily="18" charset="0"/>
                <a:cs typeface="Times New Roman" panose="02020603050405020304" pitchFamily="18" charset="0"/>
              </a:rPr>
              <a:t>canadienne</a:t>
            </a:r>
            <a:r>
              <a:rPr lang="en-CA" kern="0" dirty="0">
                <a:solidFill>
                  <a:prstClr val="black"/>
                </a:solidFill>
                <a:ea typeface="Times New Roman" panose="02020603050405020304" pitchFamily="18" charset="0"/>
                <a:cs typeface="Times New Roman" panose="02020603050405020304" pitchFamily="18" charset="0"/>
              </a:rPr>
              <a:t> – Impact social de </a:t>
            </a:r>
            <a:r>
              <a:rPr lang="en-CA" kern="0" dirty="0" err="1">
                <a:solidFill>
                  <a:prstClr val="black"/>
                </a:solidFill>
                <a:ea typeface="Times New Roman" panose="02020603050405020304" pitchFamily="18" charset="0"/>
                <a:cs typeface="Times New Roman" panose="02020603050405020304" pitchFamily="18" charset="0"/>
              </a:rPr>
              <a:t>l’inflation</a:t>
            </a:r>
            <a:r>
              <a:rPr lang="en-CA" kern="0" dirty="0">
                <a:solidFill>
                  <a:prstClr val="black"/>
                </a:solidFill>
                <a:ea typeface="Times New Roman" panose="02020603050405020304" pitchFamily="18" charset="0"/>
                <a:cs typeface="Times New Roman" panose="02020603050405020304" pitchFamily="18" charset="0"/>
              </a:rPr>
              <a:t> - </a:t>
            </a:r>
            <a:r>
              <a:rPr lang="en-CA" kern="0" dirty="0" err="1">
                <a:solidFill>
                  <a:srgbClr val="00B050"/>
                </a:solidFill>
                <a:ea typeface="Times New Roman" panose="02020603050405020304" pitchFamily="18" charset="0"/>
                <a:cs typeface="Times New Roman" panose="02020603050405020304" pitchFamily="18" charset="0"/>
              </a:rPr>
              <a:t>collecte</a:t>
            </a:r>
            <a:r>
              <a:rPr lang="en-CA" kern="0" dirty="0">
                <a:solidFill>
                  <a:srgbClr val="00B050"/>
                </a:solidFill>
                <a:ea typeface="Times New Roman" panose="02020603050405020304" pitchFamily="18" charset="0"/>
                <a:cs typeface="Times New Roman" panose="02020603050405020304" pitchFamily="18" charset="0"/>
              </a:rPr>
              <a:t>  a </a:t>
            </a:r>
            <a:r>
              <a:rPr lang="en-CA" kern="0" dirty="0" err="1">
                <a:solidFill>
                  <a:srgbClr val="00B050"/>
                </a:solidFill>
                <a:ea typeface="Times New Roman" panose="02020603050405020304" pitchFamily="18" charset="0"/>
                <a:cs typeface="Times New Roman" panose="02020603050405020304" pitchFamily="18" charset="0"/>
              </a:rPr>
              <a:t>débuté</a:t>
            </a:r>
            <a:r>
              <a:rPr lang="en-CA" kern="0" dirty="0">
                <a:solidFill>
                  <a:srgbClr val="00B050"/>
                </a:solidFill>
                <a:ea typeface="Times New Roman" panose="02020603050405020304" pitchFamily="18" charset="0"/>
                <a:cs typeface="Times New Roman" panose="02020603050405020304" pitchFamily="18" charset="0"/>
              </a:rPr>
              <a:t> le 19 </a:t>
            </a:r>
            <a:r>
              <a:rPr lang="en-CA" kern="0" dirty="0" err="1">
                <a:solidFill>
                  <a:srgbClr val="00B050"/>
                </a:solidFill>
                <a:ea typeface="Times New Roman" panose="02020603050405020304" pitchFamily="18" charset="0"/>
                <a:cs typeface="Times New Roman" panose="02020603050405020304" pitchFamily="18" charset="0"/>
              </a:rPr>
              <a:t>avril</a:t>
            </a:r>
            <a:r>
              <a:rPr lang="en-CA" kern="0" dirty="0">
                <a:solidFill>
                  <a:srgbClr val="00B050"/>
                </a:solidFill>
                <a:ea typeface="Times New Roman" panose="02020603050405020304" pitchFamily="18" charset="0"/>
                <a:cs typeface="Times New Roman" panose="02020603050405020304" pitchFamily="18" charset="0"/>
              </a:rPr>
              <a:t>, diffusion 14 </a:t>
            </a:r>
            <a:r>
              <a:rPr lang="en-CA" kern="0" dirty="0" err="1">
                <a:solidFill>
                  <a:srgbClr val="00B050"/>
                </a:solidFill>
                <a:ea typeface="Times New Roman" panose="02020603050405020304" pitchFamily="18" charset="0"/>
                <a:cs typeface="Times New Roman" panose="02020603050405020304" pitchFamily="18" charset="0"/>
              </a:rPr>
              <a:t>juin</a:t>
            </a:r>
            <a:r>
              <a:rPr lang="en-CA" kern="0" dirty="0">
                <a:solidFill>
                  <a:srgbClr val="00B050"/>
                </a:solidFill>
                <a:ea typeface="Times New Roman" panose="02020603050405020304" pitchFamily="18" charset="0"/>
                <a:cs typeface="Times New Roman" panose="02020603050405020304" pitchFamily="18" charset="0"/>
              </a:rPr>
              <a:t> 2022</a:t>
            </a:r>
            <a:endParaRPr lang="en-CA" kern="0" dirty="0">
              <a:solidFill>
                <a:srgbClr val="FF0000"/>
              </a:solidFill>
              <a:ea typeface="Times New Roman" panose="02020603050405020304" pitchFamily="18" charset="0"/>
              <a:cs typeface="Times New Roman" panose="02020603050405020304" pitchFamily="18" charset="0"/>
            </a:endParaRPr>
          </a:p>
          <a:p>
            <a:pPr>
              <a:defRPr/>
            </a:pPr>
            <a:endParaRPr lang="en-CA" kern="0" dirty="0">
              <a:solidFill>
                <a:srgbClr val="FF0000"/>
              </a:solidFill>
              <a:ea typeface="Times New Roman" panose="02020603050405020304" pitchFamily="18" charset="0"/>
              <a:cs typeface="Times New Roman" panose="02020603050405020304" pitchFamily="18" charset="0"/>
            </a:endParaRPr>
          </a:p>
          <a:p>
            <a:pPr>
              <a:defRPr/>
            </a:pPr>
            <a:r>
              <a:rPr lang="en-CA" kern="0" dirty="0">
                <a:solidFill>
                  <a:prstClr val="black"/>
                </a:solidFill>
              </a:rPr>
              <a:t>Série </a:t>
            </a:r>
            <a:r>
              <a:rPr lang="en-CA" kern="0" dirty="0" err="1">
                <a:solidFill>
                  <a:prstClr val="black"/>
                </a:solidFill>
              </a:rPr>
              <a:t>d’enquêtes</a:t>
            </a:r>
            <a:r>
              <a:rPr lang="en-CA" kern="0" dirty="0">
                <a:solidFill>
                  <a:prstClr val="black"/>
                </a:solidFill>
              </a:rPr>
              <a:t> sur les gens et </a:t>
            </a:r>
            <a:r>
              <a:rPr lang="en-CA" kern="0" dirty="0" err="1">
                <a:solidFill>
                  <a:prstClr val="black"/>
                </a:solidFill>
              </a:rPr>
              <a:t>leurs</a:t>
            </a:r>
            <a:r>
              <a:rPr lang="en-CA" kern="0" dirty="0">
                <a:solidFill>
                  <a:prstClr val="black"/>
                </a:solidFill>
              </a:rPr>
              <a:t> </a:t>
            </a:r>
            <a:r>
              <a:rPr lang="en-CA" kern="0" dirty="0" err="1">
                <a:solidFill>
                  <a:prstClr val="black"/>
                </a:solidFill>
              </a:rPr>
              <a:t>communautés</a:t>
            </a:r>
            <a:r>
              <a:rPr lang="en-CA" kern="0" dirty="0">
                <a:solidFill>
                  <a:prstClr val="black"/>
                </a:solidFill>
              </a:rPr>
              <a:t> Vague 1- </a:t>
            </a:r>
            <a:r>
              <a:rPr lang="en-CA" kern="0" dirty="0" err="1">
                <a:solidFill>
                  <a:srgbClr val="00B050"/>
                </a:solidFill>
              </a:rPr>
              <a:t>collecte</a:t>
            </a:r>
            <a:r>
              <a:rPr lang="en-CA" kern="0" dirty="0">
                <a:solidFill>
                  <a:srgbClr val="00B050"/>
                </a:solidFill>
              </a:rPr>
              <a:t> </a:t>
            </a:r>
            <a:r>
              <a:rPr lang="en-CA" kern="0" dirty="0" err="1">
                <a:solidFill>
                  <a:srgbClr val="00B050"/>
                </a:solidFill>
              </a:rPr>
              <a:t>novembre</a:t>
            </a:r>
            <a:r>
              <a:rPr lang="en-CA" kern="0" dirty="0">
                <a:solidFill>
                  <a:srgbClr val="00B050"/>
                </a:solidFill>
              </a:rPr>
              <a:t> 2022 (à </a:t>
            </a:r>
            <a:r>
              <a:rPr lang="en-CA" kern="0" dirty="0" err="1">
                <a:solidFill>
                  <a:srgbClr val="00B050"/>
                </a:solidFill>
              </a:rPr>
              <a:t>déterminer</a:t>
            </a:r>
            <a:r>
              <a:rPr lang="en-CA" kern="0" dirty="0">
                <a:solidFill>
                  <a:srgbClr val="00B050"/>
                </a:solidFill>
              </a:rPr>
              <a:t>)</a:t>
            </a:r>
          </a:p>
        </p:txBody>
      </p:sp>
      <p:sp>
        <p:nvSpPr>
          <p:cNvPr id="2" name="Espace réservé du numéro de diapositive 1">
            <a:extLst>
              <a:ext uri="{FF2B5EF4-FFF2-40B4-BE49-F238E27FC236}">
                <a16:creationId xmlns:a16="http://schemas.microsoft.com/office/drawing/2014/main" id="{DE9DEB63-E40D-401C-B43C-6D8156082958}"/>
              </a:ext>
            </a:extLst>
          </p:cNvPr>
          <p:cNvSpPr>
            <a:spLocks noGrp="1"/>
          </p:cNvSpPr>
          <p:nvPr>
            <p:ph type="sldNum" sz="quarter" idx="12"/>
          </p:nvPr>
        </p:nvSpPr>
        <p:spPr/>
        <p:txBody>
          <a:bodyPr/>
          <a:lstStyle/>
          <a:p>
            <a:fld id="{EDB761FF-D525-D64B-8909-8CF25B3FD48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8274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custDataLst>
              <p:tags r:id="rId1"/>
            </p:custDataLst>
          </p:nvPr>
        </p:nvSpPr>
        <p:spPr>
          <a:xfrm>
            <a:off x="-170677" y="1282309"/>
            <a:ext cx="12250557" cy="4992367"/>
          </a:xfrm>
        </p:spPr>
        <p:txBody>
          <a:bodyPr lIns="0">
            <a:normAutofit/>
          </a:bodyPr>
          <a:lstStyle/>
          <a:p>
            <a:pPr lvl="1">
              <a:defRPr/>
            </a:pPr>
            <a:endParaRPr lang="fr-FR" b="1" dirty="0"/>
          </a:p>
          <a:p>
            <a:pPr lvl="1">
              <a:defRPr/>
            </a:pPr>
            <a:endParaRPr lang="fr-FR" b="1" dirty="0"/>
          </a:p>
          <a:p>
            <a:pPr lvl="1">
              <a:defRPr/>
            </a:pPr>
            <a:endParaRPr lang="fr-FR" b="1" dirty="0"/>
          </a:p>
          <a:p>
            <a:pPr lvl="1">
              <a:defRPr/>
            </a:pPr>
            <a:endParaRPr lang="fr-FR" b="1" dirty="0"/>
          </a:p>
          <a:p>
            <a:pPr lvl="1">
              <a:buNone/>
              <a:defRPr/>
            </a:pPr>
            <a:endParaRPr lang="fr-CA" sz="2000" b="1" dirty="0"/>
          </a:p>
        </p:txBody>
      </p:sp>
      <p:sp>
        <p:nvSpPr>
          <p:cNvPr id="4" name="Title 1">
            <a:extLst>
              <a:ext uri="{FF2B5EF4-FFF2-40B4-BE49-F238E27FC236}">
                <a16:creationId xmlns:a16="http://schemas.microsoft.com/office/drawing/2014/main" id="{7F102E67-0D90-4725-9A74-30735E7ED61C}"/>
              </a:ext>
            </a:extLst>
          </p:cNvPr>
          <p:cNvSpPr>
            <a:spLocks noGrp="1"/>
          </p:cNvSpPr>
          <p:nvPr>
            <p:ph type="title"/>
            <p:custDataLst>
              <p:tags r:id="rId2"/>
            </p:custDataLst>
          </p:nvPr>
        </p:nvSpPr>
        <p:spPr>
          <a:xfrm>
            <a:off x="75358" y="677573"/>
            <a:ext cx="12004522" cy="867930"/>
          </a:xfrm>
        </p:spPr>
        <p:txBody>
          <a:bodyPr wrap="square">
            <a:spAutoFit/>
          </a:bodyPr>
          <a:lstStyle/>
          <a:p>
            <a:r>
              <a:rPr lang="fr-CA" sz="2800" b="1" dirty="0">
                <a:latin typeface="+mn-lt"/>
              </a:rPr>
              <a:t>PADD Panel diversifié (Série d’enquêtes sur les gens et leurs communautés)</a:t>
            </a:r>
            <a:br>
              <a:rPr lang="fr-CA" sz="2800" b="1" dirty="0">
                <a:latin typeface="+mn-lt"/>
              </a:rPr>
            </a:br>
            <a:r>
              <a:rPr lang="fr-CA" sz="2800" b="1" dirty="0">
                <a:latin typeface="+mn-lt"/>
              </a:rPr>
              <a:t>Design et contenu proposés</a:t>
            </a:r>
            <a:endParaRPr lang="en-CA" sz="2800" b="1" dirty="0">
              <a:latin typeface="+mn-lt"/>
            </a:endParaRPr>
          </a:p>
        </p:txBody>
      </p:sp>
      <p:sp>
        <p:nvSpPr>
          <p:cNvPr id="6" name="Rectangle 5">
            <a:extLst>
              <a:ext uri="{FF2B5EF4-FFF2-40B4-BE49-F238E27FC236}">
                <a16:creationId xmlns:a16="http://schemas.microsoft.com/office/drawing/2014/main" id="{F81E4C97-3082-4414-8100-AEED3DAFE9F4}"/>
              </a:ext>
            </a:extLst>
          </p:cNvPr>
          <p:cNvSpPr/>
          <p:nvPr>
            <p:custDataLst>
              <p:tags r:id="rId3"/>
            </p:custDataLst>
          </p:nvPr>
        </p:nvSpPr>
        <p:spPr>
          <a:xfrm>
            <a:off x="75358" y="1206975"/>
            <a:ext cx="7598987" cy="5232202"/>
          </a:xfrm>
          <a:prstGeom prst="rect">
            <a:avLst/>
          </a:prstGeom>
        </p:spPr>
        <p:txBody>
          <a:bodyPr wrap="square">
            <a:spAutoFit/>
          </a:bodyPr>
          <a:lstStyle/>
          <a:p>
            <a:endParaRPr lang="fr-FR" dirty="0">
              <a:solidFill>
                <a:prstClr val="black"/>
              </a:solidFill>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defRPr/>
            </a:pPr>
            <a:r>
              <a:rPr lang="en-CA" b="1" dirty="0" err="1">
                <a:solidFill>
                  <a:prstClr val="black"/>
                </a:solidFill>
                <a:cs typeface="Arial" panose="020B0604020202020204" pitchFamily="34" charset="0"/>
              </a:rPr>
              <a:t>Objectifs</a:t>
            </a:r>
            <a:r>
              <a:rPr lang="en-CA" b="1" dirty="0">
                <a:solidFill>
                  <a:prstClr val="black"/>
                </a:solidFill>
                <a:cs typeface="Arial" panose="020B0604020202020204" pitchFamily="34" charset="0"/>
              </a:rPr>
              <a:t> </a:t>
            </a:r>
          </a:p>
          <a:p>
            <a:pPr marL="742950" lvl="1" indent="-285750">
              <a:buFont typeface="Arial" panose="020B0604020202020204" pitchFamily="34" charset="0"/>
              <a:buChar char="•"/>
              <a:defRPr/>
            </a:pPr>
            <a:r>
              <a:rPr lang="en-CA" sz="1600" dirty="0" err="1">
                <a:solidFill>
                  <a:prstClr val="black"/>
                </a:solidFill>
                <a:cs typeface="Arial" panose="020B0604020202020204" pitchFamily="34" charset="0"/>
              </a:rPr>
              <a:t>Comparaisons</a:t>
            </a:r>
            <a:r>
              <a:rPr lang="en-CA" sz="1600" dirty="0">
                <a:solidFill>
                  <a:prstClr val="black"/>
                </a:solidFill>
                <a:cs typeface="Arial" panose="020B0604020202020204" pitchFamily="34" charset="0"/>
              </a:rPr>
              <a:t> entre les </a:t>
            </a:r>
            <a:r>
              <a:rPr lang="en-CA" sz="1600" dirty="0" err="1">
                <a:solidFill>
                  <a:prstClr val="black"/>
                </a:solidFill>
                <a:cs typeface="Arial" panose="020B0604020202020204" pitchFamily="34" charset="0"/>
              </a:rPr>
              <a:t>groupes</a:t>
            </a:r>
            <a:r>
              <a:rPr lang="en-CA" sz="1600" dirty="0">
                <a:solidFill>
                  <a:prstClr val="black"/>
                </a:solidFill>
                <a:cs typeface="Arial" panose="020B0604020202020204" pitchFamily="34" charset="0"/>
              </a:rPr>
              <a:t> de </a:t>
            </a:r>
            <a:r>
              <a:rPr lang="en-CA" sz="1600" dirty="0" err="1">
                <a:solidFill>
                  <a:prstClr val="black"/>
                </a:solidFill>
                <a:cs typeface="Arial" panose="020B0604020202020204" pitchFamily="34" charset="0"/>
              </a:rPr>
              <a:t>minorités</a:t>
            </a:r>
            <a:r>
              <a:rPr lang="en-CA" sz="1600" dirty="0">
                <a:solidFill>
                  <a:prstClr val="black"/>
                </a:solidFill>
                <a:cs typeface="Arial" panose="020B0604020202020204" pitchFamily="34" charset="0"/>
              </a:rPr>
              <a:t> </a:t>
            </a:r>
            <a:r>
              <a:rPr lang="en-CA" sz="1600" dirty="0" err="1">
                <a:solidFill>
                  <a:prstClr val="black"/>
                </a:solidFill>
                <a:cs typeface="Arial" panose="020B0604020202020204" pitchFamily="34" charset="0"/>
              </a:rPr>
              <a:t>visibles</a:t>
            </a:r>
            <a:r>
              <a:rPr lang="en-CA" sz="1600" dirty="0">
                <a:solidFill>
                  <a:prstClr val="black"/>
                </a:solidFill>
                <a:cs typeface="Arial" panose="020B0604020202020204" pitchFamily="34" charset="0"/>
              </a:rPr>
              <a:t> et </a:t>
            </a:r>
            <a:r>
              <a:rPr lang="en-CA" sz="1600" dirty="0" err="1">
                <a:solidFill>
                  <a:prstClr val="black"/>
                </a:solidFill>
                <a:cs typeface="Arial" panose="020B0604020202020204" pitchFamily="34" charset="0"/>
              </a:rPr>
              <a:t>aussi</a:t>
            </a:r>
            <a:r>
              <a:rPr lang="en-CA" sz="1600" dirty="0">
                <a:solidFill>
                  <a:prstClr val="black"/>
                </a:solidFill>
                <a:cs typeface="Arial" panose="020B0604020202020204" pitchFamily="34" charset="0"/>
              </a:rPr>
              <a:t> avec la population </a:t>
            </a:r>
            <a:r>
              <a:rPr lang="en-CA" sz="1600" dirty="0" err="1">
                <a:solidFill>
                  <a:prstClr val="black"/>
                </a:solidFill>
                <a:cs typeface="Arial" panose="020B0604020202020204" pitchFamily="34" charset="0"/>
              </a:rPr>
              <a:t>n’appartenant</a:t>
            </a:r>
            <a:r>
              <a:rPr lang="en-CA" sz="1600" dirty="0">
                <a:solidFill>
                  <a:prstClr val="black"/>
                </a:solidFill>
                <a:cs typeface="Arial" panose="020B0604020202020204" pitchFamily="34" charset="0"/>
              </a:rPr>
              <a:t> pas à </a:t>
            </a:r>
            <a:r>
              <a:rPr lang="en-CA" sz="1600" dirty="0" err="1">
                <a:solidFill>
                  <a:prstClr val="black"/>
                </a:solidFill>
                <a:cs typeface="Arial" panose="020B0604020202020204" pitchFamily="34" charset="0"/>
              </a:rPr>
              <a:t>une</a:t>
            </a:r>
            <a:r>
              <a:rPr lang="en-CA" sz="1600" dirty="0">
                <a:solidFill>
                  <a:prstClr val="black"/>
                </a:solidFill>
                <a:cs typeface="Arial" panose="020B0604020202020204" pitchFamily="34" charset="0"/>
              </a:rPr>
              <a:t> </a:t>
            </a:r>
            <a:r>
              <a:rPr lang="en-CA" sz="1600" dirty="0" err="1">
                <a:solidFill>
                  <a:prstClr val="black"/>
                </a:solidFill>
                <a:cs typeface="Arial" panose="020B0604020202020204" pitchFamily="34" charset="0"/>
              </a:rPr>
              <a:t>minorité</a:t>
            </a:r>
            <a:r>
              <a:rPr lang="en-CA" sz="1600" dirty="0">
                <a:solidFill>
                  <a:prstClr val="black"/>
                </a:solidFill>
                <a:cs typeface="Arial" panose="020B0604020202020204" pitchFamily="34" charset="0"/>
              </a:rPr>
              <a:t> visible </a:t>
            </a:r>
          </a:p>
          <a:p>
            <a:pPr marL="742950" lvl="1" indent="-285750">
              <a:buFont typeface="Arial" panose="020B0604020202020204" pitchFamily="34" charset="0"/>
              <a:buChar char="•"/>
              <a:defRPr/>
            </a:pPr>
            <a:r>
              <a:rPr lang="en-CA" sz="1600" dirty="0" err="1">
                <a:solidFill>
                  <a:prstClr val="black"/>
                </a:solidFill>
                <a:cs typeface="Arial" panose="020B0604020202020204" pitchFamily="34" charset="0"/>
              </a:rPr>
              <a:t>Statistique</a:t>
            </a:r>
            <a:r>
              <a:rPr lang="en-CA" sz="1600" dirty="0">
                <a:solidFill>
                  <a:prstClr val="black"/>
                </a:solidFill>
                <a:cs typeface="Arial" panose="020B0604020202020204" pitchFamily="34" charset="0"/>
              </a:rPr>
              <a:t> descriptive des </a:t>
            </a:r>
            <a:r>
              <a:rPr lang="en-CA" sz="1600" dirty="0" err="1">
                <a:solidFill>
                  <a:prstClr val="black"/>
                </a:solidFill>
                <a:cs typeface="Arial" panose="020B0604020202020204" pitchFamily="34" charset="0"/>
              </a:rPr>
              <a:t>groupes</a:t>
            </a:r>
            <a:r>
              <a:rPr lang="en-CA" sz="1600" dirty="0">
                <a:solidFill>
                  <a:prstClr val="black"/>
                </a:solidFill>
                <a:cs typeface="Arial" panose="020B0604020202020204" pitchFamily="34" charset="0"/>
              </a:rPr>
              <a:t> de </a:t>
            </a:r>
            <a:r>
              <a:rPr lang="en-CA" sz="1600" dirty="0" err="1">
                <a:solidFill>
                  <a:prstClr val="black"/>
                </a:solidFill>
                <a:cs typeface="Arial" panose="020B0604020202020204" pitchFamily="34" charset="0"/>
              </a:rPr>
              <a:t>minorités</a:t>
            </a:r>
            <a:r>
              <a:rPr lang="en-CA" sz="1600" dirty="0">
                <a:solidFill>
                  <a:prstClr val="black"/>
                </a:solidFill>
                <a:cs typeface="Arial" panose="020B0604020202020204" pitchFamily="34" charset="0"/>
              </a:rPr>
              <a:t> </a:t>
            </a:r>
            <a:r>
              <a:rPr lang="en-CA" sz="1600" dirty="0" err="1">
                <a:solidFill>
                  <a:prstClr val="black"/>
                </a:solidFill>
                <a:cs typeface="Arial" panose="020B0604020202020204" pitchFamily="34" charset="0"/>
              </a:rPr>
              <a:t>visibles</a:t>
            </a:r>
            <a:r>
              <a:rPr lang="en-CA" sz="1600" dirty="0">
                <a:solidFill>
                  <a:prstClr val="black"/>
                </a:solidFill>
                <a:cs typeface="Arial" panose="020B0604020202020204" pitchFamily="34" charset="0"/>
              </a:rPr>
              <a:t>, </a:t>
            </a:r>
            <a:r>
              <a:rPr lang="en-CA" sz="1600" dirty="0" err="1">
                <a:solidFill>
                  <a:prstClr val="black"/>
                </a:solidFill>
                <a:cs typeface="Arial" panose="020B0604020202020204" pitchFamily="34" charset="0"/>
              </a:rPr>
              <a:t>axées</a:t>
            </a:r>
            <a:r>
              <a:rPr lang="en-CA" sz="1600" dirty="0">
                <a:solidFill>
                  <a:prstClr val="black"/>
                </a:solidFill>
                <a:cs typeface="Arial" panose="020B0604020202020204" pitchFamily="34" charset="0"/>
              </a:rPr>
              <a:t> sur </a:t>
            </a:r>
            <a:r>
              <a:rPr lang="en-CA" sz="1600" dirty="0" err="1">
                <a:solidFill>
                  <a:prstClr val="black"/>
                </a:solidFill>
                <a:cs typeface="Arial" panose="020B0604020202020204" pitchFamily="34" charset="0"/>
              </a:rPr>
              <a:t>l’intersectionnalité</a:t>
            </a:r>
            <a:r>
              <a:rPr lang="en-CA" sz="1600" dirty="0">
                <a:solidFill>
                  <a:prstClr val="black"/>
                </a:solidFill>
                <a:cs typeface="Arial" panose="020B0604020202020204" pitchFamily="34" charset="0"/>
              </a:rPr>
              <a:t> </a:t>
            </a:r>
          </a:p>
          <a:p>
            <a:pPr marL="285750" indent="-285750">
              <a:buFont typeface="Courier New" panose="02070309020205020404" pitchFamily="49" charset="0"/>
              <a:buChar char="o"/>
              <a:defRPr/>
            </a:pPr>
            <a:endParaRPr lang="en-CA" dirty="0">
              <a:solidFill>
                <a:prstClr val="black"/>
              </a:solidFill>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defRPr/>
            </a:pPr>
            <a:r>
              <a:rPr lang="fr-CA" b="1" dirty="0">
                <a:solidFill>
                  <a:prstClr val="black"/>
                </a:solidFill>
                <a:ea typeface="Times New Roman" panose="02020603050405020304" pitchFamily="18" charset="0"/>
                <a:cs typeface="Arial" panose="020B0604020202020204" pitchFamily="34" charset="0"/>
              </a:rPr>
              <a:t>Domaines d’intérêt</a:t>
            </a:r>
            <a:r>
              <a:rPr lang="fr-CA" b="1" dirty="0">
                <a:solidFill>
                  <a:prstClr val="black"/>
                </a:solidFill>
                <a:cs typeface="Arial" panose="020B0604020202020204" pitchFamily="34" charset="0"/>
              </a:rPr>
              <a:t> </a:t>
            </a:r>
          </a:p>
          <a:p>
            <a:pPr marL="742950" lvl="1" indent="-285750">
              <a:buFont typeface="Arial" panose="020B0604020202020204" pitchFamily="34" charset="0"/>
              <a:buChar char="•"/>
              <a:defRPr/>
            </a:pPr>
            <a:r>
              <a:rPr lang="en-CA" sz="1600" dirty="0" err="1">
                <a:solidFill>
                  <a:prstClr val="black"/>
                </a:solidFill>
                <a:cs typeface="Arial" panose="020B0604020202020204" pitchFamily="34" charset="0"/>
              </a:rPr>
              <a:t>Groupes</a:t>
            </a:r>
            <a:r>
              <a:rPr lang="en-CA" sz="1600" dirty="0">
                <a:solidFill>
                  <a:prstClr val="black"/>
                </a:solidFill>
                <a:cs typeface="Arial" panose="020B0604020202020204" pitchFamily="34" charset="0"/>
              </a:rPr>
              <a:t> </a:t>
            </a:r>
            <a:r>
              <a:rPr lang="en-CA" sz="1600" dirty="0" err="1">
                <a:solidFill>
                  <a:prstClr val="black"/>
                </a:solidFill>
                <a:cs typeface="Arial" panose="020B0604020202020204" pitchFamily="34" charset="0"/>
              </a:rPr>
              <a:t>minorité</a:t>
            </a:r>
            <a:r>
              <a:rPr lang="en-CA" sz="1600" dirty="0">
                <a:solidFill>
                  <a:prstClr val="black"/>
                </a:solidFill>
                <a:cs typeface="Arial" panose="020B0604020202020204" pitchFamily="34" charset="0"/>
              </a:rPr>
              <a:t> visible (7 </a:t>
            </a:r>
            <a:r>
              <a:rPr lang="en-CA" sz="1600" dirty="0" err="1">
                <a:solidFill>
                  <a:prstClr val="black"/>
                </a:solidFill>
                <a:cs typeface="Arial" panose="020B0604020202020204" pitchFamily="34" charset="0"/>
              </a:rPr>
              <a:t>groupes</a:t>
            </a:r>
            <a:r>
              <a:rPr lang="en-CA" sz="1600" dirty="0">
                <a:solidFill>
                  <a:prstClr val="black"/>
                </a:solidFill>
                <a:cs typeface="Arial" panose="020B0604020202020204" pitchFamily="34" charset="0"/>
              </a:rPr>
              <a:t> à forte population) </a:t>
            </a:r>
          </a:p>
          <a:p>
            <a:pPr marL="742950" lvl="1" indent="-285750">
              <a:buFont typeface="Arial" panose="020B0604020202020204" pitchFamily="34" charset="0"/>
              <a:buChar char="•"/>
              <a:defRPr/>
            </a:pPr>
            <a:r>
              <a:rPr lang="en-CA" sz="1600" dirty="0">
                <a:solidFill>
                  <a:prstClr val="black"/>
                </a:solidFill>
                <a:cs typeface="Arial" panose="020B0604020202020204" pitchFamily="34" charset="0"/>
              </a:rPr>
              <a:t>Genre </a:t>
            </a:r>
          </a:p>
          <a:p>
            <a:pPr marL="742950" lvl="1" indent="-285750">
              <a:buFont typeface="Arial" panose="020B0604020202020204" pitchFamily="34" charset="0"/>
              <a:buChar char="•"/>
            </a:pPr>
            <a:r>
              <a:rPr lang="fr-FR" sz="1600" dirty="0">
                <a:solidFill>
                  <a:prstClr val="black"/>
                </a:solidFill>
                <a:cs typeface="Arial" panose="020B0604020202020204" pitchFamily="34" charset="0"/>
              </a:rPr>
              <a:t>Immigration - immigrants récents et immigrants établis </a:t>
            </a:r>
          </a:p>
          <a:p>
            <a:pPr marL="742950" lvl="1" indent="-285750">
              <a:buFont typeface="Arial" panose="020B0604020202020204" pitchFamily="34" charset="0"/>
              <a:buChar char="•"/>
              <a:defRPr/>
            </a:pPr>
            <a:r>
              <a:rPr lang="en-CA" sz="1600" dirty="0" err="1">
                <a:solidFill>
                  <a:prstClr val="black"/>
                </a:solidFill>
                <a:cs typeface="Arial" panose="020B0604020202020204" pitchFamily="34" charset="0"/>
              </a:rPr>
              <a:t>Éducation</a:t>
            </a:r>
            <a:r>
              <a:rPr lang="en-CA" sz="1600" dirty="0">
                <a:solidFill>
                  <a:prstClr val="black"/>
                </a:solidFill>
                <a:cs typeface="Arial" panose="020B0604020202020204" pitchFamily="34" charset="0"/>
              </a:rPr>
              <a:t> </a:t>
            </a:r>
          </a:p>
          <a:p>
            <a:pPr marL="742950" lvl="1" indent="-285750">
              <a:buFont typeface="Arial" panose="020B0604020202020204" pitchFamily="34" charset="0"/>
              <a:buChar char="•"/>
              <a:defRPr/>
            </a:pPr>
            <a:r>
              <a:rPr lang="en-CA" sz="1600" dirty="0">
                <a:solidFill>
                  <a:prstClr val="black"/>
                </a:solidFill>
                <a:cs typeface="Arial" panose="020B0604020202020204" pitchFamily="34" charset="0"/>
              </a:rPr>
              <a:t>Groupe </a:t>
            </a:r>
            <a:r>
              <a:rPr lang="en-CA" sz="1600" dirty="0" err="1">
                <a:solidFill>
                  <a:prstClr val="black"/>
                </a:solidFill>
                <a:cs typeface="Arial" panose="020B0604020202020204" pitchFamily="34" charset="0"/>
              </a:rPr>
              <a:t>d’âge</a:t>
            </a:r>
            <a:r>
              <a:rPr lang="en-CA" sz="1600" dirty="0">
                <a:solidFill>
                  <a:prstClr val="black"/>
                </a:solidFill>
                <a:cs typeface="Arial" panose="020B0604020202020204" pitchFamily="34" charset="0"/>
              </a:rPr>
              <a:t>  </a:t>
            </a:r>
          </a:p>
          <a:p>
            <a:pPr marL="742950" lvl="1" indent="-285750">
              <a:buFont typeface="Arial" panose="020B0604020202020204" pitchFamily="34" charset="0"/>
              <a:buChar char="•"/>
              <a:defRPr/>
            </a:pPr>
            <a:r>
              <a:rPr lang="en-CA" sz="1600" dirty="0" err="1">
                <a:solidFill>
                  <a:prstClr val="black"/>
                </a:solidFill>
                <a:cs typeface="Arial" panose="020B0604020202020204" pitchFamily="34" charset="0"/>
              </a:rPr>
              <a:t>Géographie</a:t>
            </a:r>
            <a:endParaRPr lang="en-CA" sz="1600" dirty="0">
              <a:solidFill>
                <a:prstClr val="black"/>
              </a:solidFill>
              <a:cs typeface="Arial" panose="020B0604020202020204" pitchFamily="34" charset="0"/>
            </a:endParaRPr>
          </a:p>
          <a:p>
            <a:endParaRPr lang="fr-FR" dirty="0">
              <a:solidFill>
                <a:prstClr val="black"/>
              </a:solidFill>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defRPr/>
            </a:pPr>
            <a:r>
              <a:rPr lang="fr-FR" b="1" dirty="0">
                <a:solidFill>
                  <a:prstClr val="black"/>
                </a:solidFill>
                <a:cs typeface="Arial" panose="020B0604020202020204" pitchFamily="34" charset="0"/>
              </a:rPr>
              <a:t>Contenu proposé (1er panel)</a:t>
            </a:r>
          </a:p>
          <a:p>
            <a:pPr marL="742950" lvl="1" indent="-285750">
              <a:buFont typeface="Arial" panose="020B0604020202020204" pitchFamily="34" charset="0"/>
              <a:buChar char="•"/>
            </a:pPr>
            <a:r>
              <a:rPr lang="fr-FR" sz="1600" dirty="0">
                <a:solidFill>
                  <a:prstClr val="black"/>
                </a:solidFill>
                <a:cs typeface="Arial" panose="020B0604020202020204" pitchFamily="34" charset="0"/>
              </a:rPr>
              <a:t>Participation à des groupes</a:t>
            </a:r>
          </a:p>
          <a:p>
            <a:pPr marL="742950" lvl="1" indent="-285750">
              <a:buFont typeface="Arial" panose="020B0604020202020204" pitchFamily="34" charset="0"/>
              <a:buChar char="•"/>
            </a:pPr>
            <a:r>
              <a:rPr lang="fr-FR" sz="1600" dirty="0">
                <a:solidFill>
                  <a:prstClr val="black"/>
                </a:solidFill>
                <a:cs typeface="Arial" panose="020B0604020202020204" pitchFamily="34" charset="0"/>
              </a:rPr>
              <a:t>Confiance et sentiment d’appartenance</a:t>
            </a:r>
          </a:p>
          <a:p>
            <a:pPr marL="742950" lvl="1" indent="-285750">
              <a:buFont typeface="Arial" panose="020B0604020202020204" pitchFamily="34" charset="0"/>
              <a:buChar char="•"/>
            </a:pPr>
            <a:r>
              <a:rPr lang="fr-FR" sz="1600" dirty="0">
                <a:solidFill>
                  <a:prstClr val="black"/>
                </a:solidFill>
                <a:cs typeface="Arial" panose="020B0604020202020204" pitchFamily="34" charset="0"/>
              </a:rPr>
              <a:t>Confiance dans les institutions</a:t>
            </a:r>
          </a:p>
          <a:p>
            <a:pPr marL="800100" lvl="1" indent="-342900">
              <a:buFont typeface="Courier New" panose="02070309020205020404" pitchFamily="49" charset="0"/>
              <a:buChar char="o"/>
            </a:pPr>
            <a:endParaRPr lang="fr-FR" dirty="0">
              <a:solidFill>
                <a:prstClr val="black"/>
              </a:solidFill>
              <a:ea typeface="Times New Roman" panose="02020603050405020304" pitchFamily="18" charset="0"/>
              <a:cs typeface="Arial" panose="020B0604020202020204" pitchFamily="34" charset="0"/>
            </a:endParaRPr>
          </a:p>
        </p:txBody>
      </p:sp>
      <p:pic>
        <p:nvPicPr>
          <p:cNvPr id="7" name="Picture 6">
            <a:extLst>
              <a:ext uri="{FF2B5EF4-FFF2-40B4-BE49-F238E27FC236}">
                <a16:creationId xmlns:a16="http://schemas.microsoft.com/office/drawing/2014/main" id="{4048EEC3-77B6-410B-8173-E2300568789E}"/>
              </a:ext>
            </a:extLst>
          </p:cNvPr>
          <p:cNvPicPr>
            <a:picLocks noChangeAspect="1"/>
          </p:cNvPicPr>
          <p:nvPr>
            <p:custDataLst>
              <p:tags r:id="rId4"/>
            </p:custDataLst>
          </p:nvPr>
        </p:nvPicPr>
        <p:blipFill>
          <a:blip r:embed="rId7"/>
          <a:stretch>
            <a:fillRect/>
          </a:stretch>
        </p:blipFill>
        <p:spPr>
          <a:xfrm>
            <a:off x="7759788" y="1519142"/>
            <a:ext cx="3765103" cy="4598325"/>
          </a:xfrm>
          <a:prstGeom prst="rect">
            <a:avLst/>
          </a:prstGeom>
        </p:spPr>
      </p:pic>
      <p:sp>
        <p:nvSpPr>
          <p:cNvPr id="2" name="Espace réservé du numéro de diapositive 1">
            <a:extLst>
              <a:ext uri="{FF2B5EF4-FFF2-40B4-BE49-F238E27FC236}">
                <a16:creationId xmlns:a16="http://schemas.microsoft.com/office/drawing/2014/main" id="{879375FA-6614-4FA8-AF7E-9A78EDA35958}"/>
              </a:ext>
            </a:extLst>
          </p:cNvPr>
          <p:cNvSpPr>
            <a:spLocks noGrp="1"/>
          </p:cNvSpPr>
          <p:nvPr>
            <p:ph type="sldNum" sz="quarter" idx="12"/>
          </p:nvPr>
        </p:nvSpPr>
        <p:spPr/>
        <p:txBody>
          <a:body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14</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045996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621C-6F45-B242-BB65-E518082388E2}"/>
              </a:ext>
            </a:extLst>
          </p:cNvPr>
          <p:cNvSpPr>
            <a:spLocks noGrp="1"/>
          </p:cNvSpPr>
          <p:nvPr>
            <p:ph type="ctrTitle"/>
            <p:custDataLst>
              <p:tags r:id="rId1"/>
            </p:custDataLst>
          </p:nvPr>
        </p:nvSpPr>
        <p:spPr>
          <a:xfrm>
            <a:off x="714651" y="2661327"/>
            <a:ext cx="10762697" cy="1058953"/>
          </a:xfrm>
        </p:spPr>
        <p:txBody>
          <a:bodyPr/>
          <a:lstStyle/>
          <a:p>
            <a:r>
              <a:rPr lang="fr-FR" sz="3600" dirty="0">
                <a:solidFill>
                  <a:prstClr val="black"/>
                </a:solidFill>
                <a:latin typeface="Calibri" panose="020F0502020204030204"/>
              </a:rPr>
              <a:t>Les Canadiens au travail et à la maison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091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0" y="736833"/>
            <a:ext cx="10845800" cy="978729"/>
          </a:xfrm>
        </p:spPr>
        <p:txBody>
          <a:bodyPr>
            <a:spAutoFit/>
          </a:bodyPr>
          <a:lstStyle/>
          <a:p>
            <a:r>
              <a:rPr lang="fr-FR" sz="3200" b="1" dirty="0">
                <a:latin typeface="+mn-lt"/>
              </a:rPr>
              <a:t>Les Canadiens au travail et à la maison</a:t>
            </a:r>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a:defRPr/>
            </a:pPr>
            <a:fld id="{EDB761FF-D525-D64B-8909-8CF25B3FD480}" type="slidenum">
              <a:rPr lang="en-US" sz="1100" smtClean="0">
                <a:solidFill>
                  <a:prstClr val="black"/>
                </a:solidFill>
              </a:rPr>
              <a:pPr>
                <a:defRPr/>
              </a:pPr>
              <a:t>16</a:t>
            </a:fld>
            <a:endParaRPr lang="en-US" sz="1100" dirty="0">
              <a:solidFill>
                <a:prstClr val="black"/>
              </a:solidFill>
            </a:endParaRPr>
          </a:p>
        </p:txBody>
      </p:sp>
      <p:sp>
        <p:nvSpPr>
          <p:cNvPr id="6" name="Rectangle 17"/>
          <p:cNvSpPr txBox="1">
            <a:spLocks noChangeArrowheads="1"/>
          </p:cNvSpPr>
          <p:nvPr/>
        </p:nvSpPr>
        <p:spPr bwMode="auto">
          <a:xfrm>
            <a:off x="0" y="1453199"/>
            <a:ext cx="12264072" cy="3381375"/>
          </a:xfrm>
          <a:prstGeom prst="rect">
            <a:avLst/>
          </a:prstGeom>
          <a:noFill/>
          <a:ln>
            <a:miter lim="800000"/>
            <a:headEnd/>
            <a:tailEnd/>
          </a:ln>
        </p:spPr>
        <p:txBody>
          <a:bodyPr/>
          <a:lstStyle/>
          <a:p>
            <a:pPr marL="342900" indent="-342900" fontAlgn="base">
              <a:spcBef>
                <a:spcPct val="20000"/>
              </a:spcBef>
              <a:spcAft>
                <a:spcPct val="0"/>
              </a:spcAft>
              <a:buClr>
                <a:srgbClr val="003366"/>
              </a:buClr>
              <a:defRPr/>
            </a:pPr>
            <a:endParaRPr lang="fr-CA" sz="2800" kern="0" dirty="0">
              <a:solidFill>
                <a:srgbClr val="000000"/>
              </a:solidFill>
              <a:latin typeface="Arial"/>
              <a:ea typeface="MS PGothic" panose="020B0600070205080204" pitchFamily="34" charset="-128"/>
            </a:endParaRPr>
          </a:p>
          <a:p>
            <a:pPr marL="342900" indent="-342900" fontAlgn="base">
              <a:spcBef>
                <a:spcPct val="20000"/>
              </a:spcBef>
              <a:spcAft>
                <a:spcPct val="0"/>
              </a:spcAft>
              <a:buClr>
                <a:srgbClr val="003366"/>
              </a:buClr>
              <a:defRPr/>
            </a:pPr>
            <a:r>
              <a:rPr lang="fr-CA" sz="2800" kern="0" dirty="0">
                <a:solidFill>
                  <a:srgbClr val="000000"/>
                </a:solidFill>
                <a:latin typeface="Arial"/>
                <a:ea typeface="MS PGothic" panose="020B0600070205080204" pitchFamily="34" charset="-128"/>
              </a:rPr>
              <a:t>	</a:t>
            </a:r>
          </a:p>
        </p:txBody>
      </p:sp>
      <p:sp>
        <p:nvSpPr>
          <p:cNvPr id="9" name="Rectangle 17"/>
          <p:cNvSpPr txBox="1">
            <a:spLocks noChangeArrowheads="1"/>
          </p:cNvSpPr>
          <p:nvPr/>
        </p:nvSpPr>
        <p:spPr bwMode="auto">
          <a:xfrm>
            <a:off x="72676" y="1155253"/>
            <a:ext cx="11659148" cy="5390242"/>
          </a:xfrm>
          <a:prstGeom prst="rect">
            <a:avLst/>
          </a:prstGeom>
          <a:noFill/>
          <a:ln>
            <a:miter lim="800000"/>
            <a:headEnd/>
            <a:tailEnd/>
          </a:ln>
        </p:spPr>
        <p:txBody>
          <a:bodyPr/>
          <a:lstStyle/>
          <a:p>
            <a:pPr fontAlgn="base">
              <a:spcBef>
                <a:spcPct val="20000"/>
              </a:spcBef>
              <a:spcAft>
                <a:spcPct val="0"/>
              </a:spcAft>
              <a:buClr>
                <a:srgbClr val="003366"/>
              </a:buClr>
              <a:defRPr/>
            </a:pPr>
            <a:r>
              <a:rPr lang="fr-CA" sz="2400" kern="0" dirty="0">
                <a:ea typeface="MS PGothic" panose="020B0600070205080204" pitchFamily="34" charset="-128"/>
              </a:rPr>
              <a:t>Objectifs </a:t>
            </a:r>
          </a:p>
          <a:p>
            <a:pPr marL="457200" indent="-457200" fontAlgn="base">
              <a:spcBef>
                <a:spcPct val="20000"/>
              </a:spcBef>
              <a:spcAft>
                <a:spcPct val="0"/>
              </a:spcAft>
              <a:buClr>
                <a:srgbClr val="003366"/>
              </a:buClr>
              <a:buFont typeface="Arial" panose="020B0604020202020204" pitchFamily="34" charset="0"/>
              <a:buChar char="•"/>
              <a:defRPr/>
            </a:pPr>
            <a:r>
              <a:rPr lang="fr-FR" sz="2000" kern="0" dirty="0">
                <a:ea typeface="MS PGothic" panose="020B0600070205080204" pitchFamily="34" charset="-128"/>
              </a:rPr>
              <a:t>Identifier des comportements et des styles de vie qui peuvent avoir des incidences sur la santé et le bien-être</a:t>
            </a:r>
          </a:p>
          <a:p>
            <a:pPr marL="457200" indent="-457200" fontAlgn="base">
              <a:spcBef>
                <a:spcPct val="20000"/>
              </a:spcBef>
              <a:spcAft>
                <a:spcPct val="0"/>
              </a:spcAft>
              <a:buClr>
                <a:srgbClr val="003366"/>
              </a:buClr>
              <a:buFont typeface="Arial" panose="020B0604020202020204" pitchFamily="34" charset="0"/>
              <a:buChar char="•"/>
              <a:defRPr/>
            </a:pPr>
            <a:r>
              <a:rPr lang="fr-FR" sz="2000" kern="0" dirty="0">
                <a:ea typeface="MS PGothic" panose="020B0600070205080204" pitchFamily="34" charset="-128"/>
              </a:rPr>
              <a:t>Fournir des données sur les aspects sociaux de l’emploi et les liens entre l’emploi et la vie à la maison</a:t>
            </a:r>
          </a:p>
          <a:p>
            <a:pPr marL="457200" indent="-457200" fontAlgn="base">
              <a:spcBef>
                <a:spcPct val="20000"/>
              </a:spcBef>
              <a:spcAft>
                <a:spcPct val="0"/>
              </a:spcAft>
              <a:buClr>
                <a:srgbClr val="003366"/>
              </a:buClr>
              <a:buFont typeface="Arial" panose="020B0604020202020204" pitchFamily="34" charset="0"/>
              <a:buChar char="•"/>
              <a:defRPr/>
            </a:pPr>
            <a:r>
              <a:rPr lang="fr-FR" sz="2000" kern="0" dirty="0">
                <a:ea typeface="MS PGothic" panose="020B0600070205080204" pitchFamily="34" charset="-128"/>
              </a:rPr>
              <a:t>Identifier de nouvelles tendances et questions dans la société canadienne</a:t>
            </a:r>
            <a:r>
              <a:rPr lang="fr-CA" sz="2000" kern="0" dirty="0">
                <a:ea typeface="MS PGothic" panose="020B0600070205080204" pitchFamily="34" charset="-128"/>
              </a:rPr>
              <a:t>	</a:t>
            </a:r>
          </a:p>
          <a:p>
            <a:pPr fontAlgn="base">
              <a:spcBef>
                <a:spcPct val="20000"/>
              </a:spcBef>
              <a:spcAft>
                <a:spcPct val="0"/>
              </a:spcAft>
              <a:buClr>
                <a:srgbClr val="003366"/>
              </a:buClr>
              <a:defRPr/>
            </a:pPr>
            <a:r>
              <a:rPr lang="fr-CA" sz="2400" kern="0" dirty="0">
                <a:ea typeface="MS PGothic" panose="020B0600070205080204" pitchFamily="34" charset="-128"/>
              </a:rPr>
              <a:t>Population cible et taille de l’échantillon: </a:t>
            </a:r>
          </a:p>
          <a:p>
            <a:pPr marL="457200" indent="-457200" fontAlgn="base">
              <a:spcBef>
                <a:spcPct val="20000"/>
              </a:spcBef>
              <a:spcAft>
                <a:spcPct val="0"/>
              </a:spcAft>
              <a:buClr>
                <a:srgbClr val="003366"/>
              </a:buClr>
              <a:buFont typeface="Arial" panose="020B0604020202020204" pitchFamily="34" charset="0"/>
              <a:buChar char="•"/>
              <a:defRPr/>
            </a:pPr>
            <a:r>
              <a:rPr lang="fr-FR" altLang="en-US" sz="2000" kern="0" dirty="0">
                <a:ea typeface="MS PGothic" panose="020B0600070205080204" pitchFamily="34" charset="-128"/>
              </a:rPr>
              <a:t>La population âgée de 15 ans et plus vivant dans les 10 provinces</a:t>
            </a:r>
          </a:p>
          <a:p>
            <a:pPr marL="457200" indent="-457200" fontAlgn="base">
              <a:spcBef>
                <a:spcPct val="20000"/>
              </a:spcBef>
              <a:spcAft>
                <a:spcPct val="0"/>
              </a:spcAft>
              <a:buClr>
                <a:srgbClr val="003366"/>
              </a:buClr>
              <a:buFont typeface="Arial" panose="020B0604020202020204" pitchFamily="34" charset="0"/>
              <a:buChar char="•"/>
              <a:defRPr/>
            </a:pPr>
            <a:r>
              <a:rPr lang="fr-FR" altLang="en-US" sz="2000" kern="0" dirty="0">
                <a:ea typeface="MS PGothic" panose="020B0600070205080204" pitchFamily="34" charset="-128"/>
              </a:rPr>
              <a:t>Un échantillon d’environ 40 000 unités</a:t>
            </a:r>
          </a:p>
          <a:p>
            <a:pPr fontAlgn="base">
              <a:spcBef>
                <a:spcPct val="20000"/>
              </a:spcBef>
              <a:spcAft>
                <a:spcPct val="0"/>
              </a:spcAft>
              <a:buClr>
                <a:srgbClr val="003366"/>
              </a:buClr>
              <a:defRPr/>
            </a:pPr>
            <a:r>
              <a:rPr lang="en-CA" altLang="en-US" sz="2400" kern="0" dirty="0">
                <a:ea typeface="MS PGothic" panose="020B0600070205080204" pitchFamily="34" charset="-128"/>
              </a:rPr>
              <a:t>Le mode de </a:t>
            </a:r>
            <a:r>
              <a:rPr lang="en-CA" altLang="en-US" sz="2400" kern="0" dirty="0" err="1">
                <a:ea typeface="MS PGothic" panose="020B0600070205080204" pitchFamily="34" charset="-128"/>
              </a:rPr>
              <a:t>collecte</a:t>
            </a:r>
            <a:r>
              <a:rPr lang="en-CA" altLang="en-US" sz="2400" kern="0" dirty="0">
                <a:ea typeface="MS PGothic" panose="020B0600070205080204" pitchFamily="34" charset="-128"/>
              </a:rPr>
              <a:t>: </a:t>
            </a:r>
          </a:p>
          <a:p>
            <a:pPr marL="457200" indent="-457200" fontAlgn="base">
              <a:spcBef>
                <a:spcPct val="20000"/>
              </a:spcBef>
              <a:spcAft>
                <a:spcPct val="0"/>
              </a:spcAft>
              <a:buClr>
                <a:srgbClr val="003366"/>
              </a:buClr>
              <a:buFont typeface="Arial" panose="020B0604020202020204" pitchFamily="34" charset="0"/>
              <a:buChar char="•"/>
              <a:defRPr/>
            </a:pPr>
            <a:r>
              <a:rPr lang="en-CA" altLang="en-US" sz="2000" kern="0" dirty="0">
                <a:ea typeface="MS PGothic" panose="020B0600070205080204" pitchFamily="34" charset="-128"/>
              </a:rPr>
              <a:t>QE et ITAO</a:t>
            </a:r>
          </a:p>
          <a:p>
            <a:pPr fontAlgn="base">
              <a:spcBef>
                <a:spcPct val="20000"/>
              </a:spcBef>
              <a:spcAft>
                <a:spcPct val="0"/>
              </a:spcAft>
              <a:buClr>
                <a:srgbClr val="003366"/>
              </a:buClr>
              <a:defRPr/>
            </a:pPr>
            <a:r>
              <a:rPr lang="fr-CA" altLang="en-US" sz="2400" kern="0" dirty="0">
                <a:ea typeface="MS PGothic" panose="020B0600070205080204" pitchFamily="34" charset="-128"/>
              </a:rPr>
              <a:t>Période</a:t>
            </a:r>
            <a:r>
              <a:rPr lang="en-CA" altLang="en-US" sz="2400" kern="0" dirty="0">
                <a:ea typeface="MS PGothic" panose="020B0600070205080204" pitchFamily="34" charset="-128"/>
              </a:rPr>
              <a:t> de collection: </a:t>
            </a:r>
          </a:p>
          <a:p>
            <a:pPr marL="457200" indent="-457200" fontAlgn="base">
              <a:spcBef>
                <a:spcPct val="20000"/>
              </a:spcBef>
              <a:spcAft>
                <a:spcPct val="0"/>
              </a:spcAft>
              <a:buClr>
                <a:srgbClr val="003366"/>
              </a:buClr>
              <a:buFont typeface="Arial" panose="020B0604020202020204" pitchFamily="34" charset="0"/>
              <a:buChar char="•"/>
              <a:defRPr/>
            </a:pPr>
            <a:r>
              <a:rPr lang="en-CA" altLang="en-US" sz="2000" kern="0" dirty="0">
                <a:ea typeface="MS PGothic" panose="020B0600070205080204" pitchFamily="34" charset="-128"/>
              </a:rPr>
              <a:t>De </a:t>
            </a:r>
            <a:r>
              <a:rPr lang="en-CA" altLang="en-US" sz="2000" kern="0" dirty="0" err="1">
                <a:ea typeface="MS PGothic" panose="020B0600070205080204" pitchFamily="34" charset="-128"/>
              </a:rPr>
              <a:t>août</a:t>
            </a:r>
            <a:r>
              <a:rPr lang="en-CA" altLang="en-US" sz="2000" kern="0" dirty="0">
                <a:ea typeface="MS PGothic" panose="020B0600070205080204" pitchFamily="34" charset="-128"/>
              </a:rPr>
              <a:t> à </a:t>
            </a:r>
            <a:r>
              <a:rPr lang="en-CA" altLang="en-US" sz="2000" kern="0" dirty="0" err="1">
                <a:ea typeface="MS PGothic" panose="020B0600070205080204" pitchFamily="34" charset="-128"/>
              </a:rPr>
              <a:t>décembre</a:t>
            </a:r>
            <a:r>
              <a:rPr lang="en-CA" altLang="en-US" sz="2000" kern="0" dirty="0">
                <a:ea typeface="MS PGothic" panose="020B0600070205080204" pitchFamily="34" charset="-128"/>
              </a:rPr>
              <a:t> 2016</a:t>
            </a:r>
          </a:p>
          <a:p>
            <a:pPr marL="457200" indent="-457200" fontAlgn="base">
              <a:spcBef>
                <a:spcPct val="20000"/>
              </a:spcBef>
              <a:spcAft>
                <a:spcPct val="0"/>
              </a:spcAft>
              <a:buClr>
                <a:srgbClr val="003366"/>
              </a:buClr>
              <a:buFont typeface="Arial" panose="020B0604020202020204" pitchFamily="34" charset="0"/>
              <a:buChar char="•"/>
              <a:defRPr/>
            </a:pPr>
            <a:r>
              <a:rPr lang="fr-FR" altLang="en-US" sz="2000" kern="0" dirty="0">
                <a:ea typeface="MS PGothic" panose="020B0600070205080204" pitchFamily="34" charset="-128"/>
              </a:rPr>
              <a:t>Une partie du contenu est collectée sur l'Enquête sociale canadienne</a:t>
            </a:r>
            <a:endParaRPr lang="fr-CA" sz="2000" kern="0" dirty="0">
              <a:ea typeface="MS PGothic" panose="020B0600070205080204" pitchFamily="34" charset="-128"/>
            </a:endParaRPr>
          </a:p>
          <a:p>
            <a:pPr marL="342900" indent="-342900" fontAlgn="base">
              <a:spcBef>
                <a:spcPct val="20000"/>
              </a:spcBef>
              <a:spcAft>
                <a:spcPct val="0"/>
              </a:spcAft>
              <a:buClr>
                <a:srgbClr val="003366"/>
              </a:buClr>
              <a:defRPr/>
            </a:pPr>
            <a:endParaRPr lang="fr-CA" sz="2800" kern="0" dirty="0">
              <a:solidFill>
                <a:srgbClr val="000000"/>
              </a:solidFill>
              <a:ea typeface="MS PGothic" panose="020B0600070205080204" pitchFamily="34" charset="-128"/>
            </a:endParaRPr>
          </a:p>
          <a:p>
            <a:pPr marL="342900" indent="-342900" fontAlgn="base">
              <a:spcBef>
                <a:spcPct val="20000"/>
              </a:spcBef>
              <a:spcAft>
                <a:spcPct val="0"/>
              </a:spcAft>
              <a:buClr>
                <a:srgbClr val="003366"/>
              </a:buClr>
              <a:defRPr/>
            </a:pPr>
            <a:r>
              <a:rPr lang="fr-CA" sz="2800" kern="0" dirty="0">
                <a:solidFill>
                  <a:srgbClr val="000000"/>
                </a:solidFill>
                <a:ea typeface="MS PGothic" panose="020B0600070205080204" pitchFamily="34" charset="-128"/>
              </a:rPr>
              <a:t>	</a:t>
            </a:r>
          </a:p>
        </p:txBody>
      </p:sp>
    </p:spTree>
    <p:extLst>
      <p:ext uri="{BB962C8B-B14F-4D97-AF65-F5344CB8AC3E}">
        <p14:creationId xmlns:p14="http://schemas.microsoft.com/office/powerpoint/2010/main" val="1287178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1185434"/>
            <a:ext cx="10845800" cy="978729"/>
          </a:xfrm>
        </p:spPr>
        <p:txBody>
          <a:bodyPr>
            <a:spAutoFit/>
          </a:bodyPr>
          <a:lstStyle/>
          <a:p>
            <a:r>
              <a:rPr lang="fr-FR" sz="3200" b="1" dirty="0">
                <a:latin typeface="+mn-lt"/>
              </a:rPr>
              <a:t>Les Canadiens au travail et à la maison - </a:t>
            </a:r>
            <a:r>
              <a:rPr lang="en-CA" sz="3200" b="1" dirty="0" err="1">
                <a:latin typeface="+mn-lt"/>
              </a:rPr>
              <a:t>Contenu</a:t>
            </a:r>
            <a:r>
              <a:rPr lang="en-CA" sz="3200" b="1" dirty="0">
                <a:latin typeface="+mn-lt"/>
              </a:rPr>
              <a:t> de </a:t>
            </a:r>
            <a:r>
              <a:rPr lang="en-CA" sz="3200" b="1" dirty="0" err="1">
                <a:latin typeface="+mn-lt"/>
              </a:rPr>
              <a:t>l’enquête</a:t>
            </a:r>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a:defRPr/>
            </a:pPr>
            <a:fld id="{EDB761FF-D525-D64B-8909-8CF25B3FD480}" type="slidenum">
              <a:rPr lang="en-US" sz="1100" smtClean="0">
                <a:solidFill>
                  <a:prstClr val="black"/>
                </a:solidFill>
              </a:rPr>
              <a:pPr>
                <a:defRPr/>
              </a:pPr>
              <a:t>17</a:t>
            </a:fld>
            <a:endParaRPr lang="en-US" sz="1100" dirty="0">
              <a:solidFill>
                <a:prstClr val="black"/>
              </a:solidFill>
            </a:endParaRPr>
          </a:p>
        </p:txBody>
      </p:sp>
      <p:sp>
        <p:nvSpPr>
          <p:cNvPr id="6" name="Rectangle 17"/>
          <p:cNvSpPr txBox="1">
            <a:spLocks noChangeArrowheads="1"/>
          </p:cNvSpPr>
          <p:nvPr/>
        </p:nvSpPr>
        <p:spPr bwMode="auto">
          <a:xfrm>
            <a:off x="0" y="1453199"/>
            <a:ext cx="12264072" cy="3381375"/>
          </a:xfrm>
          <a:prstGeom prst="rect">
            <a:avLst/>
          </a:prstGeom>
          <a:noFill/>
          <a:ln>
            <a:miter lim="800000"/>
            <a:headEnd/>
            <a:tailEnd/>
          </a:ln>
        </p:spPr>
        <p:txBody>
          <a:bodyPr/>
          <a:lstStyle/>
          <a:p>
            <a:pPr marL="342900" indent="-342900" fontAlgn="base">
              <a:spcBef>
                <a:spcPct val="20000"/>
              </a:spcBef>
              <a:spcAft>
                <a:spcPct val="0"/>
              </a:spcAft>
              <a:buClr>
                <a:srgbClr val="003366"/>
              </a:buClr>
              <a:defRPr/>
            </a:pPr>
            <a:endParaRPr lang="fr-CA" sz="2800" kern="0" dirty="0">
              <a:solidFill>
                <a:srgbClr val="000000"/>
              </a:solidFill>
              <a:latin typeface="Arial"/>
              <a:ea typeface="MS PGothic" panose="020B0600070205080204" pitchFamily="34" charset="-128"/>
            </a:endParaRPr>
          </a:p>
          <a:p>
            <a:pPr marL="342900" indent="-342900" fontAlgn="base">
              <a:spcBef>
                <a:spcPct val="20000"/>
              </a:spcBef>
              <a:spcAft>
                <a:spcPct val="0"/>
              </a:spcAft>
              <a:buClr>
                <a:srgbClr val="003366"/>
              </a:buClr>
              <a:defRPr/>
            </a:pPr>
            <a:r>
              <a:rPr lang="fr-CA" sz="2800" kern="0" dirty="0">
                <a:solidFill>
                  <a:srgbClr val="000000"/>
                </a:solidFill>
                <a:latin typeface="Arial"/>
                <a:ea typeface="MS PGothic" panose="020B0600070205080204" pitchFamily="34" charset="-128"/>
              </a:rPr>
              <a:t>	</a:t>
            </a:r>
          </a:p>
        </p:txBody>
      </p:sp>
      <p:sp>
        <p:nvSpPr>
          <p:cNvPr id="9" name="Rectangle 17"/>
          <p:cNvSpPr txBox="1">
            <a:spLocks noChangeArrowheads="1"/>
          </p:cNvSpPr>
          <p:nvPr/>
        </p:nvSpPr>
        <p:spPr bwMode="auto">
          <a:xfrm>
            <a:off x="143621" y="1630318"/>
            <a:ext cx="11659148" cy="5390242"/>
          </a:xfrm>
          <a:prstGeom prst="rect">
            <a:avLst/>
          </a:prstGeom>
          <a:noFill/>
          <a:ln>
            <a:miter lim="800000"/>
            <a:headEnd/>
            <a:tailEnd/>
          </a:ln>
        </p:spPr>
        <p:txBody>
          <a:bodyPr/>
          <a:lstStyle/>
          <a:p>
            <a:pPr fontAlgn="base">
              <a:spcBef>
                <a:spcPct val="20000"/>
              </a:spcBef>
              <a:spcAft>
                <a:spcPct val="0"/>
              </a:spcAft>
              <a:buClr>
                <a:srgbClr val="003366"/>
              </a:buClr>
              <a:defRPr/>
            </a:pPr>
            <a:r>
              <a:rPr lang="fr-CA" sz="2800" kern="0" dirty="0">
                <a:solidFill>
                  <a:schemeClr val="accent5">
                    <a:lumMod val="75000"/>
                  </a:schemeClr>
                </a:solidFill>
                <a:ea typeface="MS PGothic" panose="020B0600070205080204" pitchFamily="34" charset="-128"/>
              </a:rPr>
              <a:t>La vie au travail</a:t>
            </a:r>
          </a:p>
          <a:p>
            <a:pPr marL="342900" indent="-342900">
              <a:buFont typeface="Arial" panose="020B0604020202020204" pitchFamily="34" charset="0"/>
              <a:buChar char="•"/>
            </a:pPr>
            <a:r>
              <a:rPr lang="fr-FR" altLang="en-US" sz="2000" dirty="0"/>
              <a:t>Éthique de travail, intensité et répartition du travail</a:t>
            </a:r>
          </a:p>
          <a:p>
            <a:pPr marL="342900" indent="-342900">
              <a:buFont typeface="Arial" panose="020B0604020202020204" pitchFamily="34" charset="0"/>
              <a:buChar char="•"/>
            </a:pPr>
            <a:r>
              <a:rPr lang="fr-FR" altLang="en-US" sz="2000" dirty="0"/>
              <a:t>Satisfaction, sentiment de sens et de but face au travail</a:t>
            </a:r>
          </a:p>
          <a:p>
            <a:pPr marL="342900" indent="-342900">
              <a:buFont typeface="Arial" panose="020B0604020202020204" pitchFamily="34" charset="0"/>
              <a:buChar char="•"/>
            </a:pPr>
            <a:r>
              <a:rPr lang="fr-FR" altLang="en-US" sz="2000" dirty="0"/>
              <a:t>Compétences, formation et sécurité d’emploi</a:t>
            </a:r>
          </a:p>
          <a:p>
            <a:pPr marL="342900" indent="-342900">
              <a:buFont typeface="Arial" panose="020B0604020202020204" pitchFamily="34" charset="0"/>
              <a:buChar char="•"/>
            </a:pPr>
            <a:r>
              <a:rPr lang="fr-FR" altLang="en-US" sz="2000" dirty="0"/>
              <a:t>Rémunération et avantages sociaux</a:t>
            </a:r>
          </a:p>
          <a:p>
            <a:pPr marL="342900" indent="-342900">
              <a:buFont typeface="Arial" panose="020B0604020202020204" pitchFamily="34" charset="0"/>
              <a:buChar char="•"/>
            </a:pPr>
            <a:r>
              <a:rPr lang="fr-FR" altLang="en-US" sz="2000" dirty="0"/>
              <a:t>Relations en milieu de travail</a:t>
            </a:r>
          </a:p>
          <a:p>
            <a:pPr fontAlgn="base">
              <a:spcBef>
                <a:spcPct val="20000"/>
              </a:spcBef>
              <a:spcAft>
                <a:spcPct val="0"/>
              </a:spcAft>
              <a:buClr>
                <a:srgbClr val="003366"/>
              </a:buClr>
              <a:defRPr/>
            </a:pPr>
            <a:r>
              <a:rPr lang="fr-FR" altLang="en-US" sz="2800" kern="0" dirty="0">
                <a:solidFill>
                  <a:schemeClr val="accent5">
                    <a:lumMod val="75000"/>
                  </a:schemeClr>
                </a:solidFill>
                <a:ea typeface="MS PGothic" panose="020B0600070205080204" pitchFamily="34" charset="-128"/>
              </a:rPr>
              <a:t>La vie à la maison</a:t>
            </a:r>
          </a:p>
          <a:p>
            <a:pPr marL="342900" indent="-342900">
              <a:buFont typeface="Arial" panose="020B0604020202020204" pitchFamily="34" charset="0"/>
              <a:buChar char="•"/>
            </a:pPr>
            <a:r>
              <a:rPr lang="fr-FR" altLang="en-US" sz="2000" dirty="0"/>
              <a:t>Activités en plein air</a:t>
            </a:r>
          </a:p>
          <a:p>
            <a:pPr marL="342900" indent="-342900">
              <a:buFont typeface="Arial" panose="020B0604020202020204" pitchFamily="34" charset="0"/>
              <a:buChar char="•"/>
            </a:pPr>
            <a:r>
              <a:rPr lang="fr-FR" altLang="en-US" sz="2000" dirty="0"/>
              <a:t>La pratique de sports</a:t>
            </a:r>
          </a:p>
          <a:p>
            <a:pPr marL="342900" indent="-342900">
              <a:buFont typeface="Arial" panose="020B0604020202020204" pitchFamily="34" charset="0"/>
              <a:buChar char="•"/>
            </a:pPr>
            <a:r>
              <a:rPr lang="fr-FR" altLang="en-US" sz="2000" dirty="0"/>
              <a:t>Participation culturelle</a:t>
            </a:r>
          </a:p>
          <a:p>
            <a:pPr marL="342900" indent="-342900">
              <a:buFont typeface="Arial" panose="020B0604020202020204" pitchFamily="34" charset="0"/>
              <a:buChar char="•"/>
            </a:pPr>
            <a:r>
              <a:rPr lang="fr-FR" altLang="en-US" sz="2000" dirty="0"/>
              <a:t>Utilisation des technologies</a:t>
            </a:r>
          </a:p>
          <a:p>
            <a:pPr marL="342900" indent="-342900">
              <a:buFont typeface="Arial" panose="020B0604020202020204" pitchFamily="34" charset="0"/>
              <a:buChar char="•"/>
            </a:pPr>
            <a:r>
              <a:rPr lang="fr-FR" altLang="en-US" sz="2000" dirty="0"/>
              <a:t>Habitudes alimentaires et nutrition</a:t>
            </a:r>
          </a:p>
          <a:p>
            <a:pPr fontAlgn="base">
              <a:spcBef>
                <a:spcPct val="20000"/>
              </a:spcBef>
              <a:spcAft>
                <a:spcPct val="0"/>
              </a:spcAft>
              <a:buClr>
                <a:srgbClr val="003366"/>
              </a:buClr>
              <a:defRPr/>
            </a:pPr>
            <a:endParaRPr lang="fr-CA" sz="2400" kern="0" dirty="0">
              <a:solidFill>
                <a:srgbClr val="002060"/>
              </a:solidFill>
              <a:ea typeface="MS PGothic" panose="020B0600070205080204" pitchFamily="34" charset="-128"/>
            </a:endParaRPr>
          </a:p>
          <a:p>
            <a:pPr fontAlgn="base">
              <a:spcBef>
                <a:spcPct val="20000"/>
              </a:spcBef>
              <a:spcAft>
                <a:spcPct val="0"/>
              </a:spcAft>
              <a:buClr>
                <a:srgbClr val="003366"/>
              </a:buClr>
              <a:defRPr/>
            </a:pPr>
            <a:endParaRPr lang="fr-CA" sz="2800" kern="0" dirty="0">
              <a:solidFill>
                <a:srgbClr val="002060"/>
              </a:solidFill>
              <a:ea typeface="MS PGothic" panose="020B0600070205080204" pitchFamily="34" charset="-128"/>
            </a:endParaRPr>
          </a:p>
          <a:p>
            <a:pPr marL="342900" indent="-342900" fontAlgn="base">
              <a:spcBef>
                <a:spcPct val="20000"/>
              </a:spcBef>
              <a:spcAft>
                <a:spcPct val="0"/>
              </a:spcAft>
              <a:buClr>
                <a:srgbClr val="003366"/>
              </a:buClr>
              <a:defRPr/>
            </a:pPr>
            <a:endParaRPr lang="fr-CA" sz="2800" kern="0" dirty="0">
              <a:solidFill>
                <a:srgbClr val="000000"/>
              </a:solidFill>
              <a:ea typeface="MS PGothic" panose="020B0600070205080204" pitchFamily="34" charset="-128"/>
            </a:endParaRPr>
          </a:p>
          <a:p>
            <a:pPr marL="342900" indent="-342900" fontAlgn="base">
              <a:spcBef>
                <a:spcPct val="20000"/>
              </a:spcBef>
              <a:spcAft>
                <a:spcPct val="0"/>
              </a:spcAft>
              <a:buClr>
                <a:srgbClr val="003366"/>
              </a:buClr>
              <a:defRPr/>
            </a:pPr>
            <a:r>
              <a:rPr lang="fr-CA" sz="2800" kern="0" dirty="0">
                <a:solidFill>
                  <a:srgbClr val="000000"/>
                </a:solidFill>
                <a:ea typeface="MS PGothic" panose="020B0600070205080204" pitchFamily="34" charset="-128"/>
              </a:rPr>
              <a:t>	</a:t>
            </a:r>
          </a:p>
        </p:txBody>
      </p:sp>
    </p:spTree>
    <p:extLst>
      <p:ext uri="{BB962C8B-B14F-4D97-AF65-F5344CB8AC3E}">
        <p14:creationId xmlns:p14="http://schemas.microsoft.com/office/powerpoint/2010/main" val="2761898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875275"/>
            <a:ext cx="10845800" cy="978729"/>
          </a:xfrm>
        </p:spPr>
        <p:txBody>
          <a:bodyPr>
            <a:spAutoFit/>
          </a:bodyPr>
          <a:lstStyle/>
          <a:p>
            <a:r>
              <a:rPr lang="fr-FR" sz="3200" b="1" dirty="0">
                <a:latin typeface="+mn-lt"/>
              </a:rPr>
              <a:t>Les Canadiens au travail et à la maison - </a:t>
            </a:r>
            <a:r>
              <a:rPr lang="en-CA" sz="3200" b="1" dirty="0" err="1">
                <a:latin typeface="+mn-lt"/>
              </a:rPr>
              <a:t>Contenu</a:t>
            </a:r>
            <a:r>
              <a:rPr lang="en-CA" sz="3200" b="1" dirty="0">
                <a:latin typeface="+mn-lt"/>
              </a:rPr>
              <a:t> de </a:t>
            </a:r>
            <a:r>
              <a:rPr lang="en-CA" sz="3200" b="1" dirty="0" err="1">
                <a:latin typeface="+mn-lt"/>
              </a:rPr>
              <a:t>l’enquête</a:t>
            </a:r>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a:defRPr/>
            </a:pPr>
            <a:fld id="{EDB761FF-D525-D64B-8909-8CF25B3FD480}" type="slidenum">
              <a:rPr lang="en-US" sz="1100" smtClean="0">
                <a:solidFill>
                  <a:prstClr val="black"/>
                </a:solidFill>
              </a:rPr>
              <a:pPr>
                <a:defRPr/>
              </a:pPr>
              <a:t>18</a:t>
            </a:fld>
            <a:endParaRPr lang="en-US" sz="1100" dirty="0">
              <a:solidFill>
                <a:prstClr val="black"/>
              </a:solidFill>
            </a:endParaRPr>
          </a:p>
        </p:txBody>
      </p:sp>
      <p:sp>
        <p:nvSpPr>
          <p:cNvPr id="6" name="Rectangle 17"/>
          <p:cNvSpPr txBox="1">
            <a:spLocks noChangeArrowheads="1"/>
          </p:cNvSpPr>
          <p:nvPr/>
        </p:nvSpPr>
        <p:spPr bwMode="auto">
          <a:xfrm>
            <a:off x="-72072" y="1453199"/>
            <a:ext cx="12264072" cy="3381375"/>
          </a:xfrm>
          <a:prstGeom prst="rect">
            <a:avLst/>
          </a:prstGeom>
          <a:noFill/>
          <a:ln>
            <a:miter lim="800000"/>
            <a:headEnd/>
            <a:tailEnd/>
          </a:ln>
        </p:spPr>
        <p:txBody>
          <a:bodyPr/>
          <a:lstStyle/>
          <a:p>
            <a:pPr marL="342900" indent="-342900" fontAlgn="base">
              <a:spcBef>
                <a:spcPct val="20000"/>
              </a:spcBef>
              <a:spcAft>
                <a:spcPct val="0"/>
              </a:spcAft>
              <a:buClr>
                <a:srgbClr val="003366"/>
              </a:buClr>
              <a:defRPr/>
            </a:pPr>
            <a:endParaRPr lang="fr-CA" sz="2800" kern="0" dirty="0">
              <a:solidFill>
                <a:srgbClr val="000000"/>
              </a:solidFill>
              <a:latin typeface="Arial"/>
              <a:ea typeface="MS PGothic" panose="020B0600070205080204" pitchFamily="34" charset="-128"/>
            </a:endParaRPr>
          </a:p>
          <a:p>
            <a:pPr marL="342900" indent="-342900" fontAlgn="base">
              <a:spcBef>
                <a:spcPct val="20000"/>
              </a:spcBef>
              <a:spcAft>
                <a:spcPct val="0"/>
              </a:spcAft>
              <a:buClr>
                <a:srgbClr val="003366"/>
              </a:buClr>
              <a:defRPr/>
            </a:pPr>
            <a:r>
              <a:rPr lang="fr-CA" sz="2800" kern="0" dirty="0">
                <a:solidFill>
                  <a:srgbClr val="000000"/>
                </a:solidFill>
                <a:latin typeface="Arial"/>
                <a:ea typeface="MS PGothic" panose="020B0600070205080204" pitchFamily="34" charset="-128"/>
              </a:rPr>
              <a:t>	</a:t>
            </a:r>
          </a:p>
        </p:txBody>
      </p:sp>
      <p:sp>
        <p:nvSpPr>
          <p:cNvPr id="9" name="Rectangle 17"/>
          <p:cNvSpPr txBox="1">
            <a:spLocks noChangeArrowheads="1"/>
          </p:cNvSpPr>
          <p:nvPr/>
        </p:nvSpPr>
        <p:spPr bwMode="auto">
          <a:xfrm>
            <a:off x="143621" y="1630318"/>
            <a:ext cx="11659148" cy="5390242"/>
          </a:xfrm>
          <a:prstGeom prst="rect">
            <a:avLst/>
          </a:prstGeom>
          <a:noFill/>
          <a:ln>
            <a:miter lim="800000"/>
            <a:headEnd/>
            <a:tailEnd/>
          </a:ln>
        </p:spPr>
        <p:txBody>
          <a:bodyPr/>
          <a:lstStyle/>
          <a:p>
            <a:pPr fontAlgn="base">
              <a:spcBef>
                <a:spcPct val="20000"/>
              </a:spcBef>
              <a:spcAft>
                <a:spcPct val="0"/>
              </a:spcAft>
              <a:buClr>
                <a:srgbClr val="003366"/>
              </a:buClr>
              <a:defRPr/>
            </a:pPr>
            <a:r>
              <a:rPr lang="fr-CA" sz="2800" kern="0" dirty="0">
                <a:ea typeface="MS PGothic" panose="020B0600070205080204" pitchFamily="34" charset="-128"/>
              </a:rPr>
              <a:t>L’équilibre travail-vie</a:t>
            </a:r>
          </a:p>
          <a:p>
            <a:pPr marL="342900" indent="-342900">
              <a:buFont typeface="Arial" panose="020B0604020202020204" pitchFamily="34" charset="0"/>
              <a:buChar char="•"/>
            </a:pPr>
            <a:r>
              <a:rPr lang="fr-FR" altLang="en-US" sz="2000" dirty="0"/>
              <a:t>Satisfaction à l’égard de la quantité et la qualité du temps passé ensemble</a:t>
            </a:r>
          </a:p>
          <a:p>
            <a:pPr marL="342900" indent="-342900">
              <a:buFont typeface="Arial" panose="020B0604020202020204" pitchFamily="34" charset="0"/>
              <a:buChar char="•"/>
            </a:pPr>
            <a:r>
              <a:rPr lang="fr-FR" altLang="en-US" sz="2000" dirty="0"/>
              <a:t>Répartition des tâches dans le ménage </a:t>
            </a:r>
          </a:p>
          <a:p>
            <a:pPr marL="342900" indent="-342900">
              <a:buFont typeface="Arial" panose="020B0604020202020204" pitchFamily="34" charset="0"/>
              <a:buChar char="•"/>
            </a:pPr>
            <a:r>
              <a:rPr lang="fr-FR" altLang="en-US" sz="2000" dirty="0"/>
              <a:t>Équilibre entre les responsabilités au travail et à la maison</a:t>
            </a:r>
          </a:p>
          <a:p>
            <a:pPr fontAlgn="base">
              <a:spcBef>
                <a:spcPct val="20000"/>
              </a:spcBef>
              <a:spcAft>
                <a:spcPct val="0"/>
              </a:spcAft>
              <a:buClr>
                <a:srgbClr val="003366"/>
              </a:buClr>
              <a:defRPr/>
            </a:pPr>
            <a:r>
              <a:rPr lang="en-CA" sz="2800" kern="0" dirty="0">
                <a:ea typeface="MS PGothic" panose="020B0600070205080204" pitchFamily="34" charset="-128"/>
              </a:rPr>
              <a:t>Santé, bien-</a:t>
            </a:r>
            <a:r>
              <a:rPr lang="en-CA" sz="2800" kern="0" dirty="0" err="1">
                <a:ea typeface="MS PGothic" panose="020B0600070205080204" pitchFamily="34" charset="-128"/>
              </a:rPr>
              <a:t>être</a:t>
            </a:r>
            <a:r>
              <a:rPr lang="en-CA" sz="2800" kern="0" dirty="0">
                <a:ea typeface="MS PGothic" panose="020B0600070205080204" pitchFamily="34" charset="-128"/>
              </a:rPr>
              <a:t> et </a:t>
            </a:r>
            <a:r>
              <a:rPr lang="en-CA" sz="2800" kern="0" dirty="0" err="1">
                <a:ea typeface="MS PGothic" panose="020B0600070205080204" pitchFamily="34" charset="-128"/>
              </a:rPr>
              <a:t>résilience</a:t>
            </a:r>
            <a:endParaRPr lang="en-CA" sz="2800" kern="0" dirty="0">
              <a:ea typeface="MS PGothic" panose="020B0600070205080204" pitchFamily="34" charset="-128"/>
            </a:endParaRPr>
          </a:p>
          <a:p>
            <a:pPr marL="342900" indent="-342900">
              <a:buFont typeface="Arial" panose="020B0604020202020204" pitchFamily="34" charset="0"/>
              <a:buChar char="•"/>
            </a:pPr>
            <a:r>
              <a:rPr lang="fr-FR" altLang="en-US" sz="2000" dirty="0"/>
              <a:t>État de santé </a:t>
            </a:r>
            <a:r>
              <a:rPr lang="fr-FR" altLang="en-US" sz="2000" dirty="0" err="1"/>
              <a:t>autodéclaré</a:t>
            </a:r>
            <a:endParaRPr lang="fr-FR" altLang="en-US" sz="2000" dirty="0"/>
          </a:p>
          <a:p>
            <a:pPr marL="342900" indent="-342900">
              <a:buFont typeface="Arial" panose="020B0604020202020204" pitchFamily="34" charset="0"/>
              <a:buChar char="•"/>
            </a:pPr>
            <a:r>
              <a:rPr lang="fr-FR" altLang="en-US" sz="2000" dirty="0"/>
              <a:t>Niveau de satisfaction en ce qui a trait à différents aspects de la vie</a:t>
            </a:r>
          </a:p>
          <a:p>
            <a:pPr marL="342900" indent="-342900">
              <a:buFont typeface="Arial" panose="020B0604020202020204" pitchFamily="34" charset="0"/>
              <a:buChar char="•"/>
            </a:pPr>
            <a:r>
              <a:rPr lang="fr-FR" altLang="en-US" sz="2000" dirty="0"/>
              <a:t>Bien-être subjectif</a:t>
            </a:r>
          </a:p>
          <a:p>
            <a:pPr marL="342900" indent="-342900">
              <a:buFont typeface="Arial" panose="020B0604020202020204" pitchFamily="34" charset="0"/>
              <a:buChar char="•"/>
            </a:pPr>
            <a:r>
              <a:rPr lang="fr-FR" altLang="en-US" sz="2000" dirty="0"/>
              <a:t>Gestion du stress</a:t>
            </a:r>
          </a:p>
          <a:p>
            <a:pPr marL="342900" indent="-342900">
              <a:buFont typeface="Arial" panose="020B0604020202020204" pitchFamily="34" charset="0"/>
              <a:buChar char="•"/>
            </a:pPr>
            <a:r>
              <a:rPr lang="fr-FR" altLang="en-US" sz="2000" dirty="0"/>
              <a:t>Possibilités de vie </a:t>
            </a:r>
          </a:p>
          <a:p>
            <a:pPr marL="342900" indent="-342900">
              <a:buFont typeface="Arial" panose="020B0604020202020204" pitchFamily="34" charset="0"/>
              <a:buChar char="•"/>
            </a:pPr>
            <a:r>
              <a:rPr lang="fr-FR" altLang="en-US" sz="2000" dirty="0"/>
              <a:t>Perspective et aspiration</a:t>
            </a:r>
          </a:p>
          <a:p>
            <a:pPr marL="342900" indent="-342900">
              <a:buFont typeface="Arial" panose="020B0604020202020204" pitchFamily="34" charset="0"/>
              <a:buChar char="•"/>
            </a:pPr>
            <a:r>
              <a:rPr lang="fr-FR" altLang="en-US" sz="2000" dirty="0"/>
              <a:t>Résilience</a:t>
            </a:r>
          </a:p>
          <a:p>
            <a:pPr marL="342900" indent="-342900">
              <a:buFont typeface="Arial" panose="020B0604020202020204" pitchFamily="34" charset="0"/>
              <a:buChar char="•"/>
            </a:pPr>
            <a:r>
              <a:rPr lang="fr-FR" altLang="en-US" sz="2000" dirty="0"/>
              <a:t>Questions d’identification des incapacités</a:t>
            </a:r>
          </a:p>
          <a:p>
            <a:pPr fontAlgn="base">
              <a:spcBef>
                <a:spcPct val="20000"/>
              </a:spcBef>
              <a:spcAft>
                <a:spcPct val="0"/>
              </a:spcAft>
              <a:buClr>
                <a:srgbClr val="003366"/>
              </a:buClr>
              <a:defRPr/>
            </a:pPr>
            <a:endParaRPr lang="en-CA" altLang="en-US" sz="2800" kern="0" dirty="0">
              <a:solidFill>
                <a:srgbClr val="002060"/>
              </a:solidFill>
              <a:ea typeface="MS PGothic" panose="020B0600070205080204" pitchFamily="34" charset="-128"/>
            </a:endParaRPr>
          </a:p>
          <a:p>
            <a:pPr fontAlgn="base">
              <a:spcBef>
                <a:spcPct val="20000"/>
              </a:spcBef>
              <a:spcAft>
                <a:spcPct val="0"/>
              </a:spcAft>
              <a:buClr>
                <a:srgbClr val="003366"/>
              </a:buClr>
              <a:defRPr/>
            </a:pPr>
            <a:endParaRPr lang="fr-CA" sz="2400" kern="0" dirty="0">
              <a:solidFill>
                <a:srgbClr val="002060"/>
              </a:solidFill>
              <a:ea typeface="MS PGothic" panose="020B0600070205080204" pitchFamily="34" charset="-128"/>
            </a:endParaRPr>
          </a:p>
          <a:p>
            <a:pPr fontAlgn="base">
              <a:spcBef>
                <a:spcPct val="20000"/>
              </a:spcBef>
              <a:spcAft>
                <a:spcPct val="0"/>
              </a:spcAft>
              <a:buClr>
                <a:srgbClr val="003366"/>
              </a:buClr>
              <a:defRPr/>
            </a:pPr>
            <a:endParaRPr lang="fr-CA" sz="2800" kern="0" dirty="0">
              <a:solidFill>
                <a:srgbClr val="002060"/>
              </a:solidFill>
              <a:ea typeface="MS PGothic" panose="020B0600070205080204" pitchFamily="34" charset="-128"/>
            </a:endParaRPr>
          </a:p>
          <a:p>
            <a:pPr marL="342900" indent="-342900" fontAlgn="base">
              <a:spcBef>
                <a:spcPct val="20000"/>
              </a:spcBef>
              <a:spcAft>
                <a:spcPct val="0"/>
              </a:spcAft>
              <a:buClr>
                <a:srgbClr val="003366"/>
              </a:buClr>
              <a:defRPr/>
            </a:pPr>
            <a:endParaRPr lang="fr-CA" sz="2800" kern="0" dirty="0">
              <a:solidFill>
                <a:srgbClr val="000000"/>
              </a:solidFill>
              <a:ea typeface="MS PGothic" panose="020B0600070205080204" pitchFamily="34" charset="-128"/>
            </a:endParaRPr>
          </a:p>
          <a:p>
            <a:pPr marL="342900" indent="-342900" fontAlgn="base">
              <a:spcBef>
                <a:spcPct val="20000"/>
              </a:spcBef>
              <a:spcAft>
                <a:spcPct val="0"/>
              </a:spcAft>
              <a:buClr>
                <a:srgbClr val="003366"/>
              </a:buClr>
              <a:defRPr/>
            </a:pPr>
            <a:r>
              <a:rPr lang="fr-CA" sz="2800" kern="0" dirty="0">
                <a:solidFill>
                  <a:srgbClr val="000000"/>
                </a:solidFill>
                <a:ea typeface="MS PGothic" panose="020B0600070205080204" pitchFamily="34" charset="-128"/>
              </a:rPr>
              <a:t>	</a:t>
            </a:r>
          </a:p>
        </p:txBody>
      </p:sp>
    </p:spTree>
    <p:extLst>
      <p:ext uri="{BB962C8B-B14F-4D97-AF65-F5344CB8AC3E}">
        <p14:creationId xmlns:p14="http://schemas.microsoft.com/office/powerpoint/2010/main" val="792532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621C-6F45-B242-BB65-E518082388E2}"/>
              </a:ext>
            </a:extLst>
          </p:cNvPr>
          <p:cNvSpPr>
            <a:spLocks noGrp="1"/>
          </p:cNvSpPr>
          <p:nvPr>
            <p:ph type="ctrTitle"/>
            <p:custDataLst>
              <p:tags r:id="rId1"/>
            </p:custDataLst>
          </p:nvPr>
        </p:nvSpPr>
        <p:spPr>
          <a:xfrm>
            <a:off x="383725" y="2696162"/>
            <a:ext cx="10762697" cy="1058953"/>
          </a:xfrm>
        </p:spPr>
        <p:txBody>
          <a:bodyPr/>
          <a:lstStyle/>
          <a:p>
            <a:r>
              <a:rPr lang="fr-FR" sz="3600" dirty="0">
                <a:solidFill>
                  <a:prstClr val="black"/>
                </a:solidFill>
                <a:latin typeface="Calibri" panose="020F0502020204030204"/>
              </a:rPr>
              <a:t>Familles</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294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25513"/>
            <a:ext cx="11536363" cy="538162"/>
          </a:xfrm>
          <a:prstGeom prst="rect">
            <a:avLst/>
          </a:prstGeom>
        </p:spPr>
        <p:txBody>
          <a:bodyPr/>
          <a:lstStyle/>
          <a:p>
            <a:r>
              <a:rPr lang="en-CA" sz="3600" b="1" dirty="0">
                <a:latin typeface="+mn-lt"/>
              </a:rPr>
              <a:t>Résumé de la </a:t>
            </a:r>
            <a:r>
              <a:rPr lang="en-CA" sz="3600" b="1" dirty="0" err="1">
                <a:latin typeface="+mn-lt"/>
              </a:rPr>
              <a:t>présentation</a:t>
            </a:r>
            <a:endParaRPr lang="fr-FR" sz="3600" b="1" dirty="0">
              <a:latin typeface="+mn-lt"/>
            </a:endParaRPr>
          </a:p>
        </p:txBody>
      </p:sp>
      <p:sp>
        <p:nvSpPr>
          <p:cNvPr id="4" name="Rectangle 3"/>
          <p:cNvSpPr txBox="1">
            <a:spLocks noChangeArrowheads="1"/>
          </p:cNvSpPr>
          <p:nvPr/>
        </p:nvSpPr>
        <p:spPr bwMode="auto">
          <a:xfrm>
            <a:off x="0" y="1840012"/>
            <a:ext cx="11428519" cy="5017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CA" altLang="fr-FR" dirty="0" err="1">
                <a:solidFill>
                  <a:srgbClr val="000000"/>
                </a:solidFill>
                <a:latin typeface="Arial"/>
              </a:rPr>
              <a:t>Aperçu</a:t>
            </a:r>
            <a:r>
              <a:rPr lang="en-CA" altLang="fr-FR" dirty="0">
                <a:solidFill>
                  <a:srgbClr val="000000"/>
                </a:solidFill>
                <a:latin typeface="Arial"/>
              </a:rPr>
              <a:t> du programme </a:t>
            </a:r>
            <a:r>
              <a:rPr lang="en-CA" altLang="fr-FR" dirty="0" err="1">
                <a:solidFill>
                  <a:srgbClr val="000000"/>
                </a:solidFill>
                <a:latin typeface="Arial"/>
              </a:rPr>
              <a:t>général</a:t>
            </a:r>
            <a:r>
              <a:rPr lang="en-CA" altLang="fr-FR" dirty="0">
                <a:solidFill>
                  <a:srgbClr val="000000"/>
                </a:solidFill>
                <a:latin typeface="Arial"/>
              </a:rPr>
              <a:t> des </a:t>
            </a:r>
            <a:r>
              <a:rPr lang="en-CA" altLang="fr-FR" dirty="0" err="1">
                <a:solidFill>
                  <a:srgbClr val="000000"/>
                </a:solidFill>
                <a:latin typeface="Arial"/>
              </a:rPr>
              <a:t>statistiques</a:t>
            </a:r>
            <a:r>
              <a:rPr lang="en-CA" altLang="fr-FR" dirty="0">
                <a:solidFill>
                  <a:srgbClr val="000000"/>
                </a:solidFill>
                <a:latin typeface="Arial"/>
              </a:rPr>
              <a:t> </a:t>
            </a:r>
            <a:r>
              <a:rPr lang="en-CA" altLang="fr-FR" dirty="0" err="1">
                <a:solidFill>
                  <a:srgbClr val="000000"/>
                </a:solidFill>
                <a:latin typeface="Arial"/>
              </a:rPr>
              <a:t>sociales</a:t>
            </a:r>
            <a:endParaRPr lang="en-CA" altLang="fr-FR" dirty="0">
              <a:solidFill>
                <a:srgbClr val="000000"/>
              </a:solidFill>
              <a:latin typeface="Arial"/>
            </a:endParaRPr>
          </a:p>
          <a:p>
            <a:pPr marL="457200" lvl="1" indent="0">
              <a:buNone/>
            </a:pPr>
            <a:r>
              <a:rPr lang="en-CA" altLang="fr-FR" dirty="0">
                <a:solidFill>
                  <a:srgbClr val="000000"/>
                </a:solidFill>
                <a:latin typeface="Arial"/>
              </a:rPr>
              <a:t>Initiatives de modernisation</a:t>
            </a:r>
          </a:p>
          <a:p>
            <a:pPr marL="457200" lvl="1" indent="0">
              <a:buNone/>
            </a:pPr>
            <a:r>
              <a:rPr lang="en-CA" altLang="fr-FR" dirty="0">
                <a:solidFill>
                  <a:srgbClr val="000000"/>
                </a:solidFill>
                <a:latin typeface="Arial"/>
              </a:rPr>
              <a:t>Les Canadiens au travail et à la </a:t>
            </a:r>
            <a:r>
              <a:rPr lang="en-CA" altLang="fr-FR" dirty="0" err="1">
                <a:solidFill>
                  <a:srgbClr val="000000"/>
                </a:solidFill>
                <a:latin typeface="Arial"/>
              </a:rPr>
              <a:t>maison</a:t>
            </a:r>
            <a:endParaRPr lang="en-CA" altLang="fr-FR" dirty="0">
              <a:solidFill>
                <a:srgbClr val="000000"/>
              </a:solidFill>
              <a:latin typeface="Arial"/>
            </a:endParaRPr>
          </a:p>
          <a:p>
            <a:pPr marL="457200" lvl="1" indent="0">
              <a:buNone/>
            </a:pPr>
            <a:r>
              <a:rPr lang="en-CA" altLang="fr-FR" dirty="0" err="1">
                <a:solidFill>
                  <a:srgbClr val="000000"/>
                </a:solidFill>
                <a:latin typeface="Arial"/>
              </a:rPr>
              <a:t>Familles</a:t>
            </a:r>
            <a:endParaRPr lang="en-CA" altLang="fr-FR" dirty="0">
              <a:solidFill>
                <a:srgbClr val="000000"/>
              </a:solidFill>
              <a:latin typeface="Arial"/>
            </a:endParaRPr>
          </a:p>
          <a:p>
            <a:pPr marL="457200" lvl="1" indent="0">
              <a:buNone/>
            </a:pPr>
            <a:r>
              <a:rPr lang="en-CA" altLang="fr-FR" dirty="0">
                <a:solidFill>
                  <a:srgbClr val="000000"/>
                </a:solidFill>
                <a:latin typeface="Arial"/>
              </a:rPr>
              <a:t>Dons, </a:t>
            </a:r>
            <a:r>
              <a:rPr lang="en-CA" altLang="fr-FR" dirty="0" err="1">
                <a:solidFill>
                  <a:srgbClr val="000000"/>
                </a:solidFill>
                <a:latin typeface="Arial"/>
              </a:rPr>
              <a:t>bénévolat</a:t>
            </a:r>
            <a:r>
              <a:rPr lang="en-CA" altLang="fr-FR" dirty="0">
                <a:solidFill>
                  <a:srgbClr val="000000"/>
                </a:solidFill>
                <a:latin typeface="Arial"/>
              </a:rPr>
              <a:t> et participation</a:t>
            </a:r>
          </a:p>
        </p:txBody>
      </p:sp>
    </p:spTree>
    <p:extLst>
      <p:ext uri="{BB962C8B-B14F-4D97-AF65-F5344CB8AC3E}">
        <p14:creationId xmlns:p14="http://schemas.microsoft.com/office/powerpoint/2010/main" val="3702881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875275"/>
            <a:ext cx="10845800" cy="978729"/>
          </a:xfrm>
        </p:spPr>
        <p:txBody>
          <a:bodyPr>
            <a:spAutoFit/>
          </a:bodyPr>
          <a:lstStyle/>
          <a:p>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761FF-D525-D64B-8909-8CF25B3FD480}" type="slidenum">
              <a:rPr kumimoji="0" lang="en-US" sz="1100" b="0" i="0" u="none" strike="noStrike" kern="1200" cap="none" spc="0" normalizeH="0" baseline="0" noProof="0" smtClean="0">
                <a:ln>
                  <a:noFill/>
                </a:ln>
                <a:solidFill>
                  <a:prstClr val="black"/>
                </a:solidFill>
                <a:effectLst/>
                <a:uLnTx/>
                <a:uFillTx/>
                <a:latin typeface="Arial MT Std" panose="020B0402020200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dirty="0">
              <a:ln>
                <a:noFill/>
              </a:ln>
              <a:solidFill>
                <a:prstClr val="black"/>
              </a:solidFill>
              <a:effectLst/>
              <a:uLnTx/>
              <a:uFillTx/>
              <a:latin typeface="Arial MT Std" panose="020B0402020200020204" pitchFamily="34" charset="0"/>
              <a:ea typeface="+mn-ea"/>
              <a:cs typeface="+mn-cs"/>
            </a:endParaRPr>
          </a:p>
        </p:txBody>
      </p:sp>
      <p:sp>
        <p:nvSpPr>
          <p:cNvPr id="6" name="Rectangle 17"/>
          <p:cNvSpPr txBox="1">
            <a:spLocks noChangeArrowheads="1"/>
          </p:cNvSpPr>
          <p:nvPr/>
        </p:nvSpPr>
        <p:spPr bwMode="auto">
          <a:xfrm>
            <a:off x="-72072" y="1453199"/>
            <a:ext cx="12264072" cy="3381375"/>
          </a:xfrm>
          <a:prstGeom prst="rect">
            <a:avLst/>
          </a:prstGeom>
          <a:noFill/>
          <a:ln>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	</a:t>
            </a:r>
          </a:p>
        </p:txBody>
      </p:sp>
      <p:sp>
        <p:nvSpPr>
          <p:cNvPr id="9" name="Rectangle 17"/>
          <p:cNvSpPr txBox="1">
            <a:spLocks noChangeArrowheads="1"/>
          </p:cNvSpPr>
          <p:nvPr/>
        </p:nvSpPr>
        <p:spPr bwMode="auto">
          <a:xfrm>
            <a:off x="143621" y="1630318"/>
            <a:ext cx="11659148" cy="5390242"/>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en-CA" altLang="en-US"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4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	</a:t>
            </a:r>
          </a:p>
        </p:txBody>
      </p:sp>
      <p:sp>
        <p:nvSpPr>
          <p:cNvPr id="2" name="Rectangle 1">
            <a:extLst>
              <a:ext uri="{FF2B5EF4-FFF2-40B4-BE49-F238E27FC236}">
                <a16:creationId xmlns:a16="http://schemas.microsoft.com/office/drawing/2014/main" id="{03BF6515-9F59-467F-859D-19E62316517A}"/>
              </a:ext>
            </a:extLst>
          </p:cNvPr>
          <p:cNvSpPr/>
          <p:nvPr/>
        </p:nvSpPr>
        <p:spPr>
          <a:xfrm>
            <a:off x="143621" y="752857"/>
            <a:ext cx="8076040" cy="584775"/>
          </a:xfrm>
          <a:prstGeom prst="rect">
            <a:avLst/>
          </a:prstGeom>
        </p:spPr>
        <p:txBody>
          <a:bodyPr wrap="square">
            <a:spAutoFit/>
          </a:bodyPr>
          <a:lstStyle/>
          <a:p>
            <a:r>
              <a:rPr lang="fr-CA" sz="3200" b="1" dirty="0">
                <a:solidFill>
                  <a:prstClr val="black"/>
                </a:solidFill>
                <a:ea typeface="MS PGothic" panose="020B0600070205080204" pitchFamily="34" charset="-128"/>
                <a:cs typeface="+mj-cs"/>
              </a:rPr>
              <a:t>Pourquoi l’enquête sur les familles?</a:t>
            </a:r>
            <a:endParaRPr lang="en-CA" dirty="0"/>
          </a:p>
        </p:txBody>
      </p:sp>
      <p:pic>
        <p:nvPicPr>
          <p:cNvPr id="3" name="Picture 2">
            <a:extLst>
              <a:ext uri="{FF2B5EF4-FFF2-40B4-BE49-F238E27FC236}">
                <a16:creationId xmlns:a16="http://schemas.microsoft.com/office/drawing/2014/main" id="{78ACEA80-2983-4480-86E3-32051104FFAB}"/>
              </a:ext>
            </a:extLst>
          </p:cNvPr>
          <p:cNvPicPr>
            <a:picLocks noChangeAspect="1"/>
          </p:cNvPicPr>
          <p:nvPr/>
        </p:nvPicPr>
        <p:blipFill>
          <a:blip r:embed="rId3"/>
          <a:stretch>
            <a:fillRect/>
          </a:stretch>
        </p:blipFill>
        <p:spPr>
          <a:xfrm>
            <a:off x="107118" y="1222066"/>
            <a:ext cx="10882303" cy="4993057"/>
          </a:xfrm>
          <a:prstGeom prst="rect">
            <a:avLst/>
          </a:prstGeom>
        </p:spPr>
      </p:pic>
    </p:spTree>
    <p:extLst>
      <p:ext uri="{BB962C8B-B14F-4D97-AF65-F5344CB8AC3E}">
        <p14:creationId xmlns:p14="http://schemas.microsoft.com/office/powerpoint/2010/main" val="113418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875275"/>
            <a:ext cx="10845800" cy="978729"/>
          </a:xfrm>
        </p:spPr>
        <p:txBody>
          <a:bodyPr>
            <a:spAutoFit/>
          </a:bodyPr>
          <a:lstStyle/>
          <a:p>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761FF-D525-D64B-8909-8CF25B3FD480}" type="slidenum">
              <a:rPr kumimoji="0" lang="en-US" sz="1100" b="0" i="0" u="none" strike="noStrike" kern="1200" cap="none" spc="0" normalizeH="0" baseline="0" noProof="0" smtClean="0">
                <a:ln>
                  <a:noFill/>
                </a:ln>
                <a:solidFill>
                  <a:prstClr val="black"/>
                </a:solidFill>
                <a:effectLst/>
                <a:uLnTx/>
                <a:uFillTx/>
                <a:latin typeface="Arial MT Std" panose="020B0402020200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dirty="0">
              <a:ln>
                <a:noFill/>
              </a:ln>
              <a:solidFill>
                <a:prstClr val="black"/>
              </a:solidFill>
              <a:effectLst/>
              <a:uLnTx/>
              <a:uFillTx/>
              <a:latin typeface="Arial MT Std" panose="020B0402020200020204" pitchFamily="34" charset="0"/>
              <a:ea typeface="+mn-ea"/>
              <a:cs typeface="+mn-cs"/>
            </a:endParaRPr>
          </a:p>
        </p:txBody>
      </p:sp>
      <p:sp>
        <p:nvSpPr>
          <p:cNvPr id="6" name="Rectangle 17"/>
          <p:cNvSpPr txBox="1">
            <a:spLocks noChangeArrowheads="1"/>
          </p:cNvSpPr>
          <p:nvPr/>
        </p:nvSpPr>
        <p:spPr bwMode="auto">
          <a:xfrm>
            <a:off x="-72072" y="1453199"/>
            <a:ext cx="12264072" cy="3381375"/>
          </a:xfrm>
          <a:prstGeom prst="rect">
            <a:avLst/>
          </a:prstGeom>
          <a:noFill/>
          <a:ln>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	</a:t>
            </a:r>
          </a:p>
        </p:txBody>
      </p:sp>
      <p:sp>
        <p:nvSpPr>
          <p:cNvPr id="9" name="Rectangle 17"/>
          <p:cNvSpPr txBox="1">
            <a:spLocks noChangeArrowheads="1"/>
          </p:cNvSpPr>
          <p:nvPr/>
        </p:nvSpPr>
        <p:spPr bwMode="auto">
          <a:xfrm>
            <a:off x="143621" y="1630318"/>
            <a:ext cx="11659148" cy="5390242"/>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en-CA" altLang="en-US"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4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	</a:t>
            </a:r>
          </a:p>
        </p:txBody>
      </p:sp>
      <p:pic>
        <p:nvPicPr>
          <p:cNvPr id="4" name="Picture 3">
            <a:extLst>
              <a:ext uri="{FF2B5EF4-FFF2-40B4-BE49-F238E27FC236}">
                <a16:creationId xmlns:a16="http://schemas.microsoft.com/office/drawing/2014/main" id="{34629AA2-901D-4686-8246-7821C98D59D1}"/>
              </a:ext>
            </a:extLst>
          </p:cNvPr>
          <p:cNvPicPr>
            <a:picLocks noChangeAspect="1"/>
          </p:cNvPicPr>
          <p:nvPr/>
        </p:nvPicPr>
        <p:blipFill>
          <a:blip r:embed="rId3"/>
          <a:stretch>
            <a:fillRect/>
          </a:stretch>
        </p:blipFill>
        <p:spPr>
          <a:xfrm>
            <a:off x="85241" y="1514751"/>
            <a:ext cx="11717528" cy="4407790"/>
          </a:xfrm>
          <a:prstGeom prst="rect">
            <a:avLst/>
          </a:prstGeom>
        </p:spPr>
      </p:pic>
      <p:pic>
        <p:nvPicPr>
          <p:cNvPr id="5" name="Picture 4">
            <a:extLst>
              <a:ext uri="{FF2B5EF4-FFF2-40B4-BE49-F238E27FC236}">
                <a16:creationId xmlns:a16="http://schemas.microsoft.com/office/drawing/2014/main" id="{EC2E5DA7-D3FF-450C-AE21-6612467E1DF0}"/>
              </a:ext>
            </a:extLst>
          </p:cNvPr>
          <p:cNvPicPr>
            <a:picLocks noChangeAspect="1"/>
          </p:cNvPicPr>
          <p:nvPr/>
        </p:nvPicPr>
        <p:blipFill>
          <a:blip r:embed="rId4"/>
          <a:stretch>
            <a:fillRect/>
          </a:stretch>
        </p:blipFill>
        <p:spPr>
          <a:xfrm>
            <a:off x="143621" y="726146"/>
            <a:ext cx="10626249" cy="1127858"/>
          </a:xfrm>
          <a:prstGeom prst="rect">
            <a:avLst/>
          </a:prstGeom>
        </p:spPr>
      </p:pic>
    </p:spTree>
    <p:extLst>
      <p:ext uri="{BB962C8B-B14F-4D97-AF65-F5344CB8AC3E}">
        <p14:creationId xmlns:p14="http://schemas.microsoft.com/office/powerpoint/2010/main" val="316846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875275"/>
            <a:ext cx="10845800" cy="978729"/>
          </a:xfrm>
        </p:spPr>
        <p:txBody>
          <a:bodyPr>
            <a:spAutoFit/>
          </a:bodyPr>
          <a:lstStyle/>
          <a:p>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761FF-D525-D64B-8909-8CF25B3FD480}" type="slidenum">
              <a:rPr kumimoji="0" lang="en-US" sz="1100" b="0" i="0" u="none" strike="noStrike" kern="1200" cap="none" spc="0" normalizeH="0" baseline="0" noProof="0" smtClean="0">
                <a:ln>
                  <a:noFill/>
                </a:ln>
                <a:solidFill>
                  <a:prstClr val="black"/>
                </a:solidFill>
                <a:effectLst/>
                <a:uLnTx/>
                <a:uFillTx/>
                <a:latin typeface="Arial MT Std" panose="020B0402020200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dirty="0">
              <a:ln>
                <a:noFill/>
              </a:ln>
              <a:solidFill>
                <a:prstClr val="black"/>
              </a:solidFill>
              <a:effectLst/>
              <a:uLnTx/>
              <a:uFillTx/>
              <a:latin typeface="Arial MT Std" panose="020B0402020200020204" pitchFamily="34" charset="0"/>
              <a:ea typeface="+mn-ea"/>
              <a:cs typeface="+mn-cs"/>
            </a:endParaRPr>
          </a:p>
        </p:txBody>
      </p:sp>
      <p:sp>
        <p:nvSpPr>
          <p:cNvPr id="6" name="Rectangle 17"/>
          <p:cNvSpPr txBox="1">
            <a:spLocks noChangeArrowheads="1"/>
          </p:cNvSpPr>
          <p:nvPr/>
        </p:nvSpPr>
        <p:spPr bwMode="auto">
          <a:xfrm>
            <a:off x="-72072" y="1453199"/>
            <a:ext cx="12264072" cy="3381375"/>
          </a:xfrm>
          <a:prstGeom prst="rect">
            <a:avLst/>
          </a:prstGeom>
          <a:noFill/>
          <a:ln>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	</a:t>
            </a:r>
          </a:p>
        </p:txBody>
      </p:sp>
      <p:sp>
        <p:nvSpPr>
          <p:cNvPr id="9" name="Rectangle 17"/>
          <p:cNvSpPr txBox="1">
            <a:spLocks noChangeArrowheads="1"/>
          </p:cNvSpPr>
          <p:nvPr/>
        </p:nvSpPr>
        <p:spPr bwMode="auto">
          <a:xfrm>
            <a:off x="143621" y="1630318"/>
            <a:ext cx="11659148" cy="5390242"/>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en-CA" altLang="en-US"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4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	</a:t>
            </a:r>
          </a:p>
        </p:txBody>
      </p:sp>
      <p:sp>
        <p:nvSpPr>
          <p:cNvPr id="10" name="Content Placeholder 8">
            <a:extLst>
              <a:ext uri="{FF2B5EF4-FFF2-40B4-BE49-F238E27FC236}">
                <a16:creationId xmlns:a16="http://schemas.microsoft.com/office/drawing/2014/main" id="{C451F9A8-52AE-45A0-BF26-FAF03CED4DB9}"/>
              </a:ext>
            </a:extLst>
          </p:cNvPr>
          <p:cNvSpPr>
            <a:spLocks noGrp="1"/>
          </p:cNvSpPr>
          <p:nvPr>
            <p:ph idx="1"/>
          </p:nvPr>
        </p:nvSpPr>
        <p:spPr>
          <a:xfrm>
            <a:off x="121055" y="1802937"/>
            <a:ext cx="10431162" cy="4032879"/>
          </a:xfrm>
        </p:spPr>
        <p:txBody>
          <a:bodyPr/>
          <a:lstStyle/>
          <a:p>
            <a:pPr marL="0" lvl="0" indent="0">
              <a:buNone/>
              <a:defRPr/>
            </a:pPr>
            <a:r>
              <a:rPr lang="fr-FR" sz="2000" dirty="0">
                <a:solidFill>
                  <a:prstClr val="black"/>
                </a:solidFill>
                <a:latin typeface="Calibri" panose="020F0502020204030204"/>
              </a:rPr>
              <a:t>Il s’agit d’une enquête biographique sur les parcours familiaux des Canadiens. Les événements et leur « timing » sont recueillis afin de mesurer la diversité des contextes familiaux et la pluralité des parcours. </a:t>
            </a:r>
          </a:p>
          <a:p>
            <a:pPr marL="0" indent="0">
              <a:buNone/>
              <a:defRPr/>
            </a:pPr>
            <a:endParaRPr lang="en-CA" dirty="0">
              <a:latin typeface="+mn-lt"/>
            </a:endParaRPr>
          </a:p>
        </p:txBody>
      </p:sp>
      <p:pic>
        <p:nvPicPr>
          <p:cNvPr id="7" name="Picture 6">
            <a:extLst>
              <a:ext uri="{FF2B5EF4-FFF2-40B4-BE49-F238E27FC236}">
                <a16:creationId xmlns:a16="http://schemas.microsoft.com/office/drawing/2014/main" id="{1D787722-9EBC-488C-90FA-00AED44BE798}"/>
              </a:ext>
            </a:extLst>
          </p:cNvPr>
          <p:cNvPicPr>
            <a:picLocks noChangeAspect="1"/>
          </p:cNvPicPr>
          <p:nvPr/>
        </p:nvPicPr>
        <p:blipFill>
          <a:blip r:embed="rId3"/>
          <a:stretch>
            <a:fillRect/>
          </a:stretch>
        </p:blipFill>
        <p:spPr>
          <a:xfrm>
            <a:off x="1475834" y="2824650"/>
            <a:ext cx="7510923" cy="1835055"/>
          </a:xfrm>
          <a:prstGeom prst="rect">
            <a:avLst/>
          </a:prstGeom>
        </p:spPr>
      </p:pic>
      <p:pic>
        <p:nvPicPr>
          <p:cNvPr id="11" name="Picture 10">
            <a:extLst>
              <a:ext uri="{FF2B5EF4-FFF2-40B4-BE49-F238E27FC236}">
                <a16:creationId xmlns:a16="http://schemas.microsoft.com/office/drawing/2014/main" id="{A0013EE6-B462-4105-BC1E-8D1014BF25AD}"/>
              </a:ext>
            </a:extLst>
          </p:cNvPr>
          <p:cNvPicPr>
            <a:picLocks noChangeAspect="1"/>
          </p:cNvPicPr>
          <p:nvPr/>
        </p:nvPicPr>
        <p:blipFill>
          <a:blip r:embed="rId4"/>
          <a:stretch>
            <a:fillRect/>
          </a:stretch>
        </p:blipFill>
        <p:spPr>
          <a:xfrm>
            <a:off x="143621" y="4741467"/>
            <a:ext cx="10217782" cy="1914310"/>
          </a:xfrm>
          <a:prstGeom prst="rect">
            <a:avLst/>
          </a:prstGeom>
        </p:spPr>
      </p:pic>
      <p:pic>
        <p:nvPicPr>
          <p:cNvPr id="12" name="Picture 11">
            <a:extLst>
              <a:ext uri="{FF2B5EF4-FFF2-40B4-BE49-F238E27FC236}">
                <a16:creationId xmlns:a16="http://schemas.microsoft.com/office/drawing/2014/main" id="{1056915F-26C6-40E3-A69B-B09AD671B086}"/>
              </a:ext>
            </a:extLst>
          </p:cNvPr>
          <p:cNvPicPr>
            <a:picLocks noChangeAspect="1"/>
          </p:cNvPicPr>
          <p:nvPr/>
        </p:nvPicPr>
        <p:blipFill>
          <a:blip r:embed="rId5"/>
          <a:stretch>
            <a:fillRect/>
          </a:stretch>
        </p:blipFill>
        <p:spPr>
          <a:xfrm>
            <a:off x="-34934" y="1022184"/>
            <a:ext cx="12016257" cy="755970"/>
          </a:xfrm>
          <a:prstGeom prst="rect">
            <a:avLst/>
          </a:prstGeom>
        </p:spPr>
      </p:pic>
    </p:spTree>
    <p:extLst>
      <p:ext uri="{BB962C8B-B14F-4D97-AF65-F5344CB8AC3E}">
        <p14:creationId xmlns:p14="http://schemas.microsoft.com/office/powerpoint/2010/main" val="3178799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875275"/>
            <a:ext cx="10845800" cy="978729"/>
          </a:xfrm>
        </p:spPr>
        <p:txBody>
          <a:bodyPr>
            <a:spAutoFit/>
          </a:bodyPr>
          <a:lstStyle/>
          <a:p>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761FF-D525-D64B-8909-8CF25B3FD480}" type="slidenum">
              <a:rPr kumimoji="0" lang="en-US" sz="1100" b="0" i="0" u="none" strike="noStrike" kern="1200" cap="none" spc="0" normalizeH="0" baseline="0" noProof="0" smtClean="0">
                <a:ln>
                  <a:noFill/>
                </a:ln>
                <a:solidFill>
                  <a:prstClr val="black"/>
                </a:solidFill>
                <a:effectLst/>
                <a:uLnTx/>
                <a:uFillTx/>
                <a:latin typeface="Arial MT Std" panose="020B0402020200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dirty="0">
              <a:ln>
                <a:noFill/>
              </a:ln>
              <a:solidFill>
                <a:prstClr val="black"/>
              </a:solidFill>
              <a:effectLst/>
              <a:uLnTx/>
              <a:uFillTx/>
              <a:latin typeface="Arial MT Std" panose="020B0402020200020204" pitchFamily="34" charset="0"/>
              <a:ea typeface="+mn-ea"/>
              <a:cs typeface="+mn-cs"/>
            </a:endParaRPr>
          </a:p>
        </p:txBody>
      </p:sp>
      <p:sp>
        <p:nvSpPr>
          <p:cNvPr id="6" name="Rectangle 17"/>
          <p:cNvSpPr txBox="1">
            <a:spLocks noChangeArrowheads="1"/>
          </p:cNvSpPr>
          <p:nvPr/>
        </p:nvSpPr>
        <p:spPr bwMode="auto">
          <a:xfrm>
            <a:off x="-72072" y="1453199"/>
            <a:ext cx="12264072" cy="3381375"/>
          </a:xfrm>
          <a:prstGeom prst="rect">
            <a:avLst/>
          </a:prstGeom>
          <a:noFill/>
          <a:ln>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	</a:t>
            </a:r>
          </a:p>
        </p:txBody>
      </p:sp>
      <p:sp>
        <p:nvSpPr>
          <p:cNvPr id="9" name="Rectangle 17"/>
          <p:cNvSpPr txBox="1">
            <a:spLocks noChangeArrowheads="1"/>
          </p:cNvSpPr>
          <p:nvPr/>
        </p:nvSpPr>
        <p:spPr bwMode="auto">
          <a:xfrm>
            <a:off x="143621" y="1630318"/>
            <a:ext cx="11659148" cy="5390242"/>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en-CA" altLang="en-US"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4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0" marR="0" lvl="0" indent="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206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Calibri" panose="020F0502020204030204"/>
                <a:ea typeface="MS PGothic" panose="020B0600070205080204" pitchFamily="34" charset="-128"/>
                <a:cs typeface="+mn-cs"/>
              </a:rPr>
              <a:t>	</a:t>
            </a:r>
          </a:p>
        </p:txBody>
      </p:sp>
      <p:sp>
        <p:nvSpPr>
          <p:cNvPr id="10" name="Title 1">
            <a:extLst>
              <a:ext uri="{FF2B5EF4-FFF2-40B4-BE49-F238E27FC236}">
                <a16:creationId xmlns:a16="http://schemas.microsoft.com/office/drawing/2014/main" id="{D287C04D-8DF4-4EDC-9736-092D09A2875F}"/>
              </a:ext>
            </a:extLst>
          </p:cNvPr>
          <p:cNvSpPr txBox="1">
            <a:spLocks/>
          </p:cNvSpPr>
          <p:nvPr/>
        </p:nvSpPr>
        <p:spPr>
          <a:xfrm>
            <a:off x="231818" y="689918"/>
            <a:ext cx="10515600" cy="895042"/>
          </a:xfrm>
          <a:prstGeom prst="rect">
            <a:avLst/>
          </a:prstGeom>
        </p:spPr>
        <p:txBody>
          <a:bodyPr anchor="b">
            <a:normAutofit/>
          </a:bodyPr>
          <a:lstStyle>
            <a:lvl1pPr algn="l" defTabSz="914400" rtl="0" eaLnBrk="1" latinLnBrk="0" hangingPunct="1">
              <a:lnSpc>
                <a:spcPct val="90000"/>
              </a:lnSpc>
              <a:spcBef>
                <a:spcPct val="0"/>
              </a:spcBef>
              <a:buNone/>
              <a:defRPr sz="2000" kern="1200">
                <a:solidFill>
                  <a:schemeClr val="tx1"/>
                </a:solidFill>
                <a:latin typeface="Arial MT Std" panose="020B0402020200020204" pitchFamily="34" charset="0"/>
                <a:ea typeface="+mj-ea"/>
                <a:cs typeface="+mj-cs"/>
              </a:defRPr>
            </a:lvl1pPr>
          </a:lstStyle>
          <a:p>
            <a:r>
              <a:rPr lang="fr-CA" altLang="en-US" sz="3200" b="1">
                <a:latin typeface="+mn-lt"/>
              </a:rPr>
              <a:t>Contenu de l’enquête famille</a:t>
            </a:r>
            <a:endParaRPr lang="fr-CA" altLang="en-US" sz="3200" dirty="0">
              <a:latin typeface="+mn-lt"/>
            </a:endParaRPr>
          </a:p>
        </p:txBody>
      </p:sp>
      <p:sp>
        <p:nvSpPr>
          <p:cNvPr id="11" name="Content Placeholder 2">
            <a:extLst>
              <a:ext uri="{FF2B5EF4-FFF2-40B4-BE49-F238E27FC236}">
                <a16:creationId xmlns:a16="http://schemas.microsoft.com/office/drawing/2014/main" id="{4EE7E49C-A8F4-407B-B293-3527FC33CB57}"/>
              </a:ext>
            </a:extLst>
          </p:cNvPr>
          <p:cNvSpPr>
            <a:spLocks noGrp="1"/>
          </p:cNvSpPr>
          <p:nvPr>
            <p:ph idx="1"/>
          </p:nvPr>
        </p:nvSpPr>
        <p:spPr>
          <a:xfrm>
            <a:off x="231818" y="1584960"/>
            <a:ext cx="10657114" cy="4171405"/>
          </a:xfrm>
        </p:spPr>
        <p:txBody>
          <a:bodyPr>
            <a:normAutofit fontScale="62500" lnSpcReduction="20000"/>
          </a:bodyPr>
          <a:lstStyle/>
          <a:p>
            <a:pPr>
              <a:buFont typeface="Wingdings" panose="05000000000000000000" pitchFamily="2" charset="2"/>
              <a:buNone/>
            </a:pPr>
            <a:endParaRPr lang="en-CA" altLang="en-US" sz="1000" b="1" dirty="0">
              <a:solidFill>
                <a:srgbClr val="003366"/>
              </a:solidFill>
            </a:endParaRPr>
          </a:p>
          <a:p>
            <a:pPr>
              <a:lnSpc>
                <a:spcPct val="160000"/>
              </a:lnSpc>
              <a:buFont typeface="Arial" panose="020B0604020202020204" pitchFamily="34" charset="0"/>
              <a:buChar char="•"/>
            </a:pPr>
            <a:r>
              <a:rPr lang="fr-CA" altLang="en-US" sz="3500" dirty="0">
                <a:latin typeface="+mn-lt"/>
              </a:rPr>
              <a:t>Histoire des parents (enfance, caractéristiques des parents)  </a:t>
            </a:r>
          </a:p>
          <a:p>
            <a:pPr>
              <a:lnSpc>
                <a:spcPct val="160000"/>
              </a:lnSpc>
              <a:buFont typeface="Arial" panose="020B0604020202020204" pitchFamily="34" charset="0"/>
              <a:buChar char="•"/>
            </a:pPr>
            <a:r>
              <a:rPr lang="fr-CA" altLang="en-US" sz="3500" dirty="0">
                <a:latin typeface="+mn-lt"/>
              </a:rPr>
              <a:t>Départs du foyer parental</a:t>
            </a:r>
          </a:p>
          <a:p>
            <a:pPr>
              <a:lnSpc>
                <a:spcPct val="160000"/>
              </a:lnSpc>
              <a:buFont typeface="Arial" panose="020B0604020202020204" pitchFamily="34" charset="0"/>
              <a:buChar char="•"/>
            </a:pPr>
            <a:r>
              <a:rPr lang="fr-CA" altLang="en-US" sz="3500" dirty="0">
                <a:latin typeface="+mn-lt"/>
              </a:rPr>
              <a:t>Historique des unions (formations, dissolutions)</a:t>
            </a:r>
          </a:p>
          <a:p>
            <a:pPr>
              <a:lnSpc>
                <a:spcPct val="160000"/>
              </a:lnSpc>
              <a:buFont typeface="Arial" panose="020B0604020202020204" pitchFamily="34" charset="0"/>
              <a:buChar char="•"/>
            </a:pPr>
            <a:r>
              <a:rPr lang="fr-CA" altLang="en-US" sz="3500" dirty="0">
                <a:latin typeface="+mn-lt"/>
              </a:rPr>
              <a:t>Fécondité (naissance, adoption, enfants par alliance</a:t>
            </a:r>
          </a:p>
          <a:p>
            <a:pPr>
              <a:lnSpc>
                <a:spcPct val="160000"/>
              </a:lnSpc>
              <a:buFont typeface="Arial" panose="020B0604020202020204" pitchFamily="34" charset="0"/>
              <a:buChar char="•"/>
            </a:pPr>
            <a:r>
              <a:rPr lang="fr-CA" altLang="en-US" sz="3500" dirty="0">
                <a:latin typeface="+mn-lt"/>
              </a:rPr>
              <a:t>Intentions de fécondité</a:t>
            </a:r>
          </a:p>
          <a:p>
            <a:pPr>
              <a:lnSpc>
                <a:spcPct val="160000"/>
              </a:lnSpc>
              <a:buFont typeface="Arial" panose="020B0604020202020204" pitchFamily="34" charset="0"/>
              <a:buChar char="•"/>
            </a:pPr>
            <a:r>
              <a:rPr lang="fr-CA" altLang="en-US" sz="3500" dirty="0">
                <a:latin typeface="+mn-lt"/>
              </a:rPr>
              <a:t>Autres caractéristiques du répondant et du conjoint ou partenaire actuel</a:t>
            </a:r>
          </a:p>
          <a:p>
            <a:pPr>
              <a:buFont typeface="Wingdings" panose="05000000000000000000" pitchFamily="2" charset="2"/>
              <a:buNone/>
            </a:pPr>
            <a:r>
              <a:rPr lang="en-CA" altLang="en-US" dirty="0"/>
              <a:t>  </a:t>
            </a:r>
          </a:p>
        </p:txBody>
      </p:sp>
    </p:spTree>
    <p:extLst>
      <p:ext uri="{BB962C8B-B14F-4D97-AF65-F5344CB8AC3E}">
        <p14:creationId xmlns:p14="http://schemas.microsoft.com/office/powerpoint/2010/main" val="1307430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22438E87-6CCE-4187-95EE-6E586F470B12}"/>
              </a:ext>
            </a:extLst>
          </p:cNvPr>
          <p:cNvSpPr>
            <a:spLocks noGrp="1"/>
          </p:cNvSpPr>
          <p:nvPr>
            <p:ph type="title"/>
          </p:nvPr>
        </p:nvSpPr>
        <p:spPr>
          <a:xfrm>
            <a:off x="143621" y="875275"/>
            <a:ext cx="10845800" cy="978729"/>
          </a:xfrm>
        </p:spPr>
        <p:txBody>
          <a:bodyPr>
            <a:spAutoFit/>
          </a:bodyPr>
          <a:lstStyle/>
          <a:p>
            <a:br>
              <a:rPr lang="en-CA" sz="3200" b="1" dirty="0">
                <a:latin typeface="+mn-lt"/>
              </a:rPr>
            </a:br>
            <a:endParaRPr lang="en-CA" sz="3200" b="1" dirty="0">
              <a:solidFill>
                <a:srgbClr val="002060"/>
              </a:solidFill>
              <a:latin typeface="+mn-lt"/>
            </a:endParaRPr>
          </a:p>
        </p:txBody>
      </p:sp>
      <p:sp>
        <p:nvSpPr>
          <p:cNvPr id="8" name="Slide Number Placeholder 4">
            <a:extLst>
              <a:ext uri="{FF2B5EF4-FFF2-40B4-BE49-F238E27FC236}">
                <a16:creationId xmlns:a16="http://schemas.microsoft.com/office/drawing/2014/main" id="{B008782A-ACFA-4397-BFE6-15C3B2219298}"/>
              </a:ext>
            </a:extLst>
          </p:cNvPr>
          <p:cNvSpPr>
            <a:spLocks noGrp="1"/>
          </p:cNvSpPr>
          <p:nvPr>
            <p:ph type="sldNum" sz="quarter" idx="12"/>
          </p:nvPr>
        </p:nvSpPr>
        <p:spPr>
          <a:xfrm>
            <a:off x="11468787" y="5960533"/>
            <a:ext cx="333982" cy="25459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761FF-D525-D64B-8909-8CF25B3FD480}" type="slidenum">
              <a:rPr kumimoji="0" lang="en-US" sz="1100" b="0" i="0" u="none" strike="noStrike" kern="1200" cap="none" spc="0" normalizeH="0" baseline="0" noProof="0" smtClean="0">
                <a:ln>
                  <a:noFill/>
                </a:ln>
                <a:solidFill>
                  <a:prstClr val="black"/>
                </a:solidFill>
                <a:effectLst/>
                <a:uLnTx/>
                <a:uFillTx/>
                <a:latin typeface="Arial MT Std" panose="020B0402020200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dirty="0">
              <a:ln>
                <a:noFill/>
              </a:ln>
              <a:solidFill>
                <a:prstClr val="black"/>
              </a:solidFill>
              <a:effectLst/>
              <a:uLnTx/>
              <a:uFillTx/>
              <a:latin typeface="Arial MT Std" panose="020B0402020200020204" pitchFamily="34" charset="0"/>
              <a:ea typeface="+mn-ea"/>
              <a:cs typeface="+mn-cs"/>
            </a:endParaRPr>
          </a:p>
        </p:txBody>
      </p:sp>
      <p:sp>
        <p:nvSpPr>
          <p:cNvPr id="6" name="Rectangle 17"/>
          <p:cNvSpPr txBox="1">
            <a:spLocks noChangeArrowheads="1"/>
          </p:cNvSpPr>
          <p:nvPr/>
        </p:nvSpPr>
        <p:spPr bwMode="auto">
          <a:xfrm>
            <a:off x="-72072" y="1453199"/>
            <a:ext cx="12264072" cy="3381375"/>
          </a:xfrm>
          <a:prstGeom prst="rect">
            <a:avLst/>
          </a:prstGeom>
          <a:noFill/>
          <a:ln>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endPar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endParaRPr>
          </a:p>
          <a:p>
            <a:pPr marL="342900" marR="0" lvl="0" indent="-342900" algn="l" defTabSz="914400" rtl="0" eaLnBrk="1" fontAlgn="base" latinLnBrk="0" hangingPunct="1">
              <a:lnSpc>
                <a:spcPct val="100000"/>
              </a:lnSpc>
              <a:spcBef>
                <a:spcPct val="20000"/>
              </a:spcBef>
              <a:spcAft>
                <a:spcPct val="0"/>
              </a:spcAft>
              <a:buClr>
                <a:srgbClr val="003366"/>
              </a:buClr>
              <a:buSzTx/>
              <a:buFontTx/>
              <a:buNone/>
              <a:tabLst/>
              <a:defRPr/>
            </a:pPr>
            <a:r>
              <a:rPr kumimoji="0" lang="fr-CA" sz="2800" b="0" i="0" u="none" strike="noStrike" kern="0" cap="none" spc="0" normalizeH="0" baseline="0" noProof="0" dirty="0">
                <a:ln>
                  <a:noFill/>
                </a:ln>
                <a:solidFill>
                  <a:srgbClr val="000000"/>
                </a:solidFill>
                <a:effectLst/>
                <a:uLnTx/>
                <a:uFillTx/>
                <a:latin typeface="Arial"/>
                <a:ea typeface="MS PGothic" panose="020B0600070205080204" pitchFamily="34" charset="-128"/>
                <a:cs typeface="+mn-cs"/>
              </a:rPr>
              <a:t>	</a:t>
            </a:r>
          </a:p>
        </p:txBody>
      </p:sp>
      <p:grpSp>
        <p:nvGrpSpPr>
          <p:cNvPr id="17" name="Group 16">
            <a:extLst>
              <a:ext uri="{FF2B5EF4-FFF2-40B4-BE49-F238E27FC236}">
                <a16:creationId xmlns:a16="http://schemas.microsoft.com/office/drawing/2014/main" id="{157D44C5-41DF-4D8C-AD84-E24FD86714E9}"/>
              </a:ext>
            </a:extLst>
          </p:cNvPr>
          <p:cNvGrpSpPr/>
          <p:nvPr/>
        </p:nvGrpSpPr>
        <p:grpSpPr>
          <a:xfrm>
            <a:off x="1903917" y="1854004"/>
            <a:ext cx="8135937" cy="3743325"/>
            <a:chOff x="1834785" y="2303813"/>
            <a:chExt cx="8135937" cy="3743325"/>
          </a:xfrm>
        </p:grpSpPr>
        <p:sp>
          <p:nvSpPr>
            <p:cNvPr id="18" name="Right Arrow 4">
              <a:extLst>
                <a:ext uri="{FF2B5EF4-FFF2-40B4-BE49-F238E27FC236}">
                  <a16:creationId xmlns:a16="http://schemas.microsoft.com/office/drawing/2014/main" id="{EFA25578-286F-4F2B-ACF7-864DA8D69B6D}"/>
                </a:ext>
              </a:extLst>
            </p:cNvPr>
            <p:cNvSpPr/>
            <p:nvPr/>
          </p:nvSpPr>
          <p:spPr bwMode="auto">
            <a:xfrm>
              <a:off x="1834785" y="2303813"/>
              <a:ext cx="8135937" cy="3743325"/>
            </a:xfrm>
            <a:prstGeom prst="rightArrow">
              <a:avLst/>
            </a:prstGeom>
            <a:solidFill>
              <a:srgbClr val="15487F"/>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fr-CA" dirty="0">
                <a:solidFill>
                  <a:srgbClr val="FFFFFF"/>
                </a:solidFill>
                <a:highlight>
                  <a:srgbClr val="C0C0C0"/>
                </a:highlight>
              </a:endParaRPr>
            </a:p>
          </p:txBody>
        </p:sp>
        <p:grpSp>
          <p:nvGrpSpPr>
            <p:cNvPr id="19" name="Group 18">
              <a:extLst>
                <a:ext uri="{FF2B5EF4-FFF2-40B4-BE49-F238E27FC236}">
                  <a16:creationId xmlns:a16="http://schemas.microsoft.com/office/drawing/2014/main" id="{BF4B8B7E-FE71-4D42-AD76-937AE4F4E044}"/>
                </a:ext>
              </a:extLst>
            </p:cNvPr>
            <p:cNvGrpSpPr/>
            <p:nvPr/>
          </p:nvGrpSpPr>
          <p:grpSpPr>
            <a:xfrm>
              <a:off x="2057399" y="3605561"/>
              <a:ext cx="6928914" cy="1139826"/>
              <a:chOff x="2057399" y="3605561"/>
              <a:chExt cx="6928914" cy="1139826"/>
            </a:xfrm>
          </p:grpSpPr>
          <p:sp>
            <p:nvSpPr>
              <p:cNvPr id="20" name="Rounded Rectangle 5">
                <a:extLst>
                  <a:ext uri="{FF2B5EF4-FFF2-40B4-BE49-F238E27FC236}">
                    <a16:creationId xmlns:a16="http://schemas.microsoft.com/office/drawing/2014/main" id="{3E068E6D-3A91-4C40-8F33-99630FE2C173}"/>
                  </a:ext>
                </a:extLst>
              </p:cNvPr>
              <p:cNvSpPr/>
              <p:nvPr/>
            </p:nvSpPr>
            <p:spPr bwMode="auto">
              <a:xfrm>
                <a:off x="2057399" y="3605562"/>
                <a:ext cx="1293813" cy="113982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fr-CA" sz="1100" b="1" dirty="0">
                    <a:solidFill>
                      <a:schemeClr val="tx1"/>
                    </a:solidFill>
                  </a:rPr>
                  <a:t>Consultations</a:t>
                </a:r>
              </a:p>
              <a:p>
                <a:pPr algn="ctr" fontAlgn="base">
                  <a:spcBef>
                    <a:spcPct val="0"/>
                  </a:spcBef>
                  <a:spcAft>
                    <a:spcPct val="0"/>
                  </a:spcAft>
                  <a:defRPr/>
                </a:pPr>
                <a:r>
                  <a:rPr lang="fr-CA" sz="1100" b="1" dirty="0">
                    <a:solidFill>
                      <a:schemeClr val="tx1"/>
                    </a:solidFill>
                  </a:rPr>
                  <a:t>Mars-Avril 2022</a:t>
                </a:r>
              </a:p>
            </p:txBody>
          </p:sp>
          <p:sp>
            <p:nvSpPr>
              <p:cNvPr id="22" name="Rounded Rectangle 6">
                <a:extLst>
                  <a:ext uri="{FF2B5EF4-FFF2-40B4-BE49-F238E27FC236}">
                    <a16:creationId xmlns:a16="http://schemas.microsoft.com/office/drawing/2014/main" id="{6B7D8762-ABF4-4AE6-8E5D-D55988C12751}"/>
                  </a:ext>
                </a:extLst>
              </p:cNvPr>
              <p:cNvSpPr/>
              <p:nvPr/>
            </p:nvSpPr>
            <p:spPr bwMode="auto">
              <a:xfrm>
                <a:off x="3453338" y="3605561"/>
                <a:ext cx="1293812" cy="113982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fr-CA" sz="1100" b="1" dirty="0">
                    <a:solidFill>
                      <a:schemeClr val="tx1"/>
                    </a:solidFill>
                  </a:rPr>
                  <a:t>Rédaction des questions</a:t>
                </a:r>
              </a:p>
              <a:p>
                <a:pPr algn="ctr" fontAlgn="base">
                  <a:spcBef>
                    <a:spcPct val="0"/>
                  </a:spcBef>
                  <a:spcAft>
                    <a:spcPct val="0"/>
                  </a:spcAft>
                  <a:defRPr/>
                </a:pPr>
                <a:r>
                  <a:rPr lang="fr-CA" sz="1100" b="1" dirty="0">
                    <a:solidFill>
                      <a:schemeClr val="tx1"/>
                    </a:solidFill>
                  </a:rPr>
                  <a:t>Avril-Juin 2022</a:t>
                </a:r>
              </a:p>
            </p:txBody>
          </p:sp>
          <p:sp>
            <p:nvSpPr>
              <p:cNvPr id="23" name="Rounded Rectangle 7">
                <a:extLst>
                  <a:ext uri="{FF2B5EF4-FFF2-40B4-BE49-F238E27FC236}">
                    <a16:creationId xmlns:a16="http://schemas.microsoft.com/office/drawing/2014/main" id="{45DC3E83-7F72-4D3C-9651-B300C6CCF46D}"/>
                  </a:ext>
                </a:extLst>
              </p:cNvPr>
              <p:cNvSpPr/>
              <p:nvPr/>
            </p:nvSpPr>
            <p:spPr bwMode="auto">
              <a:xfrm>
                <a:off x="4937127" y="3605561"/>
                <a:ext cx="1293812" cy="113982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fr-CA" sz="1100" b="1" dirty="0">
                    <a:solidFill>
                      <a:schemeClr val="tx1"/>
                    </a:solidFill>
                  </a:rPr>
                  <a:t>Essais qualitatifs</a:t>
                </a:r>
              </a:p>
              <a:p>
                <a:pPr algn="ctr" fontAlgn="base">
                  <a:spcBef>
                    <a:spcPct val="0"/>
                  </a:spcBef>
                  <a:spcAft>
                    <a:spcPct val="0"/>
                  </a:spcAft>
                  <a:defRPr/>
                </a:pPr>
                <a:r>
                  <a:rPr lang="fr-CA" sz="1100" b="1" dirty="0">
                    <a:solidFill>
                      <a:schemeClr val="tx1"/>
                    </a:solidFill>
                  </a:rPr>
                  <a:t>Été 2022</a:t>
                </a:r>
              </a:p>
            </p:txBody>
          </p:sp>
          <p:sp>
            <p:nvSpPr>
              <p:cNvPr id="24" name="Rounded Rectangle 8">
                <a:extLst>
                  <a:ext uri="{FF2B5EF4-FFF2-40B4-BE49-F238E27FC236}">
                    <a16:creationId xmlns:a16="http://schemas.microsoft.com/office/drawing/2014/main" id="{EB768D12-E7C0-47CF-B452-9B7C8A2F845F}"/>
                  </a:ext>
                </a:extLst>
              </p:cNvPr>
              <p:cNvSpPr/>
              <p:nvPr/>
            </p:nvSpPr>
            <p:spPr bwMode="auto">
              <a:xfrm>
                <a:off x="6296561" y="3605561"/>
                <a:ext cx="1293813" cy="113982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fr-CA" sz="1100" b="1" dirty="0">
                    <a:solidFill>
                      <a:schemeClr val="tx1"/>
                    </a:solidFill>
                  </a:rPr>
                  <a:t>Développement de l’application</a:t>
                </a:r>
              </a:p>
              <a:p>
                <a:pPr algn="ctr" fontAlgn="base">
                  <a:spcBef>
                    <a:spcPct val="0"/>
                  </a:spcBef>
                  <a:spcAft>
                    <a:spcPct val="0"/>
                  </a:spcAft>
                  <a:defRPr/>
                </a:pPr>
                <a:r>
                  <a:rPr lang="fr-CA" sz="1100" b="1" dirty="0">
                    <a:solidFill>
                      <a:schemeClr val="tx1"/>
                    </a:solidFill>
                  </a:rPr>
                  <a:t>Été 2022-</a:t>
                </a:r>
              </a:p>
              <a:p>
                <a:pPr algn="ctr" fontAlgn="base">
                  <a:spcBef>
                    <a:spcPct val="0"/>
                  </a:spcBef>
                  <a:spcAft>
                    <a:spcPct val="0"/>
                  </a:spcAft>
                  <a:defRPr/>
                </a:pPr>
                <a:r>
                  <a:rPr lang="fr-CA" sz="1100" b="1" dirty="0">
                    <a:solidFill>
                      <a:schemeClr val="tx1"/>
                    </a:solidFill>
                  </a:rPr>
                  <a:t>Été 2023</a:t>
                </a:r>
              </a:p>
            </p:txBody>
          </p:sp>
          <p:sp>
            <p:nvSpPr>
              <p:cNvPr id="25" name="Rounded Rectangle 9">
                <a:extLst>
                  <a:ext uri="{FF2B5EF4-FFF2-40B4-BE49-F238E27FC236}">
                    <a16:creationId xmlns:a16="http://schemas.microsoft.com/office/drawing/2014/main" id="{80682A0E-0004-49D4-B81A-4A903684EAD0}"/>
                  </a:ext>
                </a:extLst>
              </p:cNvPr>
              <p:cNvSpPr/>
              <p:nvPr/>
            </p:nvSpPr>
            <p:spPr bwMode="auto">
              <a:xfrm>
                <a:off x="7692500" y="3605561"/>
                <a:ext cx="1293813" cy="1139825"/>
              </a:xfrm>
              <a:prstGeom prst="roundRect">
                <a:avLst/>
              </a:prstGeom>
              <a:ln/>
            </p:spPr>
            <p:style>
              <a:lnRef idx="2">
                <a:schemeClr val="dk1"/>
              </a:lnRef>
              <a:fillRef idx="1">
                <a:schemeClr val="lt1"/>
              </a:fillRef>
              <a:effectRef idx="0">
                <a:schemeClr val="dk1"/>
              </a:effectRef>
              <a:fontRef idx="minor">
                <a:schemeClr val="dk1"/>
              </a:fontRef>
            </p:style>
            <p:txBody>
              <a:bodyPr anchor="ctr"/>
              <a:lstStyle/>
              <a:p>
                <a:pPr algn="ctr" fontAlgn="base">
                  <a:spcBef>
                    <a:spcPct val="0"/>
                  </a:spcBef>
                  <a:spcAft>
                    <a:spcPct val="0"/>
                  </a:spcAft>
                  <a:defRPr/>
                </a:pPr>
                <a:r>
                  <a:rPr lang="fr-CA" sz="1100" b="1" dirty="0">
                    <a:solidFill>
                      <a:schemeClr val="tx1"/>
                    </a:solidFill>
                  </a:rPr>
                  <a:t>Collecte</a:t>
                </a:r>
              </a:p>
              <a:p>
                <a:pPr algn="ctr" fontAlgn="base">
                  <a:spcBef>
                    <a:spcPct val="0"/>
                  </a:spcBef>
                  <a:spcAft>
                    <a:spcPct val="0"/>
                  </a:spcAft>
                  <a:defRPr/>
                </a:pPr>
                <a:r>
                  <a:rPr lang="fr-CA" sz="1100" b="1" dirty="0">
                    <a:solidFill>
                      <a:schemeClr val="tx1"/>
                    </a:solidFill>
                  </a:rPr>
                  <a:t>Au début 2024</a:t>
                </a:r>
              </a:p>
            </p:txBody>
          </p:sp>
        </p:grpSp>
      </p:grpSp>
      <p:sp>
        <p:nvSpPr>
          <p:cNvPr id="26" name="Title 1">
            <a:extLst>
              <a:ext uri="{FF2B5EF4-FFF2-40B4-BE49-F238E27FC236}">
                <a16:creationId xmlns:a16="http://schemas.microsoft.com/office/drawing/2014/main" id="{09781608-01BD-43C2-9310-5D9BEBE3B348}"/>
              </a:ext>
            </a:extLst>
          </p:cNvPr>
          <p:cNvSpPr txBox="1">
            <a:spLocks/>
          </p:cNvSpPr>
          <p:nvPr/>
        </p:nvSpPr>
        <p:spPr>
          <a:xfrm>
            <a:off x="253999" y="1059048"/>
            <a:ext cx="10515600" cy="895042"/>
          </a:xfrm>
          <a:prstGeom prst="rect">
            <a:avLst/>
          </a:prstGeom>
        </p:spPr>
        <p:txBody>
          <a:bodyPr anchor="b">
            <a:normAutofit fontScale="97500" lnSpcReduction="10000"/>
          </a:bodyPr>
          <a:lstStyle>
            <a:lvl1pPr algn="l" defTabSz="914400" rtl="0" eaLnBrk="1" latinLnBrk="0" hangingPunct="1">
              <a:lnSpc>
                <a:spcPct val="90000"/>
              </a:lnSpc>
              <a:spcBef>
                <a:spcPct val="0"/>
              </a:spcBef>
              <a:buNone/>
              <a:defRPr sz="2000" kern="1200">
                <a:solidFill>
                  <a:schemeClr val="tx1"/>
                </a:solidFill>
                <a:latin typeface="Arial MT Std" panose="020B0402020200020204" pitchFamily="34" charset="0"/>
                <a:ea typeface="+mj-ea"/>
                <a:cs typeface="+mj-cs"/>
              </a:defRPr>
            </a:lvl1pPr>
          </a:lstStyle>
          <a:p>
            <a:pPr>
              <a:spcBef>
                <a:spcPts val="1000"/>
              </a:spcBef>
            </a:pPr>
            <a:r>
              <a:rPr lang="fr-CA" altLang="en-US" sz="3600" b="1">
                <a:latin typeface="+mn-lt"/>
                <a:ea typeface="+mn-ea"/>
                <a:cs typeface="+mn-cs"/>
              </a:rPr>
              <a:t>Enquête famille 2024: Lignes du temps</a:t>
            </a:r>
            <a:br>
              <a:rPr lang="en-CA" altLang="en-US" sz="2800" b="1">
                <a:solidFill>
                  <a:srgbClr val="003366"/>
                </a:solidFill>
                <a:latin typeface="+mn-lt"/>
                <a:ea typeface="+mn-ea"/>
                <a:cs typeface="+mn-cs"/>
              </a:rPr>
            </a:br>
            <a:endParaRPr lang="fr-CA" altLang="en-US" sz="2800" b="1" dirty="0">
              <a:solidFill>
                <a:srgbClr val="003366"/>
              </a:solidFill>
              <a:latin typeface="+mn-lt"/>
              <a:ea typeface="+mn-ea"/>
              <a:cs typeface="+mn-cs"/>
            </a:endParaRPr>
          </a:p>
        </p:txBody>
      </p:sp>
    </p:spTree>
    <p:extLst>
      <p:ext uri="{BB962C8B-B14F-4D97-AF65-F5344CB8AC3E}">
        <p14:creationId xmlns:p14="http://schemas.microsoft.com/office/powerpoint/2010/main" val="288158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custDataLst>
              <p:tags r:id="rId1"/>
            </p:custDataLst>
          </p:nvPr>
        </p:nvSpPr>
        <p:spPr>
          <a:xfrm>
            <a:off x="0" y="5217109"/>
            <a:ext cx="12250557" cy="4992367"/>
          </a:xfrm>
        </p:spPr>
        <p:txBody>
          <a:bodyPr lIns="0">
            <a:normAutofit/>
          </a:bodyPr>
          <a:lstStyle/>
          <a:p>
            <a:pPr lvl="1">
              <a:defRPr/>
            </a:pPr>
            <a:endParaRPr lang="fr-FR" b="1" dirty="0"/>
          </a:p>
          <a:p>
            <a:pPr lvl="1">
              <a:defRPr/>
            </a:pPr>
            <a:endParaRPr lang="fr-FR" b="1" dirty="0"/>
          </a:p>
          <a:p>
            <a:pPr lvl="1">
              <a:defRPr/>
            </a:pPr>
            <a:endParaRPr lang="fr-FR" b="1" dirty="0"/>
          </a:p>
          <a:p>
            <a:pPr lvl="1">
              <a:defRPr/>
            </a:pPr>
            <a:endParaRPr lang="fr-FR" b="1" dirty="0"/>
          </a:p>
          <a:p>
            <a:pPr lvl="1">
              <a:buNone/>
              <a:defRPr/>
            </a:pPr>
            <a:endParaRPr lang="fr-CA" sz="2000" b="1" dirty="0"/>
          </a:p>
        </p:txBody>
      </p:sp>
      <p:sp>
        <p:nvSpPr>
          <p:cNvPr id="4" name="Title 1">
            <a:extLst>
              <a:ext uri="{FF2B5EF4-FFF2-40B4-BE49-F238E27FC236}">
                <a16:creationId xmlns:a16="http://schemas.microsoft.com/office/drawing/2014/main" id="{7F102E67-0D90-4725-9A74-30735E7ED61C}"/>
              </a:ext>
            </a:extLst>
          </p:cNvPr>
          <p:cNvSpPr>
            <a:spLocks noGrp="1"/>
          </p:cNvSpPr>
          <p:nvPr>
            <p:ph type="title"/>
            <p:custDataLst>
              <p:tags r:id="rId2"/>
            </p:custDataLst>
          </p:nvPr>
        </p:nvSpPr>
        <p:spPr>
          <a:xfrm>
            <a:off x="178721" y="804955"/>
            <a:ext cx="11208393" cy="535531"/>
          </a:xfrm>
        </p:spPr>
        <p:txBody>
          <a:bodyPr wrap="square">
            <a:spAutoFit/>
          </a:bodyPr>
          <a:lstStyle/>
          <a:p>
            <a:r>
              <a:rPr lang="en-CA" sz="3200" b="1" dirty="0" err="1">
                <a:latin typeface="+mn-lt"/>
                <a:ea typeface="MS PGothic" panose="020B0600070205080204" pitchFamily="34" charset="-128"/>
              </a:rPr>
              <a:t>Fournir</a:t>
            </a:r>
            <a:r>
              <a:rPr lang="en-CA" sz="3200" b="1" dirty="0">
                <a:latin typeface="+mn-lt"/>
                <a:ea typeface="MS PGothic" panose="020B0600070205080204" pitchFamily="34" charset="-128"/>
              </a:rPr>
              <a:t> des </a:t>
            </a:r>
            <a:r>
              <a:rPr lang="en-CA" sz="3200" b="1" dirty="0" err="1">
                <a:latin typeface="+mn-lt"/>
                <a:ea typeface="MS PGothic" panose="020B0600070205080204" pitchFamily="34" charset="-128"/>
              </a:rPr>
              <a:t>renseignements</a:t>
            </a:r>
            <a:r>
              <a:rPr lang="en-CA" sz="3200" b="1" dirty="0">
                <a:latin typeface="+mn-lt"/>
                <a:ea typeface="MS PGothic" panose="020B0600070205080204" pitchFamily="34" charset="-128"/>
              </a:rPr>
              <a:t> sur les </a:t>
            </a:r>
            <a:r>
              <a:rPr lang="en-CA" sz="3200" b="1" dirty="0" err="1">
                <a:latin typeface="+mn-lt"/>
                <a:ea typeface="MS PGothic" panose="020B0600070205080204" pitchFamily="34" charset="-128"/>
              </a:rPr>
              <a:t>politiques</a:t>
            </a:r>
            <a:r>
              <a:rPr lang="en-CA" sz="3200" b="1" dirty="0">
                <a:latin typeface="+mn-lt"/>
                <a:ea typeface="MS PGothic" panose="020B0600070205080204" pitchFamily="34" charset="-128"/>
              </a:rPr>
              <a:t> et la </a:t>
            </a:r>
            <a:r>
              <a:rPr lang="en-CA" sz="3200" b="1" dirty="0" err="1">
                <a:latin typeface="+mn-lt"/>
                <a:ea typeface="MS PGothic" panose="020B0600070205080204" pitchFamily="34" charset="-128"/>
              </a:rPr>
              <a:t>recherche</a:t>
            </a:r>
            <a:endParaRPr lang="en-CA" sz="3200" b="1" dirty="0">
              <a:latin typeface="+mn-lt"/>
            </a:endParaRPr>
          </a:p>
        </p:txBody>
      </p:sp>
      <p:sp>
        <p:nvSpPr>
          <p:cNvPr id="2" name="ZoneTexte 1">
            <a:extLst>
              <a:ext uri="{FF2B5EF4-FFF2-40B4-BE49-F238E27FC236}">
                <a16:creationId xmlns:a16="http://schemas.microsoft.com/office/drawing/2014/main" id="{A5E32343-324E-4A6F-9F03-14DDD77D9B55}"/>
              </a:ext>
            </a:extLst>
          </p:cNvPr>
          <p:cNvSpPr txBox="1"/>
          <p:nvPr/>
        </p:nvSpPr>
        <p:spPr>
          <a:xfrm>
            <a:off x="171107" y="1340486"/>
            <a:ext cx="3512500" cy="461665"/>
          </a:xfrm>
          <a:prstGeom prst="rect">
            <a:avLst/>
          </a:prstGeom>
          <a:noFill/>
        </p:spPr>
        <p:txBody>
          <a:bodyPr wrap="none" rtlCol="0">
            <a:spAutoFit/>
          </a:bodyPr>
          <a:lstStyle/>
          <a:p>
            <a:r>
              <a:rPr lang="en-US" sz="2400" b="1" dirty="0" err="1"/>
              <a:t>Élaboration</a:t>
            </a:r>
            <a:r>
              <a:rPr lang="en-US" sz="2400" b="1" dirty="0"/>
              <a:t> des politiques</a:t>
            </a:r>
            <a:endParaRPr lang="fr-CA" sz="2400" b="1" dirty="0"/>
          </a:p>
        </p:txBody>
      </p:sp>
      <p:sp>
        <p:nvSpPr>
          <p:cNvPr id="5" name="ZoneTexte 4">
            <a:extLst>
              <a:ext uri="{FF2B5EF4-FFF2-40B4-BE49-F238E27FC236}">
                <a16:creationId xmlns:a16="http://schemas.microsoft.com/office/drawing/2014/main" id="{38C47D84-4193-4D90-8B7C-25D93A0F1542}"/>
              </a:ext>
            </a:extLst>
          </p:cNvPr>
          <p:cNvSpPr txBox="1"/>
          <p:nvPr/>
        </p:nvSpPr>
        <p:spPr>
          <a:xfrm>
            <a:off x="171107" y="1749337"/>
            <a:ext cx="10495280"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t>Recours</a:t>
            </a:r>
            <a:r>
              <a:rPr lang="en-US" dirty="0"/>
              <a:t> aux services de </a:t>
            </a:r>
            <a:r>
              <a:rPr lang="en-US" dirty="0" err="1"/>
              <a:t>garde</a:t>
            </a:r>
            <a:r>
              <a:rPr lang="en-US" dirty="0"/>
              <a:t> et </a:t>
            </a:r>
            <a:r>
              <a:rPr lang="en-US" dirty="0" err="1"/>
              <a:t>leur</a:t>
            </a:r>
            <a:r>
              <a:rPr lang="en-US" dirty="0"/>
              <a:t> planification</a:t>
            </a:r>
          </a:p>
          <a:p>
            <a:pPr marL="285750" indent="-285750">
              <a:buFont typeface="Arial" panose="020B0604020202020204" pitchFamily="34" charset="0"/>
              <a:buChar char="•"/>
            </a:pPr>
            <a:r>
              <a:rPr lang="en-US" dirty="0" err="1"/>
              <a:t>Évaluation</a:t>
            </a:r>
            <a:r>
              <a:rPr lang="en-US" dirty="0"/>
              <a:t> des </a:t>
            </a:r>
            <a:r>
              <a:rPr lang="en-US" dirty="0" err="1"/>
              <a:t>répercussions</a:t>
            </a:r>
            <a:r>
              <a:rPr lang="en-US" dirty="0"/>
              <a:t> des politiques </a:t>
            </a:r>
            <a:r>
              <a:rPr lang="en-US" dirty="0" err="1"/>
              <a:t>antérieures</a:t>
            </a:r>
            <a:r>
              <a:rPr lang="en-US" dirty="0"/>
              <a:t> sur les </a:t>
            </a:r>
            <a:r>
              <a:rPr lang="en-US" dirty="0" err="1"/>
              <a:t>comportements</a:t>
            </a:r>
            <a:r>
              <a:rPr lang="en-US" dirty="0"/>
              <a:t> des </a:t>
            </a:r>
            <a:r>
              <a:rPr lang="en-US" dirty="0" err="1"/>
              <a:t>familles</a:t>
            </a:r>
            <a:r>
              <a:rPr lang="en-US" dirty="0"/>
              <a:t> </a:t>
            </a:r>
            <a:r>
              <a:rPr lang="en-US" sz="1600" dirty="0"/>
              <a:t>(c.-à-d. </a:t>
            </a:r>
            <a:r>
              <a:rPr lang="en-US" sz="1600" dirty="0" err="1"/>
              <a:t>l’impact</a:t>
            </a:r>
            <a:r>
              <a:rPr lang="en-US" sz="1600" dirty="0"/>
              <a:t> des services de </a:t>
            </a:r>
            <a:r>
              <a:rPr lang="en-US" sz="1600" dirty="0" err="1"/>
              <a:t>garde</a:t>
            </a:r>
            <a:r>
              <a:rPr lang="en-US" sz="1600" dirty="0"/>
              <a:t> </a:t>
            </a:r>
            <a:r>
              <a:rPr lang="en-US" sz="1600" dirty="0" err="1"/>
              <a:t>universels</a:t>
            </a:r>
            <a:r>
              <a:rPr lang="en-US" sz="1600" dirty="0"/>
              <a:t> sur la </a:t>
            </a:r>
            <a:r>
              <a:rPr lang="en-US" sz="1600" dirty="0" err="1"/>
              <a:t>fécondité</a:t>
            </a:r>
            <a:r>
              <a:rPr lang="en-US" sz="1600" dirty="0"/>
              <a:t>)</a:t>
            </a:r>
          </a:p>
          <a:p>
            <a:pPr marL="285750" indent="-285750">
              <a:buFont typeface="Arial" panose="020B0604020202020204" pitchFamily="34" charset="0"/>
              <a:buChar char="•"/>
            </a:pPr>
            <a:r>
              <a:rPr lang="en-US" dirty="0" err="1"/>
              <a:t>Évaluation</a:t>
            </a:r>
            <a:r>
              <a:rPr lang="en-US" dirty="0"/>
              <a:t> des </a:t>
            </a:r>
            <a:r>
              <a:rPr lang="en-US" dirty="0" err="1"/>
              <a:t>besoins</a:t>
            </a:r>
            <a:r>
              <a:rPr lang="en-US" dirty="0"/>
              <a:t> des </a:t>
            </a:r>
            <a:r>
              <a:rPr lang="en-US" dirty="0" err="1"/>
              <a:t>familles</a:t>
            </a:r>
            <a:r>
              <a:rPr lang="en-US" dirty="0"/>
              <a:t> complexes</a:t>
            </a:r>
          </a:p>
          <a:p>
            <a:pPr marL="285750" indent="-285750">
              <a:buFont typeface="Arial" panose="020B0604020202020204" pitchFamily="34" charset="0"/>
              <a:buChar char="•"/>
            </a:pPr>
            <a:r>
              <a:rPr lang="en-US" dirty="0" err="1"/>
              <a:t>Écart</a:t>
            </a:r>
            <a:r>
              <a:rPr lang="en-US" dirty="0"/>
              <a:t> de </a:t>
            </a:r>
            <a:r>
              <a:rPr lang="en-US" dirty="0" err="1"/>
              <a:t>rémunération</a:t>
            </a:r>
            <a:r>
              <a:rPr lang="en-US" dirty="0"/>
              <a:t> </a:t>
            </a:r>
            <a:r>
              <a:rPr lang="en-US" dirty="0" err="1"/>
              <a:t>selon</a:t>
            </a:r>
            <a:r>
              <a:rPr lang="en-US" dirty="0"/>
              <a:t> le genre et les </a:t>
            </a:r>
            <a:r>
              <a:rPr lang="en-US" dirty="0" err="1"/>
              <a:t>trajectoires</a:t>
            </a:r>
            <a:r>
              <a:rPr lang="en-US" dirty="0"/>
              <a:t> </a:t>
            </a:r>
            <a:r>
              <a:rPr lang="en-US" dirty="0" err="1"/>
              <a:t>conjugales</a:t>
            </a:r>
            <a:endParaRPr lang="fr-CA" dirty="0"/>
          </a:p>
        </p:txBody>
      </p:sp>
      <p:sp>
        <p:nvSpPr>
          <p:cNvPr id="6" name="ZoneTexte 5">
            <a:extLst>
              <a:ext uri="{FF2B5EF4-FFF2-40B4-BE49-F238E27FC236}">
                <a16:creationId xmlns:a16="http://schemas.microsoft.com/office/drawing/2014/main" id="{CC1FA8AD-AB48-44ED-BD14-62451BAB0E4A}"/>
              </a:ext>
            </a:extLst>
          </p:cNvPr>
          <p:cNvSpPr txBox="1"/>
          <p:nvPr/>
        </p:nvSpPr>
        <p:spPr>
          <a:xfrm>
            <a:off x="171107" y="3285361"/>
            <a:ext cx="3680238" cy="461665"/>
          </a:xfrm>
          <a:prstGeom prst="rect">
            <a:avLst/>
          </a:prstGeom>
          <a:noFill/>
        </p:spPr>
        <p:txBody>
          <a:bodyPr wrap="none" rtlCol="0">
            <a:spAutoFit/>
          </a:bodyPr>
          <a:lstStyle/>
          <a:p>
            <a:r>
              <a:rPr lang="en-US" sz="2400" b="1" dirty="0"/>
              <a:t>Orientation de la recherche</a:t>
            </a:r>
            <a:endParaRPr lang="fr-CA" sz="2400" b="1" dirty="0"/>
          </a:p>
        </p:txBody>
      </p:sp>
      <p:sp>
        <p:nvSpPr>
          <p:cNvPr id="8" name="ZoneTexte 7">
            <a:extLst>
              <a:ext uri="{FF2B5EF4-FFF2-40B4-BE49-F238E27FC236}">
                <a16:creationId xmlns:a16="http://schemas.microsoft.com/office/drawing/2014/main" id="{E6F32FB0-F65E-44D6-A8CB-4BE635498E4B}"/>
              </a:ext>
            </a:extLst>
          </p:cNvPr>
          <p:cNvSpPr txBox="1"/>
          <p:nvPr/>
        </p:nvSpPr>
        <p:spPr>
          <a:xfrm>
            <a:off x="171107" y="3910920"/>
            <a:ext cx="11297680" cy="2031325"/>
          </a:xfrm>
          <a:prstGeom prst="rect">
            <a:avLst/>
          </a:prstGeom>
          <a:noFill/>
        </p:spPr>
        <p:txBody>
          <a:bodyPr wrap="square" rtlCol="0">
            <a:spAutoFit/>
          </a:bodyPr>
          <a:lstStyle/>
          <a:p>
            <a:pPr marL="285750" indent="-285750">
              <a:buFont typeface="Arial" panose="020B0604020202020204" pitchFamily="34" charset="0"/>
              <a:buChar char="•"/>
            </a:pPr>
            <a:r>
              <a:rPr lang="en-US" dirty="0" err="1"/>
              <a:t>Complexité</a:t>
            </a:r>
            <a:r>
              <a:rPr lang="en-US" dirty="0"/>
              <a:t> des </a:t>
            </a:r>
            <a:r>
              <a:rPr lang="en-US" dirty="0" err="1"/>
              <a:t>familles</a:t>
            </a:r>
            <a:r>
              <a:rPr lang="en-US" dirty="0"/>
              <a:t> (</a:t>
            </a:r>
            <a:r>
              <a:rPr lang="en-US" dirty="0" err="1"/>
              <a:t>familles</a:t>
            </a:r>
            <a:r>
              <a:rPr lang="en-US" dirty="0"/>
              <a:t> recomposes, </a:t>
            </a:r>
            <a:r>
              <a:rPr lang="en-US" dirty="0" err="1"/>
              <a:t>avoir</a:t>
            </a:r>
            <a:r>
              <a:rPr lang="en-US" dirty="0"/>
              <a:t> des enfants avec </a:t>
            </a:r>
            <a:r>
              <a:rPr lang="en-US" dirty="0" err="1"/>
              <a:t>plusieurs</a:t>
            </a:r>
            <a:r>
              <a:rPr lang="en-US" dirty="0"/>
              <a:t> </a:t>
            </a:r>
            <a:r>
              <a:rPr lang="en-US" dirty="0" err="1"/>
              <a:t>conjoints</a:t>
            </a:r>
            <a:r>
              <a:rPr lang="en-US" dirty="0"/>
              <a:t>)</a:t>
            </a:r>
          </a:p>
          <a:p>
            <a:pPr marL="285750" indent="-285750">
              <a:buFont typeface="Arial" panose="020B0604020202020204" pitchFamily="34" charset="0"/>
              <a:buChar char="•"/>
            </a:pPr>
            <a:r>
              <a:rPr lang="en-US" dirty="0"/>
              <a:t>Transitions à </a:t>
            </a:r>
            <a:r>
              <a:rPr lang="en-US" dirty="0" err="1"/>
              <a:t>l’âge</a:t>
            </a:r>
            <a:r>
              <a:rPr lang="en-US" dirty="0"/>
              <a:t> </a:t>
            </a:r>
            <a:r>
              <a:rPr lang="en-US" dirty="0" err="1"/>
              <a:t>adulte</a:t>
            </a:r>
            <a:r>
              <a:rPr lang="en-US" dirty="0"/>
              <a:t>, </a:t>
            </a:r>
            <a:r>
              <a:rPr lang="en-US" sz="1600" dirty="0"/>
              <a:t>p. ex. la </a:t>
            </a:r>
            <a:r>
              <a:rPr lang="en-US" sz="1600" dirty="0" err="1"/>
              <a:t>polarisation</a:t>
            </a:r>
            <a:r>
              <a:rPr lang="en-US" sz="1600" dirty="0"/>
              <a:t> </a:t>
            </a:r>
            <a:r>
              <a:rPr lang="en-US" sz="1600" dirty="0" err="1"/>
              <a:t>sociale</a:t>
            </a:r>
            <a:r>
              <a:rPr lang="en-US" sz="1600" dirty="0"/>
              <a:t> dans le moment </a:t>
            </a:r>
            <a:r>
              <a:rPr lang="en-US" sz="1600" dirty="0" err="1"/>
              <a:t>choisi</a:t>
            </a:r>
            <a:r>
              <a:rPr lang="en-US" sz="1600" dirty="0"/>
              <a:t> pour vivre des transitions</a:t>
            </a:r>
          </a:p>
          <a:p>
            <a:pPr marL="285750" indent="-285750">
              <a:buFont typeface="Arial" panose="020B0604020202020204" pitchFamily="34" charset="0"/>
              <a:buChar char="•"/>
            </a:pPr>
            <a:r>
              <a:rPr lang="en-US" dirty="0" err="1"/>
              <a:t>Avoir</a:t>
            </a:r>
            <a:r>
              <a:rPr lang="en-US" dirty="0"/>
              <a:t> des enfants dans le cadre </a:t>
            </a:r>
            <a:r>
              <a:rPr lang="en-US" dirty="0" err="1"/>
              <a:t>d’une</a:t>
            </a:r>
            <a:r>
              <a:rPr lang="en-US" dirty="0"/>
              <a:t> union libre </a:t>
            </a:r>
            <a:r>
              <a:rPr lang="en-US" dirty="0" err="1"/>
              <a:t>ou</a:t>
            </a:r>
            <a:r>
              <a:rPr lang="en-US" dirty="0"/>
              <a:t> d’un </a:t>
            </a:r>
            <a:r>
              <a:rPr lang="en-US" dirty="0" err="1"/>
              <a:t>mariage</a:t>
            </a:r>
            <a:endParaRPr lang="en-US" dirty="0"/>
          </a:p>
          <a:p>
            <a:pPr marL="285750" indent="-285750">
              <a:buFont typeface="Arial" panose="020B0604020202020204" pitchFamily="34" charset="0"/>
              <a:buChar char="•"/>
            </a:pPr>
            <a:r>
              <a:rPr lang="en-US" dirty="0" err="1"/>
              <a:t>Complexités</a:t>
            </a:r>
            <a:r>
              <a:rPr lang="en-US" dirty="0"/>
              <a:t> </a:t>
            </a:r>
            <a:r>
              <a:rPr lang="en-US" dirty="0" err="1"/>
              <a:t>familiales</a:t>
            </a:r>
            <a:r>
              <a:rPr lang="en-US" dirty="0"/>
              <a:t> et situation financière</a:t>
            </a:r>
          </a:p>
          <a:p>
            <a:pPr marL="285750" indent="-285750">
              <a:buFont typeface="Arial" panose="020B0604020202020204" pitchFamily="34" charset="0"/>
              <a:buChar char="•"/>
            </a:pPr>
            <a:r>
              <a:rPr lang="en-US" dirty="0" err="1"/>
              <a:t>Équilibre</a:t>
            </a:r>
            <a:r>
              <a:rPr lang="en-US" dirty="0"/>
              <a:t> travail-</a:t>
            </a:r>
            <a:r>
              <a:rPr lang="en-US" dirty="0" err="1"/>
              <a:t>famille</a:t>
            </a:r>
            <a:endParaRPr lang="en-US" dirty="0"/>
          </a:p>
          <a:p>
            <a:pPr marL="285750" indent="-285750">
              <a:buFont typeface="Arial" panose="020B0604020202020204" pitchFamily="34" charset="0"/>
              <a:buChar char="•"/>
            </a:pPr>
            <a:r>
              <a:rPr lang="en-US" dirty="0"/>
              <a:t>Partage des </a:t>
            </a:r>
            <a:r>
              <a:rPr lang="en-US" dirty="0" err="1"/>
              <a:t>tâches</a:t>
            </a:r>
            <a:r>
              <a:rPr lang="en-US" dirty="0"/>
              <a:t> domestiques </a:t>
            </a:r>
            <a:r>
              <a:rPr lang="en-US" dirty="0" err="1"/>
              <a:t>selon</a:t>
            </a:r>
            <a:r>
              <a:rPr lang="en-US" dirty="0"/>
              <a:t> le genre et les intentions de </a:t>
            </a:r>
            <a:r>
              <a:rPr lang="en-US" dirty="0" err="1"/>
              <a:t>fécondité</a:t>
            </a:r>
            <a:endParaRPr lang="en-US" dirty="0"/>
          </a:p>
          <a:p>
            <a:pPr marL="285750" indent="-285750">
              <a:buFont typeface="Arial" panose="020B0604020202020204" pitchFamily="34" charset="0"/>
              <a:buChar char="•"/>
            </a:pPr>
            <a:r>
              <a:rPr lang="en-US" dirty="0"/>
              <a:t>Microsimulation de la population : </a:t>
            </a:r>
            <a:r>
              <a:rPr lang="en-US" dirty="0" err="1"/>
              <a:t>fécondité</a:t>
            </a:r>
            <a:r>
              <a:rPr lang="en-US" dirty="0"/>
              <a:t> </a:t>
            </a:r>
            <a:r>
              <a:rPr lang="en-US" dirty="0" err="1"/>
              <a:t>selon</a:t>
            </a:r>
            <a:r>
              <a:rPr lang="en-US" dirty="0"/>
              <a:t> la </a:t>
            </a:r>
            <a:r>
              <a:rPr lang="en-US" dirty="0" err="1"/>
              <a:t>scolarité</a:t>
            </a:r>
            <a:r>
              <a:rPr lang="en-US" dirty="0"/>
              <a:t>, le </a:t>
            </a:r>
            <a:r>
              <a:rPr lang="en-US" dirty="0" err="1"/>
              <a:t>statut</a:t>
            </a:r>
            <a:r>
              <a:rPr lang="en-US" dirty="0"/>
              <a:t> </a:t>
            </a:r>
            <a:r>
              <a:rPr lang="en-US" dirty="0" err="1"/>
              <a:t>d’immigration</a:t>
            </a:r>
            <a:r>
              <a:rPr lang="en-US" dirty="0"/>
              <a:t> et le situation </a:t>
            </a:r>
            <a:r>
              <a:rPr lang="en-US" dirty="0" err="1"/>
              <a:t>conjugale</a:t>
            </a:r>
            <a:endParaRPr lang="fr-CA" dirty="0"/>
          </a:p>
        </p:txBody>
      </p:sp>
      <p:sp>
        <p:nvSpPr>
          <p:cNvPr id="3" name="Espace réservé du numéro de diapositive 2">
            <a:extLst>
              <a:ext uri="{FF2B5EF4-FFF2-40B4-BE49-F238E27FC236}">
                <a16:creationId xmlns:a16="http://schemas.microsoft.com/office/drawing/2014/main" id="{5D52EBE4-03F1-4E19-B6F2-09FA834B9F11}"/>
              </a:ext>
            </a:extLst>
          </p:cNvPr>
          <p:cNvSpPr>
            <a:spLocks noGrp="1"/>
          </p:cNvSpPr>
          <p:nvPr>
            <p:ph type="sldNum" sz="quarter" idx="12"/>
          </p:nvPr>
        </p:nvSpPr>
        <p:spPr/>
        <p:txBody>
          <a:body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25</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781331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custDataLst>
              <p:tags r:id="rId1"/>
            </p:custDataLst>
          </p:nvPr>
        </p:nvSpPr>
        <p:spPr>
          <a:xfrm>
            <a:off x="0" y="5217109"/>
            <a:ext cx="12250557" cy="4992367"/>
          </a:xfrm>
        </p:spPr>
        <p:txBody>
          <a:bodyPr lIns="0">
            <a:normAutofit/>
          </a:bodyPr>
          <a:lstStyle/>
          <a:p>
            <a:pPr lvl="1">
              <a:defRPr/>
            </a:pPr>
            <a:endParaRPr lang="fr-FR" b="1" dirty="0"/>
          </a:p>
          <a:p>
            <a:pPr lvl="1">
              <a:defRPr/>
            </a:pPr>
            <a:endParaRPr lang="fr-FR" b="1" dirty="0"/>
          </a:p>
          <a:p>
            <a:pPr lvl="1">
              <a:defRPr/>
            </a:pPr>
            <a:endParaRPr lang="fr-FR" b="1" dirty="0"/>
          </a:p>
          <a:p>
            <a:pPr lvl="1">
              <a:defRPr/>
            </a:pPr>
            <a:endParaRPr lang="fr-FR" b="1" dirty="0"/>
          </a:p>
          <a:p>
            <a:pPr lvl="1">
              <a:buNone/>
              <a:defRPr/>
            </a:pPr>
            <a:endParaRPr lang="fr-CA" sz="2000" b="1" dirty="0"/>
          </a:p>
        </p:txBody>
      </p:sp>
      <p:sp>
        <p:nvSpPr>
          <p:cNvPr id="3" name="Espace réservé du numéro de diapositive 2">
            <a:extLst>
              <a:ext uri="{FF2B5EF4-FFF2-40B4-BE49-F238E27FC236}">
                <a16:creationId xmlns:a16="http://schemas.microsoft.com/office/drawing/2014/main" id="{5D52EBE4-03F1-4E19-B6F2-09FA834B9F1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761FF-D525-D64B-8909-8CF25B3FD480}" type="slidenum">
              <a:rPr kumimoji="0" lang="en-US" sz="900" b="0" i="0" u="none" strike="noStrike" kern="1200" cap="none" spc="0" normalizeH="0" baseline="0" noProof="0" smtClean="0">
                <a:ln>
                  <a:noFill/>
                </a:ln>
                <a:solidFill>
                  <a:prstClr val="black"/>
                </a:solidFill>
                <a:effectLst/>
                <a:uLnTx/>
                <a:uFillTx/>
                <a:latin typeface="Arial MT Std" panose="020B0402020200020204" pitchFamily="34" charset="0"/>
                <a:ea typeface="+mn-ea"/>
                <a:cs typeface="Helvetica" panose="020B0604020202020204" pitchFamily="34" charset="0"/>
                <a:sym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prstClr val="black"/>
              </a:solidFill>
              <a:effectLst/>
              <a:uLnTx/>
              <a:uFillTx/>
              <a:latin typeface="Arial MT Std" panose="020B0402020200020204" pitchFamily="34" charset="0"/>
              <a:ea typeface="+mn-ea"/>
              <a:cs typeface="Helvetica" panose="020B0604020202020204" pitchFamily="34" charset="0"/>
              <a:sym typeface="Calibri" panose="020F0502020204030204" pitchFamily="34" charset="0"/>
            </a:endParaRPr>
          </a:p>
        </p:txBody>
      </p:sp>
      <p:sp>
        <p:nvSpPr>
          <p:cNvPr id="9" name="Content Placeholder 2">
            <a:extLst>
              <a:ext uri="{FF2B5EF4-FFF2-40B4-BE49-F238E27FC236}">
                <a16:creationId xmlns:a16="http://schemas.microsoft.com/office/drawing/2014/main" id="{B4655C30-BBD1-4925-B89C-F3927669AA0C}"/>
              </a:ext>
            </a:extLst>
          </p:cNvPr>
          <p:cNvSpPr txBox="1">
            <a:spLocks/>
          </p:cNvSpPr>
          <p:nvPr/>
        </p:nvSpPr>
        <p:spPr>
          <a:xfrm>
            <a:off x="236094" y="1487009"/>
            <a:ext cx="6631846" cy="473357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MT Std" panose="020B0402020200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MT Std" panose="020B0402020200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MT Std" panose="020B0402020200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MT Std" panose="020B0402020200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MT Std" panose="020B0402020200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CA" altLang="en-US" dirty="0">
                <a:latin typeface="+mn-lt"/>
              </a:rPr>
              <a:t>    </a:t>
            </a:r>
          </a:p>
          <a:p>
            <a:pPr eaLnBrk="0" fontAlgn="base" hangingPunct="0">
              <a:lnSpc>
                <a:spcPct val="110000"/>
              </a:lnSpc>
              <a:spcBef>
                <a:spcPct val="0"/>
              </a:spcBef>
              <a:spcAft>
                <a:spcPct val="0"/>
              </a:spcAft>
              <a:buFont typeface="Wingdings" panose="05000000000000000000" pitchFamily="2" charset="2"/>
              <a:buChar char="§"/>
            </a:pPr>
            <a:r>
              <a:rPr lang="fr-CA"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4"/>
              </a:rPr>
              <a:t>Le Quotidien — Les contacts avec les enfants après un divorce ou une séparation</a:t>
            </a:r>
            <a:endParaRPr 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5"/>
              </a:rPr>
              <a:t>Histoire de famille : congés parentaux au Canada</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6"/>
              </a:rPr>
              <a:t>Histoire de famille : Liens familiaux : à quelle fréquence les enfants adultes voient-ils leurs parents?</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7"/>
              </a:rPr>
              <a:t>Histoire de famille : Partage des tâches domestiques : qui fait quoi ?</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8"/>
              </a:rPr>
              <a:t>Histoire de famille : Être séparé ou divorcé à l'âge de 55 ans ou plus</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9"/>
              </a:rPr>
              <a:t>Histoire de famille : Les nouvelles relations après une séparation ou un divorce</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0"/>
              </a:rPr>
              <a:t>Histoire de famille : être marié ou en union libre au Canada</a:t>
            </a:r>
            <a:r>
              <a:rPr lang="en-US" altLang="en-US" sz="2200" dirty="0">
                <a:latin typeface="Calibri" panose="020F0502020204030204" pitchFamily="34" charset="0"/>
                <a:ea typeface="Calibri" panose="020F0502020204030204" pitchFamily="34" charset="0"/>
                <a:cs typeface="Times New Roman" panose="02020603050405020304" pitchFamily="18" charset="0"/>
              </a:rPr>
              <a:t> </a:t>
            </a: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1"/>
              </a:rPr>
              <a:t>Histoire de famille : être séparé ou divorcé au Canada</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2"/>
              </a:rPr>
              <a:t>Histoire de famille : vivre en couple longtemps</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3"/>
              </a:rPr>
              <a:t>Histoire de famille : qui sont les gens vivant seuls?</a:t>
            </a:r>
            <a:r>
              <a:rPr lang="en-US" altLang="en-US" sz="2200" dirty="0">
                <a:latin typeface="Calibri" panose="020F0502020204030204" pitchFamily="34" charset="0"/>
                <a:ea typeface="Calibri" panose="020F0502020204030204" pitchFamily="34" charset="0"/>
                <a:cs typeface="Times New Roman" panose="02020603050405020304" pitchFamily="18" charset="0"/>
              </a:rPr>
              <a:t> </a:t>
            </a: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4"/>
              </a:rPr>
              <a:t>Histoire de famille : les couples vivant chacun chez soi</a:t>
            </a:r>
            <a:endParaRPr lang="en-US" altLang="en-US" sz="2200" dirty="0">
              <a:latin typeface="Calibri" panose="020F0502020204030204" pitchFamily="34" charset="0"/>
              <a:ea typeface="Calibri" panose="020F0502020204030204" pitchFamily="34" charset="0"/>
              <a:cs typeface="Times New Roman" panose="02020603050405020304" pitchFamily="18" charset="0"/>
            </a:endParaRP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5"/>
              </a:rPr>
              <a:t>Histoire de famille : Sous le même toit avec mes parents!</a:t>
            </a:r>
            <a:r>
              <a:rPr lang="en-US" altLang="en-US" sz="2200" dirty="0">
                <a:latin typeface="Calibri" panose="020F0502020204030204" pitchFamily="34" charset="0"/>
                <a:ea typeface="Calibri" panose="020F0502020204030204" pitchFamily="34" charset="0"/>
                <a:cs typeface="Times New Roman" panose="02020603050405020304" pitchFamily="18" charset="0"/>
              </a:rPr>
              <a:t> </a:t>
            </a:r>
          </a:p>
          <a:p>
            <a:pPr eaLnBrk="0" fontAlgn="base" hangingPunct="0">
              <a:lnSpc>
                <a:spcPct val="100000"/>
              </a:lnSpc>
              <a:spcBef>
                <a:spcPct val="0"/>
              </a:spcBef>
              <a:spcAft>
                <a:spcPct val="0"/>
              </a:spcAft>
              <a:buFont typeface="Wingdings" panose="05000000000000000000" pitchFamily="2" charset="2"/>
              <a:buChar char="§"/>
            </a:pPr>
            <a:r>
              <a:rPr lang="fr-CA" altLang="en-US" sz="2200" dirty="0">
                <a:solidFill>
                  <a:srgbClr val="284162"/>
                </a:solidFill>
                <a:latin typeface="Calibri" panose="020F0502020204030204" pitchFamily="34" charset="0"/>
                <a:ea typeface="Calibri" panose="020F0502020204030204" pitchFamily="34" charset="0"/>
                <a:cs typeface="Times New Roman" panose="02020603050405020304" pitchFamily="18" charset="0"/>
                <a:hlinkClick r:id="rId16"/>
              </a:rPr>
              <a:t>Histoire de famille : les grands-parents au Canada</a:t>
            </a:r>
            <a:endParaRPr lang="en-CA" altLang="en-US" sz="2200" b="1" dirty="0">
              <a:latin typeface="+mn-lt"/>
            </a:endParaRPr>
          </a:p>
        </p:txBody>
      </p:sp>
      <p:sp>
        <p:nvSpPr>
          <p:cNvPr id="10" name="Title 1">
            <a:extLst>
              <a:ext uri="{FF2B5EF4-FFF2-40B4-BE49-F238E27FC236}">
                <a16:creationId xmlns:a16="http://schemas.microsoft.com/office/drawing/2014/main" id="{2AF69B34-AB8B-409C-9B48-426C4DF5B802}"/>
              </a:ext>
            </a:extLst>
          </p:cNvPr>
          <p:cNvSpPr>
            <a:spLocks noGrp="1"/>
          </p:cNvSpPr>
          <p:nvPr>
            <p:ph type="title"/>
          </p:nvPr>
        </p:nvSpPr>
        <p:spPr>
          <a:xfrm>
            <a:off x="236094" y="1383063"/>
            <a:ext cx="11207750" cy="479425"/>
          </a:xfrm>
        </p:spPr>
        <p:txBody>
          <a:bodyPr>
            <a:normAutofit fontScale="90000"/>
          </a:bodyPr>
          <a:lstStyle/>
          <a:p>
            <a:r>
              <a:rPr lang="en-CA" altLang="en-US" sz="3600" b="1" dirty="0">
                <a:latin typeface="+mn-lt"/>
              </a:rPr>
              <a:t>Publications</a:t>
            </a:r>
            <a:br>
              <a:rPr lang="en-CA" altLang="en-US" sz="2800" b="1" dirty="0">
                <a:solidFill>
                  <a:srgbClr val="003366"/>
                </a:solidFill>
                <a:latin typeface="+mn-lt"/>
              </a:rPr>
            </a:br>
            <a:endParaRPr lang="en-CA" altLang="en-US" dirty="0">
              <a:latin typeface="+mn-lt"/>
            </a:endParaRPr>
          </a:p>
        </p:txBody>
      </p:sp>
      <p:pic>
        <p:nvPicPr>
          <p:cNvPr id="11" name="Content Placeholder 6">
            <a:extLst>
              <a:ext uri="{FF2B5EF4-FFF2-40B4-BE49-F238E27FC236}">
                <a16:creationId xmlns:a16="http://schemas.microsoft.com/office/drawing/2014/main" id="{14016904-E622-4DBF-8541-A0951892451F}"/>
              </a:ext>
            </a:extLst>
          </p:cNvPr>
          <p:cNvPicPr>
            <a:picLocks noChangeAspect="1"/>
          </p:cNvPicPr>
          <p:nvPr/>
        </p:nvPicPr>
        <p:blipFill>
          <a:blip r:embed="rId17"/>
          <a:stretch>
            <a:fillRect/>
          </a:stretch>
        </p:blipFill>
        <p:spPr>
          <a:xfrm>
            <a:off x="8006686" y="211304"/>
            <a:ext cx="4069856" cy="6009280"/>
          </a:xfrm>
          <a:prstGeom prst="rect">
            <a:avLst/>
          </a:prstGeom>
        </p:spPr>
      </p:pic>
    </p:spTree>
    <p:extLst>
      <p:ext uri="{BB962C8B-B14F-4D97-AF65-F5344CB8AC3E}">
        <p14:creationId xmlns:p14="http://schemas.microsoft.com/office/powerpoint/2010/main" val="784008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2980058"/>
            <a:ext cx="9144000" cy="1058953"/>
          </a:xfrm>
        </p:spPr>
        <p:txBody>
          <a:bodyPr>
            <a:noAutofit/>
          </a:bodyPr>
          <a:lstStyle/>
          <a:p>
            <a:r>
              <a:rPr lang="fr-CA" sz="3600" b="1" dirty="0">
                <a:latin typeface="+mn-lt"/>
              </a:rPr>
              <a:t>L’enquête sur le don, le bénévolat et la participation (DBV)</a:t>
            </a:r>
            <a:endParaRPr lang="en-CA" sz="3600" b="1" dirty="0">
              <a:latin typeface="+mn-lt"/>
            </a:endParaRPr>
          </a:p>
        </p:txBody>
      </p:sp>
      <p:sp>
        <p:nvSpPr>
          <p:cNvPr id="3" name="Subtitle 2"/>
          <p:cNvSpPr>
            <a:spLocks noGrp="1"/>
          </p:cNvSpPr>
          <p:nvPr>
            <p:ph type="subTitle" idx="1"/>
            <p:custDataLst>
              <p:tags r:id="rId2"/>
            </p:custDataLst>
          </p:nvPr>
        </p:nvSpPr>
        <p:spPr>
          <a:xfrm>
            <a:off x="1524000" y="4174671"/>
            <a:ext cx="9144000" cy="635073"/>
          </a:xfrm>
        </p:spPr>
        <p:txBody>
          <a:bodyPr>
            <a:noAutofit/>
          </a:bodyPr>
          <a:lstStyle/>
          <a:p>
            <a:endParaRPr lang="fr-CA" sz="2000" dirty="0">
              <a:latin typeface="Arial MT Std" panose="020B0402020200020204"/>
            </a:endParaRPr>
          </a:p>
          <a:p>
            <a:endParaRPr lang="en-CA" sz="1800" dirty="0"/>
          </a:p>
        </p:txBody>
      </p:sp>
    </p:spTree>
    <p:extLst>
      <p:ext uri="{BB962C8B-B14F-4D97-AF65-F5344CB8AC3E}">
        <p14:creationId xmlns:p14="http://schemas.microsoft.com/office/powerpoint/2010/main" val="1207236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custDataLst>
              <p:tags r:id="rId1"/>
            </p:custDataLst>
          </p:nvPr>
        </p:nvSpPr>
        <p:spPr>
          <a:xfrm>
            <a:off x="0" y="431390"/>
            <a:ext cx="10515600" cy="895042"/>
          </a:xfrm>
        </p:spPr>
        <p:txBody>
          <a:bodyPr>
            <a:normAutofit/>
          </a:bodyPr>
          <a:lstStyle/>
          <a:p>
            <a:r>
              <a:rPr lang="fr-CA" sz="3200" b="1" dirty="0">
                <a:latin typeface="Calibri" panose="020F0502020204030204" pitchFamily="34" charset="0"/>
                <a:cs typeface="Calibri" panose="020F0502020204030204" pitchFamily="34" charset="0"/>
              </a:rPr>
              <a:t>Contexte</a:t>
            </a:r>
          </a:p>
        </p:txBody>
      </p:sp>
      <p:sp>
        <p:nvSpPr>
          <p:cNvPr id="16" name="Content Placeholder 2"/>
          <p:cNvSpPr>
            <a:spLocks noGrp="1"/>
          </p:cNvSpPr>
          <p:nvPr>
            <p:ph idx="1"/>
            <p:custDataLst>
              <p:tags r:id="rId2"/>
            </p:custDataLst>
          </p:nvPr>
        </p:nvSpPr>
        <p:spPr>
          <a:xfrm>
            <a:off x="112644" y="1326432"/>
            <a:ext cx="10964569" cy="4206441"/>
          </a:xfrm>
        </p:spPr>
        <p:txBody>
          <a:bodyPr>
            <a:noAutofit/>
          </a:bodyPr>
          <a:lstStyle/>
          <a:p>
            <a:r>
              <a:rPr lang="fr-CA" dirty="0">
                <a:latin typeface="+mn-lt"/>
              </a:rPr>
              <a:t>À Statistique Canada, la collecte de données sur le don et le bénévolat a commencé en 1997.</a:t>
            </a:r>
          </a:p>
          <a:p>
            <a:r>
              <a:rPr lang="fr-CA" dirty="0">
                <a:latin typeface="+mn-lt"/>
              </a:rPr>
              <a:t>La plus récente collecte de données a eu lieu entre le 4 septembre et le 28 décembre 2018.</a:t>
            </a:r>
          </a:p>
          <a:p>
            <a:r>
              <a:rPr lang="fr-CA" dirty="0">
                <a:latin typeface="+mn-lt"/>
              </a:rPr>
              <a:t>La population cible comprenait toutes les personnes âgées d’au moins 15 ans qui résidaient dans les 10 provinces canadiennes (à l’exclusion de celles qui vivaient à temps plein dans des établissements institutionnels).</a:t>
            </a:r>
          </a:p>
          <a:p>
            <a:r>
              <a:rPr lang="fr-FR" dirty="0">
                <a:latin typeface="+mn-lt"/>
              </a:rPr>
              <a:t>La taille de l’échantillon cible (c.-à-d. le nombre de répondants en excluant les répondants « rejetés ») pour l’enquête DBP de 2018 était de 20 000, tandis que le nombre réel de répondants (en excluant encore une fois les répondants « rejetés ») était de 16 149. </a:t>
            </a:r>
          </a:p>
          <a:p>
            <a:r>
              <a:rPr lang="fr-CA" dirty="0">
                <a:latin typeface="+mn-lt"/>
              </a:rPr>
              <a:t>L’enquête DBP de 2018 comprenait pour la première fois une option de participation en ligne, afin que les participants y consacrent moins de temps. Il serait donc inadéquat de comparer les résultats de ce cycle avec ceux des cycles précédents. </a:t>
            </a:r>
          </a:p>
          <a:p>
            <a:r>
              <a:rPr lang="fr-CA" dirty="0">
                <a:latin typeface="+mn-lt"/>
              </a:rPr>
              <a:t>Ces données sont antérieures à la crise de la COVID-19, mais elles fournissent des renseignements de base importants.</a:t>
            </a:r>
          </a:p>
          <a:p>
            <a:r>
              <a:rPr lang="fr-CA" dirty="0">
                <a:latin typeface="+mn-lt"/>
              </a:rPr>
              <a:t>En 2023, Statistique Canada recueillera des données sur ce sujet pour la huitième fois.</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28</a:t>
            </a:fld>
            <a:endParaRPr lang="en-US" dirty="0"/>
          </a:p>
        </p:txBody>
      </p:sp>
      <p:sp>
        <p:nvSpPr>
          <p:cNvPr id="12" name="Rectangle 11"/>
          <p:cNvSpPr/>
          <p:nvPr/>
        </p:nvSpPr>
        <p:spPr>
          <a:xfrm>
            <a:off x="9389986" y="1326432"/>
            <a:ext cx="1250279" cy="369332"/>
          </a:xfrm>
          <a:prstGeom prst="rect">
            <a:avLst/>
          </a:prstGeom>
        </p:spPr>
        <p:txBody>
          <a:bodyPr wrap="none">
            <a:spAutoFit/>
          </a:bodyPr>
          <a:lstStyle/>
          <a:p>
            <a:r>
              <a:rPr lang="fr-CA" b="1" dirty="0">
                <a:solidFill>
                  <a:schemeClr val="bg1"/>
                </a:solidFill>
              </a:rPr>
              <a:t>NOUVEAU!</a:t>
            </a:r>
          </a:p>
        </p:txBody>
      </p:sp>
    </p:spTree>
    <p:extLst>
      <p:ext uri="{BB962C8B-B14F-4D97-AF65-F5344CB8AC3E}">
        <p14:creationId xmlns:p14="http://schemas.microsoft.com/office/powerpoint/2010/main" val="3339902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1" y="771176"/>
            <a:ext cx="10515600" cy="895042"/>
          </a:xfrm>
        </p:spPr>
        <p:txBody>
          <a:bodyPr>
            <a:normAutofit/>
          </a:bodyPr>
          <a:lstStyle/>
          <a:p>
            <a:r>
              <a:rPr lang="en-CA" sz="3200" b="1" dirty="0" err="1">
                <a:latin typeface="+mn-lt"/>
              </a:rPr>
              <a:t>Principaux</a:t>
            </a:r>
            <a:r>
              <a:rPr lang="en-CA" sz="3200" b="1" dirty="0">
                <a:latin typeface="+mn-lt"/>
              </a:rPr>
              <a:t> clients et </a:t>
            </a:r>
            <a:r>
              <a:rPr lang="en-CA" sz="3200" b="1" dirty="0" err="1">
                <a:latin typeface="+mn-lt"/>
              </a:rPr>
              <a:t>partenaires</a:t>
            </a:r>
            <a:endParaRPr lang="en-CA" sz="3200" b="1" dirty="0">
              <a:latin typeface="+mn-lt"/>
            </a:endParaRPr>
          </a:p>
        </p:txBody>
      </p:sp>
      <p:sp>
        <p:nvSpPr>
          <p:cNvPr id="7" name="Content Placeholder 2"/>
          <p:cNvSpPr>
            <a:spLocks noGrp="1"/>
          </p:cNvSpPr>
          <p:nvPr>
            <p:ph idx="1"/>
          </p:nvPr>
        </p:nvSpPr>
        <p:spPr>
          <a:xfrm>
            <a:off x="132521" y="1770051"/>
            <a:ext cx="4795079" cy="2249198"/>
          </a:xfrm>
        </p:spPr>
        <p:txBody>
          <a:bodyPr>
            <a:normAutofit lnSpcReduction="10000"/>
          </a:bodyPr>
          <a:lstStyle/>
          <a:p>
            <a:pPr eaLnBrk="1" hangingPunct="1">
              <a:buFontTx/>
              <a:buNone/>
            </a:pPr>
            <a:r>
              <a:rPr lang="en-CA" altLang="fr-FR" b="1" dirty="0" err="1">
                <a:latin typeface="+mn-lt"/>
              </a:rPr>
              <a:t>Gouvernementaux</a:t>
            </a:r>
            <a:r>
              <a:rPr lang="en-CA" altLang="fr-FR" b="1" dirty="0">
                <a:latin typeface="+mn-lt"/>
              </a:rPr>
              <a:t>:</a:t>
            </a:r>
          </a:p>
          <a:p>
            <a:pPr eaLnBrk="1" hangingPunct="1"/>
            <a:r>
              <a:rPr lang="en-CA" altLang="fr-FR" dirty="0" err="1">
                <a:latin typeface="+mn-lt"/>
              </a:rPr>
              <a:t>Patrimoine</a:t>
            </a:r>
            <a:r>
              <a:rPr lang="en-CA" altLang="fr-FR" dirty="0">
                <a:latin typeface="+mn-lt"/>
              </a:rPr>
              <a:t> </a:t>
            </a:r>
            <a:r>
              <a:rPr lang="en-CA" altLang="fr-FR" dirty="0" err="1">
                <a:latin typeface="+mn-lt"/>
              </a:rPr>
              <a:t>canadien</a:t>
            </a:r>
            <a:endParaRPr lang="en-CA" altLang="fr-FR" dirty="0">
              <a:latin typeface="+mn-lt"/>
            </a:endParaRPr>
          </a:p>
          <a:p>
            <a:pPr eaLnBrk="1" hangingPunct="1"/>
            <a:r>
              <a:rPr lang="en-CA" altLang="fr-FR" dirty="0">
                <a:latin typeface="+mn-lt"/>
              </a:rPr>
              <a:t>Santé Canada</a:t>
            </a:r>
          </a:p>
          <a:p>
            <a:pPr eaLnBrk="1" hangingPunct="1"/>
            <a:r>
              <a:rPr lang="en-CA" altLang="fr-FR" dirty="0" err="1">
                <a:latin typeface="+mn-lt"/>
              </a:rPr>
              <a:t>Agence</a:t>
            </a:r>
            <a:r>
              <a:rPr lang="en-CA" altLang="fr-FR" dirty="0">
                <a:latin typeface="+mn-lt"/>
              </a:rPr>
              <a:t> du revenue du Canada</a:t>
            </a:r>
          </a:p>
          <a:p>
            <a:pPr eaLnBrk="1" hangingPunct="1"/>
            <a:r>
              <a:rPr lang="en-CA" altLang="fr-FR" dirty="0" err="1">
                <a:latin typeface="+mn-lt"/>
              </a:rPr>
              <a:t>Emploi</a:t>
            </a:r>
            <a:r>
              <a:rPr lang="en-CA" altLang="fr-FR" dirty="0">
                <a:latin typeface="+mn-lt"/>
              </a:rPr>
              <a:t> et </a:t>
            </a:r>
            <a:r>
              <a:rPr lang="en-CA" altLang="fr-FR" dirty="0" err="1">
                <a:latin typeface="+mn-lt"/>
              </a:rPr>
              <a:t>Développement</a:t>
            </a:r>
            <a:r>
              <a:rPr lang="en-CA" altLang="fr-FR" dirty="0">
                <a:latin typeface="+mn-lt"/>
              </a:rPr>
              <a:t> social Canada</a:t>
            </a:r>
          </a:p>
          <a:p>
            <a:pPr eaLnBrk="1" hangingPunct="1"/>
            <a:r>
              <a:rPr lang="en-CA" altLang="fr-FR" dirty="0" err="1">
                <a:latin typeface="+mn-lt"/>
              </a:rPr>
              <a:t>Ministère</a:t>
            </a:r>
            <a:r>
              <a:rPr lang="en-CA" altLang="fr-FR" dirty="0">
                <a:latin typeface="+mn-lt"/>
              </a:rPr>
              <a:t> des Finances Canada</a:t>
            </a:r>
          </a:p>
          <a:p>
            <a:pPr eaLnBrk="1" hangingPunct="1">
              <a:buFontTx/>
              <a:buNone/>
            </a:pPr>
            <a:endParaRPr lang="en-CA" altLang="fr-FR" b="1" dirty="0"/>
          </a:p>
        </p:txBody>
      </p:sp>
      <p:sp>
        <p:nvSpPr>
          <p:cNvPr id="5" name="Slide Number Placeholder 4"/>
          <p:cNvSpPr>
            <a:spLocks noGrp="1"/>
          </p:cNvSpPr>
          <p:nvPr>
            <p:ph type="sldNum" sz="quarter" idx="12"/>
          </p:nvPr>
        </p:nvSpPr>
        <p:spPr/>
        <p:txBody>
          <a:bodyPr/>
          <a:lstStyle/>
          <a:p>
            <a:pPr>
              <a:defRPr/>
            </a:pPr>
            <a:fld id="{4BF8E608-616F-46A2-88B1-D365CBECA7C9}" type="slidenum">
              <a:rPr lang="en-CA" altLang="en-US" smtClean="0"/>
              <a:pPr>
                <a:defRPr/>
              </a:pPr>
              <a:t>29</a:t>
            </a:fld>
            <a:endParaRPr lang="en-CA" altLang="en-US" dirty="0"/>
          </a:p>
        </p:txBody>
      </p:sp>
      <p:sp>
        <p:nvSpPr>
          <p:cNvPr id="8" name="Content Placeholder 2"/>
          <p:cNvSpPr txBox="1">
            <a:spLocks/>
          </p:cNvSpPr>
          <p:nvPr/>
        </p:nvSpPr>
        <p:spPr bwMode="auto">
          <a:xfrm>
            <a:off x="6096000" y="1666218"/>
            <a:ext cx="3907539"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CA" altLang="fr-FR" sz="2000" b="1" dirty="0">
                <a:latin typeface="+mn-lt"/>
              </a:rPr>
              <a:t>Non-</a:t>
            </a:r>
            <a:r>
              <a:rPr lang="en-CA" altLang="fr-FR" sz="2000" b="1" dirty="0" err="1">
                <a:latin typeface="+mn-lt"/>
              </a:rPr>
              <a:t>gouvernementaux</a:t>
            </a:r>
            <a:r>
              <a:rPr lang="en-CA" altLang="fr-FR" sz="2000" b="1" dirty="0">
                <a:latin typeface="+mn-lt"/>
              </a:rPr>
              <a:t>:</a:t>
            </a:r>
          </a:p>
        </p:txBody>
      </p:sp>
      <p:pic>
        <p:nvPicPr>
          <p:cNvPr id="9" name="2cec5a42-7e6d-4282-8e81-a7761061a830" descr="FB917777E2644E7682B3B3E78D68157E.ash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1939" y="2126282"/>
            <a:ext cx="2122488" cy="15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9cd677ca-efd7-4ab6-a361-7742b487a6f0" descr="UofO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5269" y="3283325"/>
            <a:ext cx="1714500" cy="147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ff607ceb-137f-47c1-97f4-b3388846dd9c" descr="1B9E9E25-40BA-4277-8D83-D84C27C0F4D0@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579" y="2105196"/>
            <a:ext cx="23336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659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23913"/>
            <a:ext cx="11536363" cy="538162"/>
          </a:xfrm>
          <a:prstGeom prst="rect">
            <a:avLst/>
          </a:prstGeom>
        </p:spPr>
        <p:txBody>
          <a:bodyPr/>
          <a:lstStyle/>
          <a:p>
            <a:r>
              <a:rPr lang="en-CA" sz="3200" b="1" dirty="0" err="1">
                <a:latin typeface="+mn-lt"/>
              </a:rPr>
              <a:t>Méthodologie</a:t>
            </a:r>
            <a:endParaRPr lang="fr-FR" sz="3200" b="1" dirty="0">
              <a:latin typeface="+mn-lt"/>
            </a:endParaRPr>
          </a:p>
        </p:txBody>
      </p:sp>
      <p:sp>
        <p:nvSpPr>
          <p:cNvPr id="4" name="Rectangle 3"/>
          <p:cNvSpPr txBox="1">
            <a:spLocks noChangeArrowheads="1"/>
          </p:cNvSpPr>
          <p:nvPr/>
        </p:nvSpPr>
        <p:spPr bwMode="auto">
          <a:xfrm>
            <a:off x="206433" y="1361858"/>
            <a:ext cx="11428519" cy="5017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base" latinLnBrk="0" hangingPunct="1">
              <a:lnSpc>
                <a:spcPct val="100000"/>
              </a:lnSpc>
              <a:spcBef>
                <a:spcPct val="0"/>
              </a:spcBef>
              <a:spcAft>
                <a:spcPts val="800"/>
              </a:spcAft>
              <a:buClr>
                <a:srgbClr val="31708D"/>
              </a:buClr>
              <a:buSzTx/>
              <a:buFont typeface="Arial" panose="020B0604020202020204" pitchFamily="34" charset="0"/>
              <a:buChar char="•"/>
              <a:tabLst/>
              <a:defRPr/>
            </a:pPr>
            <a:r>
              <a:rPr lang="en-CA" altLang="fr-FR" sz="2400" dirty="0">
                <a:solidFill>
                  <a:srgbClr val="31708D"/>
                </a:solidFill>
                <a:latin typeface="Arial"/>
              </a:rPr>
              <a:t>P</a:t>
            </a:r>
            <a:r>
              <a:rPr kumimoji="0" lang="en-CA" altLang="fr-FR" sz="2400" b="0" i="0" u="none" strike="noStrike" kern="1200" cap="none" spc="0" normalizeH="0" baseline="0" noProof="0" dirty="0" err="1">
                <a:ln>
                  <a:noFill/>
                </a:ln>
                <a:solidFill>
                  <a:srgbClr val="31708D"/>
                </a:solidFill>
                <a:effectLst/>
                <a:uLnTx/>
                <a:uFillTx/>
                <a:latin typeface="Arial"/>
                <a:ea typeface="+mn-ea"/>
                <a:cs typeface="+mn-cs"/>
              </a:rPr>
              <a:t>opulation</a:t>
            </a:r>
            <a:r>
              <a:rPr kumimoji="0" lang="en-CA" altLang="fr-FR" sz="2400" b="0" i="0" u="none" strike="noStrike" kern="1200" cap="none" spc="0" normalizeH="0" baseline="0" noProof="0" dirty="0">
                <a:ln>
                  <a:noFill/>
                </a:ln>
                <a:solidFill>
                  <a:srgbClr val="31708D"/>
                </a:solidFill>
                <a:effectLst/>
                <a:uLnTx/>
                <a:uFillTx/>
                <a:latin typeface="Arial"/>
                <a:ea typeface="+mn-ea"/>
                <a:cs typeface="+mn-cs"/>
              </a:rPr>
              <a:t> </a:t>
            </a:r>
            <a:r>
              <a:rPr kumimoji="0" lang="en-CA" altLang="fr-FR" sz="2400" b="0" i="0" u="none" strike="noStrike" kern="1200" cap="none" spc="0" normalizeH="0" baseline="0" noProof="0" dirty="0" err="1">
                <a:ln>
                  <a:noFill/>
                </a:ln>
                <a:solidFill>
                  <a:srgbClr val="31708D"/>
                </a:solidFill>
                <a:effectLst/>
                <a:uLnTx/>
                <a:uFillTx/>
                <a:latin typeface="Arial"/>
                <a:ea typeface="+mn-ea"/>
                <a:cs typeface="+mn-cs"/>
              </a:rPr>
              <a:t>cible</a:t>
            </a:r>
            <a:endParaRPr kumimoji="0" lang="en-CA" altLang="fr-FR" sz="2400" b="0" i="0" u="none" strike="noStrike" kern="1200" cap="none" spc="0" normalizeH="0" baseline="0" noProof="0" dirty="0">
              <a:ln>
                <a:noFill/>
              </a:ln>
              <a:solidFill>
                <a:srgbClr val="31708D"/>
              </a:solidFill>
              <a:effectLst/>
              <a:uLnTx/>
              <a:uFillTx/>
              <a:latin typeface="Arial"/>
              <a:ea typeface="+mn-ea"/>
              <a:cs typeface="+mn-cs"/>
            </a:endParaRPr>
          </a:p>
          <a:p>
            <a:pPr lvl="1" eaLnBrk="1" hangingPunct="1">
              <a:spcBef>
                <a:spcPct val="0"/>
              </a:spcBef>
              <a:spcAft>
                <a:spcPts val="600"/>
              </a:spcAft>
              <a:buClr>
                <a:srgbClr val="31708D"/>
              </a:buClr>
              <a:buFont typeface="Arial" panose="020B0604020202020204" pitchFamily="34" charset="0"/>
              <a:buChar char="•"/>
              <a:defRPr/>
            </a:pPr>
            <a:r>
              <a:rPr lang="fr-CA" altLang="en-US" sz="2000" dirty="0">
                <a:latin typeface="Arial" panose="020B0604020202020204" pitchFamily="34" charset="0"/>
                <a:cs typeface="Arial" panose="020B0604020202020204" pitchFamily="34" charset="0"/>
              </a:rPr>
              <a:t>Population âgée de 15 ans et plus vivant d</a:t>
            </a:r>
            <a:r>
              <a:rPr lang="en-US" altLang="en-US" sz="2000" dirty="0" err="1">
                <a:latin typeface="Arial" panose="020B0604020202020204" pitchFamily="34" charset="0"/>
                <a:cs typeface="Arial" panose="020B0604020202020204" pitchFamily="34" charset="0"/>
              </a:rPr>
              <a:t>ans</a:t>
            </a:r>
            <a:r>
              <a:rPr lang="en-US" altLang="en-US" sz="2000" dirty="0">
                <a:latin typeface="Arial" panose="020B0604020202020204" pitchFamily="34" charset="0"/>
                <a:cs typeface="Arial" panose="020B0604020202020204" pitchFamily="34" charset="0"/>
              </a:rPr>
              <a:t> les 10 provinces du Canada et ne vivant pas </a:t>
            </a:r>
            <a:r>
              <a:rPr lang="en-US" altLang="en-US" sz="2000" dirty="0" err="1">
                <a:latin typeface="Arial" panose="020B0604020202020204" pitchFamily="34" charset="0"/>
                <a:cs typeface="Arial" panose="020B0604020202020204" pitchFamily="34" charset="0"/>
              </a:rPr>
              <a:t>en</a:t>
            </a:r>
            <a:r>
              <a:rPr lang="en-US" altLang="en-US" sz="2000" dirty="0">
                <a:latin typeface="Arial" panose="020B0604020202020204" pitchFamily="34" charset="0"/>
                <a:cs typeface="Arial" panose="020B0604020202020204" pitchFamily="34" charset="0"/>
              </a:rPr>
              <a:t> institution </a:t>
            </a:r>
          </a:p>
          <a:p>
            <a:pPr marL="742950" marR="0" lvl="1" indent="-285750" algn="l" defTabSz="914400" rtl="0" eaLnBrk="1" fontAlgn="base" latinLnBrk="0" hangingPunct="1">
              <a:lnSpc>
                <a:spcPct val="100000"/>
              </a:lnSpc>
              <a:spcBef>
                <a:spcPct val="0"/>
              </a:spcBef>
              <a:spcAft>
                <a:spcPts val="1200"/>
              </a:spcAft>
              <a:buClr>
                <a:srgbClr val="31708D"/>
              </a:buClr>
              <a:buSzTx/>
              <a:buFontTx/>
              <a:buChar char="•"/>
              <a:tabLst/>
              <a:defRPr/>
            </a:pP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Le cycle sur la victimisation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comprend</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également</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les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personnes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vivant dans les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territoires</a:t>
            </a:r>
            <a:endParaRPr kumimoji="0" lang="en-CA" altLang="fr-FR" sz="2000" b="0" i="0" u="none" strike="noStrike" kern="1200" cap="none" spc="0" normalizeH="0" baseline="0" noProof="0" dirty="0">
              <a:ln>
                <a:noFill/>
              </a:ln>
              <a:solidFill>
                <a:srgbClr val="000000"/>
              </a:solidFill>
              <a:effectLst/>
              <a:uLnTx/>
              <a:uFillTx/>
              <a:latin typeface="Arial"/>
              <a:ea typeface="+mn-ea"/>
              <a:cs typeface="+mn-cs"/>
            </a:endParaRPr>
          </a:p>
          <a:p>
            <a:pPr marR="0" lvl="0" algn="l" defTabSz="914400" rtl="0" eaLnBrk="1" fontAlgn="base" latinLnBrk="0" hangingPunct="1">
              <a:lnSpc>
                <a:spcPct val="100000"/>
              </a:lnSpc>
              <a:spcBef>
                <a:spcPct val="0"/>
              </a:spcBef>
              <a:spcAft>
                <a:spcPts val="800"/>
              </a:spcAft>
              <a:buClr>
                <a:srgbClr val="31708D"/>
              </a:buClr>
              <a:buSzTx/>
              <a:buFont typeface="Arial" panose="020B0604020202020204" pitchFamily="34" charset="0"/>
              <a:buChar char="•"/>
              <a:tabLst/>
              <a:defRPr/>
            </a:pPr>
            <a:r>
              <a:rPr lang="en-CA" altLang="fr-FR" sz="2400" dirty="0">
                <a:solidFill>
                  <a:srgbClr val="31708D"/>
                </a:solidFill>
                <a:latin typeface="Arial"/>
              </a:rPr>
              <a:t>T</a:t>
            </a:r>
            <a:r>
              <a:rPr kumimoji="0" lang="en-CA" altLang="fr-FR" sz="2400" b="0" i="0" u="none" strike="noStrike" kern="1200" cap="none" spc="0" normalizeH="0" baseline="0" noProof="0" dirty="0" err="1">
                <a:ln>
                  <a:noFill/>
                </a:ln>
                <a:solidFill>
                  <a:srgbClr val="31708D"/>
                </a:solidFill>
                <a:effectLst/>
                <a:uLnTx/>
                <a:uFillTx/>
                <a:latin typeface="Arial"/>
                <a:ea typeface="+mn-ea"/>
                <a:cs typeface="+mn-cs"/>
              </a:rPr>
              <a:t>aille</a:t>
            </a:r>
            <a:r>
              <a:rPr kumimoji="0" lang="en-CA" altLang="fr-FR" sz="2400" b="0" i="0" u="none" strike="noStrike" kern="1200" cap="none" spc="0" normalizeH="0" baseline="0" noProof="0" dirty="0">
                <a:ln>
                  <a:noFill/>
                </a:ln>
                <a:solidFill>
                  <a:srgbClr val="31708D"/>
                </a:solidFill>
                <a:effectLst/>
                <a:uLnTx/>
                <a:uFillTx/>
                <a:latin typeface="Arial"/>
                <a:ea typeface="+mn-ea"/>
                <a:cs typeface="+mn-cs"/>
              </a:rPr>
              <a:t> de </a:t>
            </a:r>
            <a:r>
              <a:rPr kumimoji="0" lang="en-CA" altLang="fr-FR" sz="2400" b="0" i="0" u="none" strike="noStrike" kern="1200" cap="none" spc="0" normalizeH="0" baseline="0" noProof="0" dirty="0" err="1">
                <a:ln>
                  <a:noFill/>
                </a:ln>
                <a:solidFill>
                  <a:srgbClr val="31708D"/>
                </a:solidFill>
                <a:effectLst/>
                <a:uLnTx/>
                <a:uFillTx/>
                <a:latin typeface="Arial"/>
                <a:ea typeface="+mn-ea"/>
                <a:cs typeface="+mn-cs"/>
              </a:rPr>
              <a:t>l’échantillon</a:t>
            </a:r>
            <a:endParaRPr kumimoji="0" lang="en-CA" altLang="fr-FR" sz="2400" b="0" i="0" u="none" strike="noStrike" kern="1200" cap="none" spc="0" normalizeH="0" baseline="0" noProof="0" dirty="0">
              <a:ln>
                <a:noFill/>
              </a:ln>
              <a:solidFill>
                <a:srgbClr val="31708D"/>
              </a:solidFill>
              <a:effectLst/>
              <a:uLnTx/>
              <a:uFillTx/>
              <a:latin typeface="Arial"/>
              <a:ea typeface="+mn-ea"/>
              <a:cs typeface="+mn-cs"/>
            </a:endParaRPr>
          </a:p>
          <a:p>
            <a:pPr marL="742950" marR="0" lvl="1" indent="-285750" algn="l" defTabSz="914400" rtl="0" eaLnBrk="1" fontAlgn="base" latinLnBrk="0" hangingPunct="1">
              <a:lnSpc>
                <a:spcPct val="100000"/>
              </a:lnSpc>
              <a:spcBef>
                <a:spcPct val="0"/>
              </a:spcBef>
              <a:spcAft>
                <a:spcPts val="1200"/>
              </a:spcAft>
              <a:buClr>
                <a:srgbClr val="31708D"/>
              </a:buClr>
              <a:buSzTx/>
              <a:buFontTx/>
              <a:buChar char="•"/>
              <a:tabLst/>
              <a:defRPr/>
            </a:pP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Environ 20 000 à 25 000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entrevues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complétées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sauf</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si</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des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suréchantillons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sont</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achetés</a:t>
            </a:r>
            <a:endParaRPr kumimoji="0" lang="en-CA" altLang="fr-FR" sz="2000" b="0" i="0" u="none" strike="noStrike" kern="1200" cap="none" spc="0" normalizeH="0" baseline="0" noProof="0" dirty="0">
              <a:ln>
                <a:noFill/>
              </a:ln>
              <a:solidFill>
                <a:srgbClr val="000000"/>
              </a:solidFill>
              <a:effectLst/>
              <a:uLnTx/>
              <a:uFillTx/>
              <a:latin typeface="Arial"/>
              <a:ea typeface="+mn-ea"/>
              <a:cs typeface="+mn-cs"/>
            </a:endParaRPr>
          </a:p>
          <a:p>
            <a:pPr marR="0" lvl="0" algn="l" defTabSz="914400" rtl="0" eaLnBrk="1" fontAlgn="base" latinLnBrk="0" hangingPunct="1">
              <a:lnSpc>
                <a:spcPct val="100000"/>
              </a:lnSpc>
              <a:spcBef>
                <a:spcPct val="0"/>
              </a:spcBef>
              <a:spcAft>
                <a:spcPts val="800"/>
              </a:spcAft>
              <a:buClr>
                <a:srgbClr val="31708D"/>
              </a:buClr>
              <a:buSzTx/>
              <a:buFont typeface="Arial" panose="020B0604020202020204" pitchFamily="34" charset="0"/>
              <a:buChar char="•"/>
              <a:tabLst/>
              <a:defRPr/>
            </a:pPr>
            <a:r>
              <a:rPr kumimoji="0" lang="en-CA" altLang="fr-FR" sz="2400" b="0" i="0" u="none" strike="noStrike" kern="1200" cap="none" spc="0" normalizeH="0" baseline="0" noProof="0" dirty="0">
                <a:ln>
                  <a:noFill/>
                </a:ln>
                <a:solidFill>
                  <a:srgbClr val="31708D"/>
                </a:solidFill>
                <a:effectLst/>
                <a:uLnTx/>
                <a:uFillTx/>
                <a:latin typeface="Arial"/>
                <a:ea typeface="+mn-ea"/>
                <a:cs typeface="+mn-cs"/>
              </a:rPr>
              <a:t>Innovations</a:t>
            </a:r>
          </a:p>
          <a:p>
            <a:pPr marL="742950" marR="0" lvl="1" indent="-285750" algn="l" defTabSz="914400" rtl="0" eaLnBrk="1" fontAlgn="base" latinLnBrk="0" hangingPunct="1">
              <a:lnSpc>
                <a:spcPct val="100000"/>
              </a:lnSpc>
              <a:spcBef>
                <a:spcPct val="0"/>
              </a:spcBef>
              <a:spcAft>
                <a:spcPts val="600"/>
              </a:spcAft>
              <a:buClr>
                <a:srgbClr val="31708D"/>
              </a:buClr>
              <a:buSzTx/>
              <a:buFontTx/>
              <a:buChar char="•"/>
              <a:tabLst/>
              <a:defRPr/>
            </a:pP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Questionnaires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électroniques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(QE) utilises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depuis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2013 pour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quelques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lang="en-CA" altLang="fr-FR" sz="2000" dirty="0">
                <a:solidFill>
                  <a:srgbClr val="000000"/>
                </a:solidFill>
                <a:latin typeface="Arial"/>
              </a:rPr>
              <a:t>cycles et pour </a:t>
            </a:r>
            <a:r>
              <a:rPr lang="en-CA" altLang="fr-FR" sz="2000" dirty="0" err="1">
                <a:solidFill>
                  <a:srgbClr val="000000"/>
                </a:solidFill>
                <a:latin typeface="Arial"/>
              </a:rPr>
              <a:t>tous</a:t>
            </a:r>
            <a:r>
              <a:rPr lang="en-CA" altLang="fr-FR" sz="2000" dirty="0">
                <a:solidFill>
                  <a:srgbClr val="000000"/>
                </a:solidFill>
                <a:latin typeface="Arial"/>
              </a:rPr>
              <a:t> les cycles et </a:t>
            </a:r>
            <a:r>
              <a:rPr lang="en-CA" altLang="fr-FR" sz="2000" dirty="0" err="1">
                <a:solidFill>
                  <a:srgbClr val="000000"/>
                </a:solidFill>
                <a:latin typeface="Arial"/>
              </a:rPr>
              <a:t>ceux</a:t>
            </a:r>
            <a:r>
              <a:rPr lang="en-CA" altLang="fr-FR" sz="2000" dirty="0">
                <a:solidFill>
                  <a:srgbClr val="000000"/>
                </a:solidFill>
                <a:latin typeface="Arial"/>
              </a:rPr>
              <a:t> à </a:t>
            </a:r>
            <a:r>
              <a:rPr lang="en-CA" altLang="fr-FR" sz="2000" dirty="0" err="1">
                <a:solidFill>
                  <a:srgbClr val="000000"/>
                </a:solidFill>
                <a:latin typeface="Arial"/>
              </a:rPr>
              <a:t>venir</a:t>
            </a:r>
            <a:r>
              <a:rPr lang="en-CA" altLang="fr-FR" sz="2000" dirty="0">
                <a:solidFill>
                  <a:srgbClr val="000000"/>
                </a:solidFill>
                <a:latin typeface="Arial"/>
              </a:rPr>
              <a:t> </a:t>
            </a:r>
            <a:r>
              <a:rPr lang="en-CA" altLang="fr-FR" sz="2000" dirty="0" err="1">
                <a:solidFill>
                  <a:srgbClr val="000000"/>
                </a:solidFill>
                <a:latin typeface="Arial"/>
              </a:rPr>
              <a:t>depuis</a:t>
            </a:r>
            <a:r>
              <a:rPr lang="en-CA" altLang="fr-FR" sz="2000" dirty="0">
                <a:solidFill>
                  <a:srgbClr val="000000"/>
                </a:solidFill>
                <a:latin typeface="Arial"/>
              </a:rPr>
              <a:t> 2018</a:t>
            </a:r>
            <a:endParaRPr kumimoji="0" lang="en-CA" altLang="fr-FR" sz="20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100000"/>
              </a:lnSpc>
              <a:spcBef>
                <a:spcPct val="0"/>
              </a:spcBef>
              <a:spcAft>
                <a:spcPts val="1200"/>
              </a:spcAft>
              <a:buClr>
                <a:srgbClr val="31708D"/>
              </a:buClr>
              <a:buSzTx/>
              <a:buFontTx/>
              <a:buChar char="•"/>
              <a:tabLst/>
              <a:defRPr/>
            </a:pP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Efforts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continus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pour </a:t>
            </a:r>
            <a:r>
              <a:rPr lang="en-CA" altLang="fr-FR" sz="2000" dirty="0" err="1">
                <a:solidFill>
                  <a:srgbClr val="000000"/>
                </a:solidFill>
                <a:latin typeface="Arial"/>
              </a:rPr>
              <a:t>réduire</a:t>
            </a:r>
            <a:r>
              <a:rPr lang="en-CA" altLang="fr-FR" sz="2000" dirty="0">
                <a:solidFill>
                  <a:srgbClr val="000000"/>
                </a:solidFill>
                <a:latin typeface="Arial"/>
              </a:rPr>
              <a:t> le </a:t>
            </a:r>
            <a:r>
              <a:rPr lang="en-CA" altLang="fr-FR" sz="2000" dirty="0" err="1">
                <a:solidFill>
                  <a:srgbClr val="000000"/>
                </a:solidFill>
                <a:latin typeface="Arial"/>
              </a:rPr>
              <a:t>fardeau</a:t>
            </a:r>
            <a:r>
              <a:rPr lang="en-CA" altLang="fr-FR" sz="2000" dirty="0">
                <a:solidFill>
                  <a:srgbClr val="000000"/>
                </a:solidFill>
                <a:latin typeface="Arial"/>
              </a:rPr>
              <a:t> de </a:t>
            </a:r>
            <a:r>
              <a:rPr lang="en-CA" altLang="fr-FR" sz="2000" dirty="0" err="1">
                <a:solidFill>
                  <a:srgbClr val="000000"/>
                </a:solidFill>
                <a:latin typeface="Arial"/>
              </a:rPr>
              <a:t>réponse</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(p. ex. </a:t>
            </a:r>
            <a:r>
              <a:rPr lang="en-CA" altLang="fr-FR" sz="2000" dirty="0">
                <a:solidFill>
                  <a:srgbClr val="000000"/>
                </a:solidFill>
                <a:latin typeface="Arial"/>
              </a:rPr>
              <a:t>c</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ouplage</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d’enregistrements</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a:t>
            </a:r>
          </a:p>
          <a:p>
            <a:pPr marL="742950" marR="0" lvl="1" indent="-285750" algn="l" defTabSz="914400" rtl="0" eaLnBrk="1" fontAlgn="base" latinLnBrk="0" hangingPunct="1">
              <a:lnSpc>
                <a:spcPct val="100000"/>
              </a:lnSpc>
              <a:spcBef>
                <a:spcPct val="0"/>
              </a:spcBef>
              <a:spcAft>
                <a:spcPts val="1200"/>
              </a:spcAft>
              <a:buClr>
                <a:srgbClr val="31708D"/>
              </a:buClr>
              <a:buSzTx/>
              <a:buFontTx/>
              <a:buChar char="•"/>
              <a:tabLst/>
              <a:defRPr/>
            </a:pP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Programme de modernisation de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l’ESG</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commencé</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a:t>
            </a:r>
            <a:r>
              <a:rPr kumimoji="0" lang="en-CA" altLang="fr-FR" sz="2000" b="0" i="0" u="none" strike="noStrike" kern="1200" cap="none" spc="0" normalizeH="0" baseline="0" noProof="0" dirty="0" err="1">
                <a:ln>
                  <a:noFill/>
                </a:ln>
                <a:solidFill>
                  <a:srgbClr val="000000"/>
                </a:solidFill>
                <a:effectLst/>
                <a:uLnTx/>
                <a:uFillTx/>
                <a:latin typeface="Arial"/>
                <a:ea typeface="+mn-ea"/>
                <a:cs typeface="+mn-cs"/>
              </a:rPr>
              <a:t>en</a:t>
            </a:r>
            <a:r>
              <a:rPr kumimoji="0" lang="en-CA" altLang="fr-FR" sz="2000" b="0" i="0" u="none" strike="noStrike" kern="1200" cap="none" spc="0" normalizeH="0" baseline="0" noProof="0" dirty="0">
                <a:ln>
                  <a:noFill/>
                </a:ln>
                <a:solidFill>
                  <a:srgbClr val="000000"/>
                </a:solidFill>
                <a:effectLst/>
                <a:uLnTx/>
                <a:uFillTx/>
                <a:latin typeface="Arial"/>
                <a:ea typeface="+mn-ea"/>
                <a:cs typeface="+mn-cs"/>
              </a:rPr>
              <a:t> 2017</a:t>
            </a:r>
          </a:p>
          <a:p>
            <a:pPr marL="342900" marR="0" lvl="0" indent="-342900" algn="l" defTabSz="914400" rtl="0" eaLnBrk="0" fontAlgn="base" latinLnBrk="0" hangingPunct="0">
              <a:lnSpc>
                <a:spcPct val="100000"/>
              </a:lnSpc>
              <a:spcBef>
                <a:spcPct val="20000"/>
              </a:spcBef>
              <a:spcAft>
                <a:spcPct val="0"/>
              </a:spcAft>
              <a:buClr>
                <a:srgbClr val="333399"/>
              </a:buClr>
              <a:buSzTx/>
              <a:buFont typeface="Wingdings" panose="05000000000000000000" pitchFamily="2" charset="2"/>
              <a:buChar char="§"/>
              <a:tabLst/>
              <a:defRPr/>
            </a:pPr>
            <a:endParaRPr kumimoji="0" lang="en-CA" altLang="fr-FR" sz="2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endParaRPr kumimoji="0" lang="en-CA" altLang="fr-FR"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19265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custDataLst>
              <p:tags r:id="rId1"/>
            </p:custDataLst>
          </p:nvPr>
        </p:nvSpPr>
        <p:spPr>
          <a:xfrm>
            <a:off x="162340" y="651011"/>
            <a:ext cx="10515600" cy="895042"/>
          </a:xfrm>
        </p:spPr>
        <p:txBody>
          <a:bodyPr>
            <a:normAutofit/>
          </a:bodyPr>
          <a:lstStyle/>
          <a:p>
            <a:r>
              <a:rPr lang="fr-CA" sz="3200" b="1" dirty="0">
                <a:latin typeface="+mn-lt"/>
              </a:rPr>
              <a:t>Nouveaux renseignements</a:t>
            </a:r>
          </a:p>
        </p:txBody>
      </p:sp>
      <p:sp>
        <p:nvSpPr>
          <p:cNvPr id="10" name="Content Placeholder 2"/>
          <p:cNvSpPr>
            <a:spLocks noGrp="1"/>
          </p:cNvSpPr>
          <p:nvPr>
            <p:ph idx="1"/>
            <p:custDataLst>
              <p:tags r:id="rId2"/>
            </p:custDataLst>
          </p:nvPr>
        </p:nvSpPr>
        <p:spPr>
          <a:xfrm>
            <a:off x="162340" y="1546053"/>
            <a:ext cx="11353800" cy="4552772"/>
          </a:xfrm>
        </p:spPr>
        <p:txBody>
          <a:bodyPr>
            <a:normAutofit fontScale="32500" lnSpcReduction="20000"/>
          </a:bodyPr>
          <a:lstStyle/>
          <a:p>
            <a:pPr marL="0" indent="0">
              <a:buNone/>
            </a:pPr>
            <a:endParaRPr lang="fr-CA" sz="4000" b="1" dirty="0">
              <a:latin typeface="+mn-lt"/>
            </a:endParaRPr>
          </a:p>
          <a:p>
            <a:pPr marL="0" indent="0">
              <a:buNone/>
            </a:pPr>
            <a:r>
              <a:rPr lang="fr-CA" sz="4900" b="1" dirty="0">
                <a:latin typeface="+mn-lt"/>
              </a:rPr>
              <a:t>L’enquête de 2018 sur le don, bénévolat et participation permet de recueillir des renseignements sur :</a:t>
            </a:r>
          </a:p>
          <a:p>
            <a:pPr marL="457200" lvl="1" indent="0">
              <a:lnSpc>
                <a:spcPct val="170000"/>
              </a:lnSpc>
              <a:buNone/>
            </a:pPr>
            <a:endParaRPr lang="fr-CA" sz="2400" dirty="0">
              <a:latin typeface="+mn-lt"/>
            </a:endParaRPr>
          </a:p>
          <a:p>
            <a:pPr lvl="1">
              <a:lnSpc>
                <a:spcPct val="170000"/>
              </a:lnSpc>
            </a:pPr>
            <a:r>
              <a:rPr lang="fr-CA" sz="4900" dirty="0">
                <a:latin typeface="+mn-lt"/>
              </a:rPr>
              <a:t>la distinction entre les heures de bénévolat encadré et les heures de bénévolat informel; </a:t>
            </a:r>
          </a:p>
          <a:p>
            <a:pPr lvl="1">
              <a:lnSpc>
                <a:spcPct val="120000"/>
              </a:lnSpc>
            </a:pPr>
            <a:r>
              <a:rPr lang="fr-CA" sz="4900" dirty="0">
                <a:latin typeface="+mn-lt"/>
              </a:rPr>
              <a:t>le bénévolat informel, qui se caractérise par une aide directe et le renforcement de la collectivité, c.-à-d. une aide directe aux personnes et une contribution au renforcement de la collectivité, seul(e) ou dans le contexte d’activités qui ne dépendent pas d’un groupe ou d’un organisme;</a:t>
            </a:r>
          </a:p>
          <a:p>
            <a:pPr lvl="1">
              <a:lnSpc>
                <a:spcPct val="120000"/>
              </a:lnSpc>
            </a:pPr>
            <a:r>
              <a:rPr lang="fr-CA" sz="4900" dirty="0">
                <a:latin typeface="+mn-lt"/>
              </a:rPr>
              <a:t>la question du bénévolat obligatoire effectué dans le contexte d’activités de bénévolat encadré, qui a été élargie à l’ensemble des heures de bénévolat effectuées. En 2013, la question des heures obligatoires était posée uniquement en ce qui concerne les organismes pour lesquels la personne interrogée avait fait le plus d’heures de bénévolat; en 2018, nous l’avons posée en lien avec l’ensemble des heures de bénévolat;</a:t>
            </a:r>
          </a:p>
          <a:p>
            <a:pPr lvl="1">
              <a:lnSpc>
                <a:spcPct val="170000"/>
              </a:lnSpc>
            </a:pPr>
            <a:r>
              <a:rPr lang="fr-CA" sz="4900" dirty="0">
                <a:latin typeface="+mn-lt"/>
              </a:rPr>
              <a:t>le nombre d’heures de bénévolat appuyé par les employeurs;</a:t>
            </a:r>
          </a:p>
          <a:p>
            <a:pPr lvl="1">
              <a:lnSpc>
                <a:spcPct val="120000"/>
              </a:lnSpc>
            </a:pPr>
            <a:r>
              <a:rPr lang="fr-CA" sz="4900" dirty="0">
                <a:latin typeface="+mn-lt"/>
              </a:rPr>
              <a:t>la définition internationale du bénévolat, qui exclut les activités obligatoires ou requises et celles qui sont appuyées par un employeur, ainsi que l’aide directe apportée à des membres de la famille faisant partie d’un autre ménage.</a:t>
            </a:r>
            <a:endParaRPr lang="en-CA" sz="4900" dirty="0">
              <a:latin typeface="+mn-lt"/>
            </a:endParaRP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30</a:t>
            </a:fld>
            <a:endParaRPr lang="en-US" dirty="0"/>
          </a:p>
        </p:txBody>
      </p:sp>
      <p:sp>
        <p:nvSpPr>
          <p:cNvPr id="11" name="Oval 10"/>
          <p:cNvSpPr/>
          <p:nvPr>
            <p:custDataLst>
              <p:tags r:id="rId3"/>
            </p:custDataLst>
          </p:nvPr>
        </p:nvSpPr>
        <p:spPr>
          <a:xfrm>
            <a:off x="9213310" y="304121"/>
            <a:ext cx="1588957" cy="1499016"/>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A"/>
          </a:p>
        </p:txBody>
      </p:sp>
      <p:sp>
        <p:nvSpPr>
          <p:cNvPr id="12" name="Rectangle 11"/>
          <p:cNvSpPr/>
          <p:nvPr/>
        </p:nvSpPr>
        <p:spPr>
          <a:xfrm>
            <a:off x="9331028" y="898477"/>
            <a:ext cx="1368195" cy="400110"/>
          </a:xfrm>
          <a:prstGeom prst="rect">
            <a:avLst/>
          </a:prstGeom>
        </p:spPr>
        <p:txBody>
          <a:bodyPr wrap="none">
            <a:spAutoFit/>
          </a:bodyPr>
          <a:lstStyle/>
          <a:p>
            <a:r>
              <a:rPr lang="fr-CA" sz="2000" b="1" dirty="0">
                <a:solidFill>
                  <a:schemeClr val="bg1"/>
                </a:solidFill>
              </a:rPr>
              <a:t>NOUVEAU!</a:t>
            </a:r>
          </a:p>
        </p:txBody>
      </p:sp>
    </p:spTree>
    <p:extLst>
      <p:ext uri="{BB962C8B-B14F-4D97-AF65-F5344CB8AC3E}">
        <p14:creationId xmlns:p14="http://schemas.microsoft.com/office/powerpoint/2010/main" val="38157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132522" y="608430"/>
            <a:ext cx="10515600" cy="895042"/>
          </a:xfrm>
        </p:spPr>
        <p:txBody>
          <a:bodyPr>
            <a:normAutofit/>
          </a:bodyPr>
          <a:lstStyle/>
          <a:p>
            <a:r>
              <a:rPr lang="fr-CA" sz="3200" b="1" dirty="0">
                <a:latin typeface="+mn-lt"/>
              </a:rPr>
              <a:t>DBP – Intrants et dépendances</a:t>
            </a:r>
            <a:endParaRPr lang="en-CA" sz="3200" b="1" dirty="0">
              <a:latin typeface="+mn-lt"/>
            </a:endParaRPr>
          </a:p>
        </p:txBody>
      </p:sp>
      <p:sp>
        <p:nvSpPr>
          <p:cNvPr id="5" name="Content Placeholder 2"/>
          <p:cNvSpPr>
            <a:spLocks noGrp="1"/>
          </p:cNvSpPr>
          <p:nvPr>
            <p:ph idx="1"/>
            <p:custDataLst>
              <p:tags r:id="rId2"/>
            </p:custDataLst>
          </p:nvPr>
        </p:nvSpPr>
        <p:spPr>
          <a:xfrm>
            <a:off x="132522" y="1652761"/>
            <a:ext cx="12059478" cy="4318769"/>
          </a:xfrm>
        </p:spPr>
        <p:txBody>
          <a:bodyPr>
            <a:normAutofit fontScale="55000" lnSpcReduction="20000"/>
          </a:bodyPr>
          <a:lstStyle/>
          <a:p>
            <a:pPr marL="0" indent="0">
              <a:lnSpc>
                <a:spcPct val="120000"/>
              </a:lnSpc>
              <a:buNone/>
            </a:pPr>
            <a:r>
              <a:rPr lang="fr-FR" sz="2900" dirty="0">
                <a:latin typeface="+mn-lt"/>
              </a:rPr>
              <a:t>L’enquête DBP génère quatre indicateurs principaux, à savoir les taux de participation pour le bénévolat et les dons ainsi que les montants respectifs de temps et d'argent. En tant que telle, ces données sont très utiles aux utilisateurs, mais </a:t>
            </a:r>
            <a:r>
              <a:rPr lang="fr-FR" sz="2900" b="1" dirty="0">
                <a:latin typeface="+mn-lt"/>
              </a:rPr>
              <a:t>l'une des forces uniques</a:t>
            </a:r>
            <a:r>
              <a:rPr lang="fr-FR" sz="2900" dirty="0">
                <a:latin typeface="+mn-lt"/>
              </a:rPr>
              <a:t> de l’enquête est la capacité d'associer ces informations à différents secteurs industriels à but non lucratif.</a:t>
            </a:r>
            <a:endParaRPr lang="en-CA" sz="2900" dirty="0">
              <a:latin typeface="+mn-lt"/>
            </a:endParaRPr>
          </a:p>
          <a:p>
            <a:pPr marL="0" indent="0">
              <a:buNone/>
            </a:pPr>
            <a:endParaRPr lang="en-CA" sz="2900" dirty="0">
              <a:latin typeface="+mn-lt"/>
            </a:endParaRPr>
          </a:p>
          <a:p>
            <a:pPr marL="0" indent="0">
              <a:buNone/>
            </a:pPr>
            <a:r>
              <a:rPr lang="fr-FR" sz="2900" dirty="0">
                <a:latin typeface="+mn-lt"/>
              </a:rPr>
              <a:t>Depuis l'enquête de 2018, DBP permet une mesure du bénévolat conformément à la 19e Conférence internationale des statisticiens du travail (CIST).</a:t>
            </a:r>
            <a:endParaRPr lang="en-CA" sz="2900" dirty="0">
              <a:latin typeface="+mn-lt"/>
            </a:endParaRPr>
          </a:p>
          <a:p>
            <a:pPr marL="0" indent="0">
              <a:buNone/>
            </a:pPr>
            <a:r>
              <a:rPr lang="fr-CA" sz="2900" dirty="0">
                <a:latin typeface="+mn-lt"/>
              </a:rPr>
              <a:t> </a:t>
            </a:r>
            <a:endParaRPr lang="en-CA" sz="2900" dirty="0">
              <a:latin typeface="+mn-lt"/>
            </a:endParaRPr>
          </a:p>
          <a:p>
            <a:pPr marL="0" indent="0">
              <a:lnSpc>
                <a:spcPct val="120000"/>
              </a:lnSpc>
              <a:buNone/>
            </a:pPr>
            <a:r>
              <a:rPr lang="fr-FR" sz="2900" dirty="0">
                <a:latin typeface="+mn-lt"/>
              </a:rPr>
              <a:t>Les données de l'enquête DBP sont fournies au compte du secteur des institutions à but non lucratif au service des ménages (ISBLSM), qui offre plusieurs avantages aux chercheurs, économistes, décideurs et comptables nationaux. Une compréhension de la contribution économique des ISBLSM à la production de biens et de services au Canada souligne l'importance des ISBLSM au sein de l'économie canadienne.</a:t>
            </a:r>
            <a:endParaRPr lang="en-CA" sz="2900" dirty="0">
              <a:latin typeface="+mn-lt"/>
            </a:endParaRPr>
          </a:p>
          <a:p>
            <a:pPr marL="0" indent="0">
              <a:buNone/>
            </a:pPr>
            <a:r>
              <a:rPr lang="fr-FR" sz="2900" dirty="0">
                <a:latin typeface="+mn-lt"/>
              </a:rPr>
              <a:t> </a:t>
            </a:r>
            <a:endParaRPr lang="en-CA" sz="2900" dirty="0">
              <a:latin typeface="+mn-lt"/>
            </a:endParaRPr>
          </a:p>
          <a:p>
            <a:pPr marL="0" indent="0">
              <a:lnSpc>
                <a:spcPct val="120000"/>
              </a:lnSpc>
              <a:buNone/>
            </a:pPr>
            <a:r>
              <a:rPr lang="fr-FR" sz="2900" dirty="0">
                <a:latin typeface="+mn-lt"/>
              </a:rPr>
              <a:t>L'utilité des données DBP ne se limite pas aux seuls programmes et politiques du gouvernement. Cette enquête sert également de référence pour les décisions en matière de programmes et de services par des organisations ayant une gamme de missions caritatives et communautaires dans le secteur du bénévolat et des dons. Ainsi, des demandes de données et des tableaux sont commandées chaque année à Statistique Canada par ces organismes de bienfaisance et sans but lucratif.</a:t>
            </a:r>
            <a:endParaRPr lang="en-CA" sz="2900" dirty="0">
              <a:latin typeface="+mn-lt"/>
            </a:endParaRPr>
          </a:p>
          <a:p>
            <a:endParaRPr lang="en-CA" dirty="0"/>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31</a:t>
            </a:fld>
            <a:endParaRPr lang="en-US" dirty="0"/>
          </a:p>
        </p:txBody>
      </p:sp>
    </p:spTree>
    <p:extLst>
      <p:ext uri="{BB962C8B-B14F-4D97-AF65-F5344CB8AC3E}">
        <p14:creationId xmlns:p14="http://schemas.microsoft.com/office/powerpoint/2010/main" val="3677938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DB761FF-D525-D64B-8909-8CF25B3FD480}" type="slidenum">
              <a:rPr lang="en-US" smtClean="0"/>
              <a:pPr/>
              <a:t>32</a:t>
            </a:fld>
            <a:endParaRPr lang="en-US" dirty="0"/>
          </a:p>
        </p:txBody>
      </p:sp>
      <p:sp>
        <p:nvSpPr>
          <p:cNvPr id="5" name="Title 1"/>
          <p:cNvSpPr txBox="1">
            <a:spLocks/>
          </p:cNvSpPr>
          <p:nvPr/>
        </p:nvSpPr>
        <p:spPr>
          <a:xfrm>
            <a:off x="72887" y="1063577"/>
            <a:ext cx="10515600" cy="8950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3200" b="1" dirty="0" err="1">
                <a:latin typeface="+mn-lt"/>
              </a:rPr>
              <a:t>Contenu</a:t>
            </a:r>
            <a:r>
              <a:rPr lang="en-CA" sz="3200" b="1" dirty="0">
                <a:latin typeface="+mn-lt"/>
              </a:rPr>
              <a:t> principal</a:t>
            </a:r>
          </a:p>
        </p:txBody>
      </p:sp>
      <p:sp>
        <p:nvSpPr>
          <p:cNvPr id="7" name="Content Placeholder 2"/>
          <p:cNvSpPr txBox="1">
            <a:spLocks/>
          </p:cNvSpPr>
          <p:nvPr/>
        </p:nvSpPr>
        <p:spPr>
          <a:xfrm>
            <a:off x="0" y="1362361"/>
            <a:ext cx="11729882" cy="34026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80000"/>
              </a:lnSpc>
              <a:buFont typeface="Monotype Sorts" panose="05010101010101010101" pitchFamily="2" charset="2"/>
              <a:buNone/>
            </a:pPr>
            <a:endParaRPr lang="en-CA" altLang="en-US" sz="1800" dirty="0"/>
          </a:p>
          <a:p>
            <a:pPr lvl="1">
              <a:lnSpc>
                <a:spcPct val="80000"/>
              </a:lnSpc>
            </a:pPr>
            <a:r>
              <a:rPr lang="en-CA" altLang="en-US" b="1" dirty="0"/>
              <a:t>Le </a:t>
            </a:r>
            <a:r>
              <a:rPr lang="en-CA" altLang="en-US" b="1" dirty="0" err="1"/>
              <a:t>bénévolat</a:t>
            </a:r>
            <a:endParaRPr lang="en-CA" altLang="en-US" b="1" dirty="0"/>
          </a:p>
          <a:p>
            <a:pPr lvl="2">
              <a:lnSpc>
                <a:spcPct val="80000"/>
              </a:lnSpc>
            </a:pPr>
            <a:r>
              <a:rPr lang="en-CA" altLang="en-US" b="1" dirty="0"/>
              <a:t>Formel</a:t>
            </a:r>
            <a:r>
              <a:rPr lang="en-CA" altLang="en-US" dirty="0"/>
              <a:t> – </a:t>
            </a:r>
            <a:r>
              <a:rPr lang="en-CA" altLang="en-US" dirty="0" err="1"/>
              <a:t>Activités</a:t>
            </a:r>
            <a:r>
              <a:rPr lang="en-CA" altLang="en-US" dirty="0"/>
              <a:t> non </a:t>
            </a:r>
            <a:r>
              <a:rPr lang="en-CA" altLang="en-US" dirty="0" err="1"/>
              <a:t>rémunérées</a:t>
            </a:r>
            <a:r>
              <a:rPr lang="en-CA" altLang="en-US" dirty="0"/>
              <a:t> </a:t>
            </a:r>
            <a:r>
              <a:rPr lang="en-CA" altLang="en-US" b="1" dirty="0"/>
              <a:t>pour </a:t>
            </a:r>
            <a:r>
              <a:rPr lang="en-CA" altLang="en-US" dirty="0"/>
              <a:t>le </a:t>
            </a:r>
            <a:r>
              <a:rPr lang="en-CA" altLang="en-US" dirty="0" err="1"/>
              <a:t>compte</a:t>
            </a:r>
            <a:r>
              <a:rPr lang="en-CA" altLang="en-US" dirty="0"/>
              <a:t> d’un </a:t>
            </a:r>
            <a:r>
              <a:rPr lang="en-CA" altLang="en-US" dirty="0" err="1"/>
              <a:t>organisme</a:t>
            </a:r>
            <a:endParaRPr lang="en-CA" altLang="en-US" b="1" dirty="0"/>
          </a:p>
          <a:p>
            <a:pPr lvl="2">
              <a:lnSpc>
                <a:spcPct val="80000"/>
              </a:lnSpc>
            </a:pPr>
            <a:r>
              <a:rPr lang="en-CA" altLang="en-US" b="1" dirty="0" err="1"/>
              <a:t>Informel</a:t>
            </a:r>
            <a:r>
              <a:rPr lang="en-CA" altLang="en-US" dirty="0"/>
              <a:t> – </a:t>
            </a:r>
            <a:r>
              <a:rPr lang="en-CA" altLang="en-US" dirty="0" err="1"/>
              <a:t>Activités</a:t>
            </a:r>
            <a:r>
              <a:rPr lang="en-CA" altLang="en-US" dirty="0"/>
              <a:t> non </a:t>
            </a:r>
            <a:r>
              <a:rPr lang="en-CA" altLang="en-US" dirty="0" err="1"/>
              <a:t>rémunérées</a:t>
            </a:r>
            <a:r>
              <a:rPr lang="en-CA" altLang="en-US" dirty="0"/>
              <a:t> </a:t>
            </a:r>
            <a:r>
              <a:rPr lang="en-CA" altLang="en-US" b="1" dirty="0"/>
              <a:t>pas </a:t>
            </a:r>
            <a:r>
              <a:rPr lang="en-CA" altLang="en-US" dirty="0"/>
              <a:t>pour le </a:t>
            </a:r>
            <a:r>
              <a:rPr lang="en-CA" altLang="en-US" dirty="0" err="1"/>
              <a:t>compte</a:t>
            </a:r>
            <a:r>
              <a:rPr lang="en-CA" altLang="en-US" dirty="0"/>
              <a:t> d’un </a:t>
            </a:r>
            <a:r>
              <a:rPr lang="en-CA" altLang="en-US" dirty="0" err="1"/>
              <a:t>organisme</a:t>
            </a:r>
            <a:endParaRPr lang="en-CA" altLang="en-US" b="1" dirty="0"/>
          </a:p>
          <a:p>
            <a:pPr lvl="3">
              <a:lnSpc>
                <a:spcPct val="80000"/>
              </a:lnSpc>
            </a:pPr>
            <a:r>
              <a:rPr lang="en-CA" sz="2000" dirty="0" err="1"/>
              <a:t>L’aide</a:t>
            </a:r>
            <a:r>
              <a:rPr lang="en-CA" sz="2000" dirty="0"/>
              <a:t> </a:t>
            </a:r>
            <a:r>
              <a:rPr lang="en-CA" sz="2000" dirty="0" err="1"/>
              <a:t>directe</a:t>
            </a:r>
            <a:r>
              <a:rPr lang="en-CA" sz="2000" dirty="0"/>
              <a:t> à </a:t>
            </a:r>
            <a:r>
              <a:rPr lang="en-CA" sz="2000" dirty="0" err="1"/>
              <a:t>autrui</a:t>
            </a:r>
            <a:endParaRPr lang="en-CA" sz="2000" dirty="0"/>
          </a:p>
          <a:p>
            <a:pPr lvl="3">
              <a:lnSpc>
                <a:spcPct val="80000"/>
              </a:lnSpc>
            </a:pPr>
            <a:r>
              <a:rPr lang="en-CA" altLang="en-US" sz="2000" dirty="0" err="1"/>
              <a:t>L’aide</a:t>
            </a:r>
            <a:r>
              <a:rPr lang="en-CA" altLang="en-US" sz="2000" dirty="0"/>
              <a:t> direct aux </a:t>
            </a:r>
            <a:r>
              <a:rPr lang="en-CA" altLang="en-US" sz="2000" dirty="0" err="1"/>
              <a:t>communautés</a:t>
            </a:r>
            <a:endParaRPr lang="en-CA" altLang="en-US" sz="2000" dirty="0"/>
          </a:p>
          <a:p>
            <a:pPr lvl="1">
              <a:lnSpc>
                <a:spcPct val="80000"/>
              </a:lnSpc>
            </a:pPr>
            <a:r>
              <a:rPr lang="en-CA" altLang="en-US" b="1" dirty="0"/>
              <a:t>Le don</a:t>
            </a:r>
            <a:r>
              <a:rPr lang="en-CA" altLang="en-US" dirty="0"/>
              <a:t> </a:t>
            </a:r>
            <a:endParaRPr lang="en-CA" altLang="en-US" b="1" dirty="0"/>
          </a:p>
          <a:p>
            <a:pPr lvl="2">
              <a:lnSpc>
                <a:spcPct val="80000"/>
              </a:lnSpc>
            </a:pPr>
            <a:r>
              <a:rPr lang="en-CA" altLang="en-US" b="1" dirty="0"/>
              <a:t>Dons </a:t>
            </a:r>
            <a:r>
              <a:rPr lang="en-CA" altLang="en-US" b="1" dirty="0" err="1"/>
              <a:t>en</a:t>
            </a:r>
            <a:r>
              <a:rPr lang="en-CA" altLang="en-US" b="1" dirty="0"/>
              <a:t> argent</a:t>
            </a:r>
            <a:endParaRPr lang="en-CA" altLang="en-US" dirty="0"/>
          </a:p>
          <a:p>
            <a:pPr lvl="2">
              <a:lnSpc>
                <a:spcPct val="80000"/>
              </a:lnSpc>
            </a:pPr>
            <a:r>
              <a:rPr lang="en-CA" altLang="en-US" b="1" dirty="0" err="1"/>
              <a:t>Autres</a:t>
            </a:r>
            <a:r>
              <a:rPr lang="en-CA" altLang="en-US" b="1" dirty="0"/>
              <a:t> dons</a:t>
            </a:r>
          </a:p>
          <a:p>
            <a:pPr lvl="3">
              <a:lnSpc>
                <a:spcPct val="80000"/>
              </a:lnSpc>
            </a:pPr>
            <a:r>
              <a:rPr lang="en-CA" altLang="en-US" sz="2000" dirty="0"/>
              <a:t>Dons de </a:t>
            </a:r>
            <a:r>
              <a:rPr lang="en-CA" altLang="en-US" sz="2000" dirty="0" err="1"/>
              <a:t>nourriture</a:t>
            </a:r>
            <a:r>
              <a:rPr lang="en-CA" altLang="en-US" sz="2000" dirty="0"/>
              <a:t>, </a:t>
            </a:r>
            <a:r>
              <a:rPr lang="en-CA" altLang="en-US" sz="2000" dirty="0" err="1"/>
              <a:t>vêtements</a:t>
            </a:r>
            <a:r>
              <a:rPr lang="en-CA" altLang="en-US" sz="2000" dirty="0"/>
              <a:t>, </a:t>
            </a:r>
            <a:r>
              <a:rPr lang="en-CA" altLang="en-US" sz="2000" dirty="0" err="1"/>
              <a:t>jouets</a:t>
            </a:r>
            <a:r>
              <a:rPr lang="en-CA" altLang="en-US" sz="2000" dirty="0"/>
              <a:t> </a:t>
            </a:r>
            <a:r>
              <a:rPr lang="en-CA" altLang="en-US" sz="2000" dirty="0" err="1"/>
              <a:t>ou</a:t>
            </a:r>
            <a:r>
              <a:rPr lang="en-CA" altLang="en-US" sz="2000" dirty="0"/>
              <a:t> articles pour la </a:t>
            </a:r>
            <a:r>
              <a:rPr lang="en-CA" altLang="en-US" sz="2000" dirty="0" err="1"/>
              <a:t>maison</a:t>
            </a:r>
            <a:r>
              <a:rPr lang="en-CA" altLang="en-US" sz="2000" dirty="0"/>
              <a:t>; </a:t>
            </a:r>
            <a:r>
              <a:rPr lang="en-CA" altLang="en-US" sz="2000" dirty="0" err="1"/>
              <a:t>inclus</a:t>
            </a:r>
            <a:r>
              <a:rPr lang="en-CA" altLang="en-US" sz="2000" dirty="0"/>
              <a:t> les dons financiers </a:t>
            </a:r>
            <a:r>
              <a:rPr lang="en-CA" altLang="en-US" sz="2000" b="1" dirty="0"/>
              <a:t>directs</a:t>
            </a:r>
            <a:r>
              <a:rPr lang="en-CA" altLang="en-US" sz="2000" dirty="0"/>
              <a:t> à autrui</a:t>
            </a:r>
          </a:p>
          <a:p>
            <a:pPr>
              <a:lnSpc>
                <a:spcPct val="100000"/>
              </a:lnSpc>
            </a:pPr>
            <a:r>
              <a:rPr lang="en-CA" altLang="en-US" sz="2000" b="1" dirty="0" err="1"/>
              <a:t>Autres</a:t>
            </a:r>
            <a:r>
              <a:rPr lang="en-CA" altLang="en-US" sz="2000" b="1" dirty="0"/>
              <a:t> </a:t>
            </a:r>
            <a:r>
              <a:rPr lang="en-CA" altLang="en-US" sz="2000" b="1" dirty="0" err="1"/>
              <a:t>caractéristiques</a:t>
            </a:r>
            <a:r>
              <a:rPr lang="en-CA" altLang="en-US" sz="2000" b="1" dirty="0"/>
              <a:t>: </a:t>
            </a:r>
            <a:r>
              <a:rPr lang="fr-CA" sz="2000" dirty="0"/>
              <a:t>Expériences de jeunesse, Éducation, Activité sur le marché du travail, Appui de l’employeur, Pays de naissance et citoyenneté, Groupe autochtone, Santé et bien-être subjectif, Période vécue dans cette ville ou communauté locale, Religion, Langue, Questions d’identification des incapacités, Vétérans</a:t>
            </a:r>
            <a:endParaRPr lang="en-CA" sz="2000" dirty="0"/>
          </a:p>
          <a:p>
            <a:pPr marL="285750" indent="-285750">
              <a:lnSpc>
                <a:spcPct val="150000"/>
              </a:lnSpc>
            </a:pPr>
            <a:endParaRPr lang="en-CA" altLang="en-US" sz="1400" dirty="0"/>
          </a:p>
          <a:p>
            <a:pPr lvl="1">
              <a:lnSpc>
                <a:spcPct val="80000"/>
              </a:lnSpc>
              <a:buFont typeface="Wingdings" panose="05000000000000000000" pitchFamily="2" charset="2"/>
              <a:buChar char="Ø"/>
            </a:pPr>
            <a:endParaRPr lang="en-CA" altLang="en-US" sz="2000" b="1" dirty="0"/>
          </a:p>
          <a:p>
            <a:pPr marL="914400" lvl="2" indent="0">
              <a:lnSpc>
                <a:spcPct val="80000"/>
              </a:lnSpc>
              <a:buFont typeface="Arial" panose="020B0604020202020204" pitchFamily="34" charset="0"/>
              <a:buNone/>
            </a:pPr>
            <a:endParaRPr lang="en-CA" altLang="en-US" sz="1400" dirty="0"/>
          </a:p>
          <a:p>
            <a:pPr lvl="2">
              <a:lnSpc>
                <a:spcPct val="80000"/>
              </a:lnSpc>
            </a:pPr>
            <a:endParaRPr lang="en-CA" altLang="en-US" sz="1400" dirty="0"/>
          </a:p>
          <a:p>
            <a:pPr lvl="2">
              <a:lnSpc>
                <a:spcPct val="80000"/>
              </a:lnSpc>
            </a:pPr>
            <a:endParaRPr lang="en-CA" altLang="en-US" sz="1400" dirty="0"/>
          </a:p>
          <a:p>
            <a:pPr lvl="2">
              <a:lnSpc>
                <a:spcPct val="80000"/>
              </a:lnSpc>
            </a:pPr>
            <a:endParaRPr lang="en-CA" altLang="en-US" sz="1400" dirty="0"/>
          </a:p>
          <a:p>
            <a:pPr lvl="2">
              <a:lnSpc>
                <a:spcPct val="80000"/>
              </a:lnSpc>
            </a:pPr>
            <a:endParaRPr lang="en-CA" altLang="en-US" sz="1400" dirty="0"/>
          </a:p>
          <a:p>
            <a:pPr algn="ctr">
              <a:lnSpc>
                <a:spcPct val="80000"/>
              </a:lnSpc>
              <a:buFontTx/>
              <a:buNone/>
            </a:pPr>
            <a:endParaRPr lang="en-CA" altLang="en-US" sz="1800" b="1" dirty="0">
              <a:latin typeface="Arial" panose="020B0604020202020204" pitchFamily="34" charset="0"/>
            </a:endParaRPr>
          </a:p>
          <a:p>
            <a:pPr algn="ctr">
              <a:lnSpc>
                <a:spcPct val="80000"/>
              </a:lnSpc>
              <a:buFontTx/>
              <a:buNone/>
            </a:pPr>
            <a:endParaRPr lang="en-CA" altLang="en-US" sz="1800" b="1" dirty="0">
              <a:latin typeface="Arial" panose="020B0604020202020204" pitchFamily="34" charset="0"/>
            </a:endParaRPr>
          </a:p>
          <a:p>
            <a:pPr>
              <a:buFontTx/>
              <a:buNone/>
            </a:pPr>
            <a:endParaRPr lang="en-CA" altLang="en-US" sz="1600" dirty="0"/>
          </a:p>
        </p:txBody>
      </p:sp>
    </p:spTree>
    <p:extLst>
      <p:ext uri="{BB962C8B-B14F-4D97-AF65-F5344CB8AC3E}">
        <p14:creationId xmlns:p14="http://schemas.microsoft.com/office/powerpoint/2010/main" val="2691080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132521" y="496792"/>
            <a:ext cx="10515600" cy="895042"/>
          </a:xfrm>
        </p:spPr>
        <p:txBody>
          <a:bodyPr>
            <a:normAutofit/>
          </a:bodyPr>
          <a:lstStyle/>
          <a:p>
            <a:r>
              <a:rPr lang="fr-CA" sz="3200" b="1" dirty="0">
                <a:latin typeface="Calibri" panose="020F0502020204030204" pitchFamily="34" charset="0"/>
                <a:cs typeface="Calibri" panose="020F0502020204030204" pitchFamily="34" charset="0"/>
              </a:rPr>
              <a:t>Le bénévolat encadré</a:t>
            </a:r>
          </a:p>
        </p:txBody>
      </p:sp>
      <p:sp>
        <p:nvSpPr>
          <p:cNvPr id="5" name="Content Placeholder 2"/>
          <p:cNvSpPr>
            <a:spLocks noGrp="1"/>
          </p:cNvSpPr>
          <p:nvPr>
            <p:ph idx="1"/>
            <p:custDataLst>
              <p:tags r:id="rId2"/>
            </p:custDataLst>
          </p:nvPr>
        </p:nvSpPr>
        <p:spPr>
          <a:xfrm>
            <a:off x="241850" y="1243324"/>
            <a:ext cx="3902767" cy="4146480"/>
          </a:xfrm>
        </p:spPr>
        <p:txBody>
          <a:bodyPr>
            <a:noAutofit/>
          </a:bodyPr>
          <a:lstStyle/>
          <a:p>
            <a:r>
              <a:rPr lang="fr-CA" sz="1600" dirty="0">
                <a:latin typeface="+mn-lt"/>
              </a:rPr>
              <a:t>12,7 millions de Canadiens ont fait du bénévolat encadré.</a:t>
            </a:r>
          </a:p>
          <a:p>
            <a:r>
              <a:rPr lang="fr-CA" sz="1600" dirty="0">
                <a:latin typeface="+mn-lt"/>
              </a:rPr>
              <a:t>41 % des Canadiens y ont consacré 1,6 milliard d’heures.</a:t>
            </a:r>
          </a:p>
          <a:p>
            <a:r>
              <a:rPr lang="fr-CA" sz="1600" dirty="0">
                <a:latin typeface="+mn-lt"/>
              </a:rPr>
              <a:t>Le temps de bénévolat encadré diminuait avec l’âge, même si le nombre d’heures était le plus élevé au sein des générations les plus âgées.</a:t>
            </a:r>
          </a:p>
          <a:p>
            <a:pPr lvl="1"/>
            <a:r>
              <a:rPr lang="fr-CA" sz="1600" dirty="0">
                <a:latin typeface="+mn-lt"/>
              </a:rPr>
              <a:t>Les bénévoles des générations les plus âgées étaient plus susceptibles d’être les plus dévoués.</a:t>
            </a:r>
          </a:p>
          <a:p>
            <a:r>
              <a:rPr lang="fr-CA" sz="1600" dirty="0">
                <a:latin typeface="+mn-lt"/>
              </a:rPr>
              <a:t>Le travail obligatoire non rémunéré, exprimé en pourcentage du nombre total d’heures de bénévolat encadré, était le plus élevé au sein de la génération Internet, mais il ne représentait qu’une part assez faible du nombre total d’heures que cette génération consacrait au bénévolat encadré (10</a:t>
            </a:r>
            <a:r>
              <a:rPr lang="fr-CA" sz="1600" baseline="30000" dirty="0">
                <a:latin typeface="+mn-lt"/>
              </a:rPr>
              <a:t>E</a:t>
            </a:r>
            <a:r>
              <a:rPr lang="fr-CA" sz="1600" dirty="0">
                <a:latin typeface="+mn-lt"/>
              </a:rPr>
              <a:t> %).</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33</a:t>
            </a:fld>
            <a:endParaRPr lang="en-US" dirty="0"/>
          </a:p>
        </p:txBody>
      </p:sp>
      <p:sp>
        <p:nvSpPr>
          <p:cNvPr id="7" name="TextBox 6"/>
          <p:cNvSpPr txBox="1"/>
          <p:nvPr>
            <p:custDataLst>
              <p:tags r:id="rId3"/>
            </p:custDataLst>
          </p:nvPr>
        </p:nvSpPr>
        <p:spPr>
          <a:xfrm>
            <a:off x="4144617" y="1337774"/>
            <a:ext cx="7558391" cy="584775"/>
          </a:xfrm>
          <a:prstGeom prst="rect">
            <a:avLst/>
          </a:prstGeom>
          <a:noFill/>
          <a:ln w="28575">
            <a:solidFill>
              <a:schemeClr val="accent1">
                <a:lumMod val="60000"/>
                <a:lumOff val="40000"/>
              </a:schemeClr>
            </a:solidFill>
          </a:ln>
        </p:spPr>
        <p:txBody>
          <a:bodyPr wrap="square" rtlCol="0">
            <a:spAutoFit/>
          </a:bodyPr>
          <a:lstStyle/>
          <a:p>
            <a:pPr algn="just"/>
            <a:r>
              <a:rPr lang="fr-CA" sz="1600" b="1" i="1" dirty="0">
                <a:ea typeface="+mj-ea"/>
                <a:cs typeface="+mj-cs"/>
              </a:rPr>
              <a:t>Activité non rémunérée, pour le compte d’un groupe ou d’un organisme, effectuée au moins une fois au cours des 12 mois précédant l’enquête </a:t>
            </a:r>
          </a:p>
        </p:txBody>
      </p:sp>
      <p:pic>
        <p:nvPicPr>
          <p:cNvPr id="2" name="Picture 1"/>
          <p:cNvPicPr>
            <a:picLocks noChangeAspect="1"/>
          </p:cNvPicPr>
          <p:nvPr/>
        </p:nvPicPr>
        <p:blipFill>
          <a:blip r:embed="rId5"/>
          <a:stretch>
            <a:fillRect/>
          </a:stretch>
        </p:blipFill>
        <p:spPr>
          <a:xfrm>
            <a:off x="4244378" y="2234260"/>
            <a:ext cx="7810704" cy="3864565"/>
          </a:xfrm>
          <a:prstGeom prst="rect">
            <a:avLst/>
          </a:prstGeom>
        </p:spPr>
      </p:pic>
    </p:spTree>
    <p:extLst>
      <p:ext uri="{BB962C8B-B14F-4D97-AF65-F5344CB8AC3E}">
        <p14:creationId xmlns:p14="http://schemas.microsoft.com/office/powerpoint/2010/main" val="402933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177800" y="998017"/>
            <a:ext cx="10515600" cy="895042"/>
          </a:xfrm>
        </p:spPr>
        <p:txBody>
          <a:bodyPr>
            <a:normAutofit/>
          </a:bodyPr>
          <a:lstStyle/>
          <a:p>
            <a:r>
              <a:rPr lang="fr-CA" sz="2000" b="1" dirty="0"/>
              <a:t>Bénévolat encadré : les types d’organismes</a:t>
            </a:r>
          </a:p>
        </p:txBody>
      </p:sp>
      <p:sp>
        <p:nvSpPr>
          <p:cNvPr id="5" name="Content Placeholder 2"/>
          <p:cNvSpPr>
            <a:spLocks noGrp="1"/>
          </p:cNvSpPr>
          <p:nvPr>
            <p:ph idx="1"/>
            <p:custDataLst>
              <p:tags r:id="rId2"/>
            </p:custDataLst>
          </p:nvPr>
        </p:nvSpPr>
        <p:spPr>
          <a:xfrm>
            <a:off x="177801" y="2083633"/>
            <a:ext cx="4664022" cy="4257206"/>
          </a:xfrm>
        </p:spPr>
        <p:txBody>
          <a:bodyPr>
            <a:normAutofit/>
          </a:bodyPr>
          <a:lstStyle/>
          <a:p>
            <a:pPr>
              <a:lnSpc>
                <a:spcPct val="100000"/>
              </a:lnSpc>
            </a:pPr>
            <a:r>
              <a:rPr lang="fr-CA" sz="1600" dirty="0"/>
              <a:t>Le nombre moyen d’heures de bénévolat était le plus élevé dans les hôpitaux (</a:t>
            </a:r>
            <a:r>
              <a:rPr lang="fr-CA" sz="1600" b="1" dirty="0"/>
              <a:t>111</a:t>
            </a:r>
            <a:r>
              <a:rPr lang="fr-CA" sz="1600" dirty="0"/>
              <a:t> heures), les organismes religieux (</a:t>
            </a:r>
            <a:r>
              <a:rPr lang="fr-CA" sz="1600" b="1" dirty="0"/>
              <a:t>110</a:t>
            </a:r>
            <a:r>
              <a:rPr lang="fr-CA" sz="1600" dirty="0"/>
              <a:t> heures), les sports et les loisirs (</a:t>
            </a:r>
            <a:r>
              <a:rPr lang="fr-CA" sz="1600" b="1" dirty="0"/>
              <a:t>105</a:t>
            </a:r>
            <a:r>
              <a:rPr lang="fr-CA" sz="1600" dirty="0"/>
              <a:t> heures), ainsi que les arts et la culture (</a:t>
            </a:r>
            <a:r>
              <a:rPr lang="fr-CA" sz="1600" b="1" dirty="0"/>
              <a:t>104</a:t>
            </a:r>
            <a:r>
              <a:rPr lang="fr-CA" sz="1600" dirty="0"/>
              <a:t> heures). </a:t>
            </a:r>
          </a:p>
          <a:p>
            <a:pPr>
              <a:lnSpc>
                <a:spcPct val="110000"/>
              </a:lnSpc>
            </a:pPr>
            <a:r>
              <a:rPr lang="fr-CA" sz="1600" dirty="0"/>
              <a:t>Les bénévoles encadrés consacraient environ deux fois moins d’heures aux quatre secteurs qui reçoivent le moins d’heures de bénévolat : l’enseignement et la recherche (</a:t>
            </a:r>
            <a:r>
              <a:rPr lang="fr-CA" sz="1600" b="1" dirty="0"/>
              <a:t>51</a:t>
            </a:r>
            <a:r>
              <a:rPr lang="fr-CA" sz="1600" dirty="0"/>
              <a:t> heures); l’octroi de subventions, la collecte de fonds et la promotion du bénévolat (</a:t>
            </a:r>
            <a:r>
              <a:rPr lang="fr-CA" sz="1600" b="1" dirty="0"/>
              <a:t>52</a:t>
            </a:r>
            <a:r>
              <a:rPr lang="fr-CA" sz="1600" dirty="0"/>
              <a:t> heures); les services liés à la santé tels que les services d’intervention immédiate, les cliniques de consultation externe ou les services de réadaptation (</a:t>
            </a:r>
            <a:r>
              <a:rPr lang="fr-CA" sz="1600" b="1" dirty="0"/>
              <a:t>58</a:t>
            </a:r>
            <a:r>
              <a:rPr lang="fr-CA" sz="1600" dirty="0"/>
              <a:t> heures).</a:t>
            </a:r>
          </a:p>
          <a:p>
            <a:endParaRPr lang="en-CA" dirty="0"/>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34</a:t>
            </a:fld>
            <a:endParaRPr lang="en-US" dirty="0"/>
          </a:p>
        </p:txBody>
      </p:sp>
      <p:pic>
        <p:nvPicPr>
          <p:cNvPr id="2" name="Picture 1"/>
          <p:cNvPicPr>
            <a:picLocks noChangeAspect="1"/>
          </p:cNvPicPr>
          <p:nvPr/>
        </p:nvPicPr>
        <p:blipFill>
          <a:blip r:embed="rId4"/>
          <a:stretch>
            <a:fillRect/>
          </a:stretch>
        </p:blipFill>
        <p:spPr>
          <a:xfrm>
            <a:off x="4841822" y="1893059"/>
            <a:ext cx="7258050" cy="4152900"/>
          </a:xfrm>
          <a:prstGeom prst="rect">
            <a:avLst/>
          </a:prstGeom>
        </p:spPr>
      </p:pic>
    </p:spTree>
    <p:extLst>
      <p:ext uri="{BB962C8B-B14F-4D97-AF65-F5344CB8AC3E}">
        <p14:creationId xmlns:p14="http://schemas.microsoft.com/office/powerpoint/2010/main" val="1870357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162560" y="1075056"/>
            <a:ext cx="11191240" cy="895042"/>
          </a:xfrm>
        </p:spPr>
        <p:txBody>
          <a:bodyPr>
            <a:normAutofit/>
          </a:bodyPr>
          <a:lstStyle/>
          <a:p>
            <a:r>
              <a:rPr lang="fr-CA" sz="2000" b="1" dirty="0"/>
              <a:t>Bénévolat encadré : les types d’activités</a:t>
            </a:r>
          </a:p>
        </p:txBody>
      </p:sp>
      <p:sp>
        <p:nvSpPr>
          <p:cNvPr id="5" name="Content Placeholder 2"/>
          <p:cNvSpPr>
            <a:spLocks noGrp="1"/>
          </p:cNvSpPr>
          <p:nvPr>
            <p:ph idx="1"/>
            <p:custDataLst>
              <p:tags r:id="rId2"/>
            </p:custDataLst>
          </p:nvPr>
        </p:nvSpPr>
        <p:spPr>
          <a:xfrm>
            <a:off x="218496" y="2158584"/>
            <a:ext cx="4113661" cy="3801949"/>
          </a:xfrm>
        </p:spPr>
        <p:txBody>
          <a:bodyPr>
            <a:normAutofit/>
          </a:bodyPr>
          <a:lstStyle/>
          <a:p>
            <a:pPr>
              <a:lnSpc>
                <a:spcPct val="100000"/>
              </a:lnSpc>
            </a:pPr>
            <a:r>
              <a:rPr lang="fr-CA" sz="1400" dirty="0"/>
              <a:t>L’organisation ou la supervision d’événements était l’activité de bénévolat encadrée la plus fréquemment mentionnée. </a:t>
            </a:r>
          </a:p>
          <a:p>
            <a:pPr lvl="1">
              <a:lnSpc>
                <a:spcPct val="100000"/>
              </a:lnSpc>
            </a:pPr>
            <a:r>
              <a:rPr lang="fr-CA" sz="1400" dirty="0"/>
              <a:t>Les bénévoles de la génération Internet étaient les plus susceptibles de participer à ce type d’activités, ainsi que d’enseigner, de donner de la formation ou d’offrir du mentorat.</a:t>
            </a:r>
          </a:p>
          <a:p>
            <a:pPr marL="457200" lvl="1" indent="0">
              <a:lnSpc>
                <a:spcPct val="100000"/>
              </a:lnSpc>
              <a:buNone/>
            </a:pPr>
            <a:endParaRPr lang="fr-CA" sz="1400" dirty="0"/>
          </a:p>
          <a:p>
            <a:pPr>
              <a:lnSpc>
                <a:spcPct val="100000"/>
              </a:lnSpc>
            </a:pPr>
            <a:r>
              <a:rPr lang="fr-CA" sz="1400" dirty="0"/>
              <a:t>Les baby-boomers étaient plus susceptibles de siéger à un comité ou à un conseil ou encore de fournir des services de conduite.</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35</a:t>
            </a:fld>
            <a:endParaRPr lang="en-US" dirty="0"/>
          </a:p>
        </p:txBody>
      </p:sp>
      <p:pic>
        <p:nvPicPr>
          <p:cNvPr id="2" name="Picture 1"/>
          <p:cNvPicPr>
            <a:picLocks noChangeAspect="1"/>
          </p:cNvPicPr>
          <p:nvPr/>
        </p:nvPicPr>
        <p:blipFill>
          <a:blip r:embed="rId4"/>
          <a:stretch>
            <a:fillRect/>
          </a:stretch>
        </p:blipFill>
        <p:spPr>
          <a:xfrm>
            <a:off x="4452077" y="1987879"/>
            <a:ext cx="7521427" cy="3972654"/>
          </a:xfrm>
          <a:prstGeom prst="rect">
            <a:avLst/>
          </a:prstGeom>
        </p:spPr>
      </p:pic>
    </p:spTree>
    <p:extLst>
      <p:ext uri="{BB962C8B-B14F-4D97-AF65-F5344CB8AC3E}">
        <p14:creationId xmlns:p14="http://schemas.microsoft.com/office/powerpoint/2010/main" val="1552842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169889" y="897468"/>
            <a:ext cx="10515600" cy="895042"/>
          </a:xfrm>
        </p:spPr>
        <p:txBody>
          <a:bodyPr>
            <a:normAutofit/>
          </a:bodyPr>
          <a:lstStyle/>
          <a:p>
            <a:r>
              <a:rPr lang="fr-CA" sz="2000" b="1" dirty="0"/>
              <a:t>Le bénévolat informel</a:t>
            </a:r>
          </a:p>
        </p:txBody>
      </p:sp>
      <p:sp>
        <p:nvSpPr>
          <p:cNvPr id="5" name="Content Placeholder 2"/>
          <p:cNvSpPr>
            <a:spLocks noGrp="1"/>
          </p:cNvSpPr>
          <p:nvPr>
            <p:ph idx="1"/>
            <p:custDataLst>
              <p:tags r:id="rId2"/>
            </p:custDataLst>
          </p:nvPr>
        </p:nvSpPr>
        <p:spPr>
          <a:xfrm>
            <a:off x="169889" y="1931987"/>
            <a:ext cx="4012273" cy="4028545"/>
          </a:xfrm>
        </p:spPr>
        <p:txBody>
          <a:bodyPr>
            <a:normAutofit fontScale="62500" lnSpcReduction="20000"/>
          </a:bodyPr>
          <a:lstStyle/>
          <a:p>
            <a:pPr>
              <a:lnSpc>
                <a:spcPct val="120000"/>
              </a:lnSpc>
            </a:pPr>
            <a:r>
              <a:rPr lang="fr-CA" b="1" dirty="0"/>
              <a:t>23</a:t>
            </a:r>
            <a:r>
              <a:rPr lang="fr-CA" dirty="0"/>
              <a:t> millions de Canadiennes et de Canadiens ont consacré des heures au bénévolat informel.</a:t>
            </a:r>
          </a:p>
          <a:p>
            <a:pPr>
              <a:lnSpc>
                <a:spcPct val="120000"/>
              </a:lnSpc>
            </a:pPr>
            <a:r>
              <a:rPr lang="fr-CA" b="1" dirty="0"/>
              <a:t>74 % </a:t>
            </a:r>
            <a:r>
              <a:rPr lang="fr-CA" dirty="0"/>
              <a:t>de la population canadienne y ont consacré </a:t>
            </a:r>
            <a:r>
              <a:rPr lang="fr-CA" b="1" dirty="0"/>
              <a:t>3,4</a:t>
            </a:r>
            <a:r>
              <a:rPr lang="fr-CA" dirty="0"/>
              <a:t> milliards d’heures.</a:t>
            </a:r>
          </a:p>
          <a:p>
            <a:pPr>
              <a:lnSpc>
                <a:spcPct val="120000"/>
              </a:lnSpc>
            </a:pPr>
            <a:r>
              <a:rPr lang="fr-CA" dirty="0"/>
              <a:t>On observait peu d’écarts entre les générations, même si le taux de bénévolat informel était plus élevé pour la génération Internet, en comparaison avec la génération du baby-boom ou la génération silencieuse.</a:t>
            </a:r>
          </a:p>
          <a:p>
            <a:pPr>
              <a:lnSpc>
                <a:spcPct val="120000"/>
              </a:lnSpc>
            </a:pPr>
            <a:r>
              <a:rPr lang="fr-CA" dirty="0"/>
              <a:t>Les générations plus âgées ont consacré plus d’heures au travail bénévole informel.</a:t>
            </a:r>
          </a:p>
          <a:p>
            <a:pPr>
              <a:lnSpc>
                <a:spcPct val="120000"/>
              </a:lnSpc>
            </a:pPr>
            <a:r>
              <a:rPr lang="fr-CA" b="1" dirty="0"/>
              <a:t>62 % </a:t>
            </a:r>
            <a:r>
              <a:rPr lang="fr-CA" dirty="0"/>
              <a:t>de toutes les heures consacrées à l’aide à autrui ont été directement affectées à des tâches au profit de membres de la famille vivant dans un autre foyer.</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36</a:t>
            </a:fld>
            <a:endParaRPr lang="en-US" dirty="0"/>
          </a:p>
        </p:txBody>
      </p:sp>
      <p:sp>
        <p:nvSpPr>
          <p:cNvPr id="6" name="TextBox 5"/>
          <p:cNvSpPr txBox="1"/>
          <p:nvPr>
            <p:custDataLst>
              <p:tags r:id="rId3"/>
            </p:custDataLst>
          </p:nvPr>
        </p:nvSpPr>
        <p:spPr>
          <a:xfrm>
            <a:off x="4287092" y="605080"/>
            <a:ext cx="7735019" cy="584775"/>
          </a:xfrm>
          <a:prstGeom prst="rect">
            <a:avLst/>
          </a:prstGeom>
          <a:noFill/>
          <a:ln w="28575">
            <a:solidFill>
              <a:schemeClr val="accent1">
                <a:lumMod val="60000"/>
                <a:lumOff val="40000"/>
              </a:schemeClr>
            </a:solidFill>
          </a:ln>
        </p:spPr>
        <p:txBody>
          <a:bodyPr wrap="square" rtlCol="0">
            <a:spAutoFit/>
          </a:bodyPr>
          <a:lstStyle/>
          <a:p>
            <a:pPr algn="just"/>
            <a:r>
              <a:rPr lang="fr-CA" sz="1600" b="1" i="1" dirty="0">
                <a:latin typeface="Arial MT Std" panose="020B0402020200020204" pitchFamily="34" charset="0"/>
                <a:ea typeface="+mj-ea"/>
                <a:cs typeface="+mj-cs"/>
              </a:rPr>
              <a:t>Activité non rémunérée, </a:t>
            </a:r>
            <a:r>
              <a:rPr lang="fr-CA" sz="1600" b="1" i="1" u="sng" dirty="0">
                <a:latin typeface="Arial MT Std" panose="020B0402020200020204" pitchFamily="34" charset="0"/>
                <a:ea typeface="+mj-ea"/>
                <a:cs typeface="+mj-cs"/>
              </a:rPr>
              <a:t>non</a:t>
            </a:r>
            <a:r>
              <a:rPr lang="fr-CA" sz="1600" b="1" i="1" dirty="0">
                <a:latin typeface="Arial MT Std" panose="020B0402020200020204" pitchFamily="34" charset="0"/>
                <a:ea typeface="+mj-ea"/>
                <a:cs typeface="+mj-cs"/>
              </a:rPr>
              <a:t> pour le compte d’un groupe ou d’un organisme, réalisée au moins une fois dans les 12 mois précédant l’enquête </a:t>
            </a:r>
          </a:p>
        </p:txBody>
      </p:sp>
      <p:pic>
        <p:nvPicPr>
          <p:cNvPr id="2" name="Picture 1"/>
          <p:cNvPicPr>
            <a:picLocks noChangeAspect="1"/>
          </p:cNvPicPr>
          <p:nvPr/>
        </p:nvPicPr>
        <p:blipFill>
          <a:blip r:embed="rId5"/>
          <a:stretch>
            <a:fillRect/>
          </a:stretch>
        </p:blipFill>
        <p:spPr>
          <a:xfrm>
            <a:off x="4287092" y="1150351"/>
            <a:ext cx="7640747" cy="5099658"/>
          </a:xfrm>
          <a:prstGeom prst="rect">
            <a:avLst/>
          </a:prstGeom>
        </p:spPr>
      </p:pic>
      <p:sp>
        <p:nvSpPr>
          <p:cNvPr id="8" name="Rectangle 7"/>
          <p:cNvSpPr/>
          <p:nvPr/>
        </p:nvSpPr>
        <p:spPr>
          <a:xfrm>
            <a:off x="12029605" y="6128805"/>
            <a:ext cx="382251" cy="714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5450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248920" y="840557"/>
            <a:ext cx="10515600" cy="895042"/>
          </a:xfrm>
        </p:spPr>
        <p:txBody>
          <a:bodyPr>
            <a:normAutofit/>
          </a:bodyPr>
          <a:lstStyle/>
          <a:p>
            <a:r>
              <a:rPr lang="fr-CA" sz="2000" b="1" dirty="0"/>
              <a:t>Bénévolat informel : l’aide directe à autrui</a:t>
            </a:r>
          </a:p>
        </p:txBody>
      </p:sp>
      <p:sp>
        <p:nvSpPr>
          <p:cNvPr id="5" name="Content Placeholder 2"/>
          <p:cNvSpPr>
            <a:spLocks noGrp="1"/>
          </p:cNvSpPr>
          <p:nvPr>
            <p:ph idx="1"/>
            <p:custDataLst>
              <p:tags r:id="rId2"/>
            </p:custDataLst>
          </p:nvPr>
        </p:nvSpPr>
        <p:spPr>
          <a:xfrm>
            <a:off x="248920" y="1948721"/>
            <a:ext cx="4896531" cy="4011812"/>
          </a:xfrm>
        </p:spPr>
        <p:txBody>
          <a:bodyPr>
            <a:normAutofit fontScale="62500" lnSpcReduction="20000"/>
          </a:bodyPr>
          <a:lstStyle/>
          <a:p>
            <a:pPr>
              <a:lnSpc>
                <a:spcPct val="120000"/>
              </a:lnSpc>
            </a:pPr>
            <a:r>
              <a:rPr lang="fr-CA" dirty="0"/>
              <a:t>Les bénévoles de la génération Internet étaient plus susceptibles d’aider leur prochain par l’enseignement, le coaching ou le tutorat. </a:t>
            </a:r>
          </a:p>
          <a:p>
            <a:pPr>
              <a:lnSpc>
                <a:spcPct val="120000"/>
              </a:lnSpc>
            </a:pPr>
            <a:r>
              <a:rPr lang="fr-CA" dirty="0"/>
              <a:t>Les bénévoles de la génération silencieuse étaient moins susceptibles que les autres générations d’aider directement leur prochain, et ce, toutes tâches confondues, que ce soit les tâches domestiques, les soins de santé ou personnels, les courses, l’enseignement ou le coaching.</a:t>
            </a:r>
          </a:p>
          <a:p>
            <a:pPr>
              <a:lnSpc>
                <a:spcPct val="120000"/>
              </a:lnSpc>
            </a:pPr>
            <a:r>
              <a:rPr lang="fr-CA" dirty="0"/>
              <a:t>Les générations plus âgées ont consacré en moyenne le plus grand nombre d’heures de bénévolat à des activités liées à la santé ou aux soins personnels.</a:t>
            </a:r>
          </a:p>
          <a:p>
            <a:pPr>
              <a:lnSpc>
                <a:spcPct val="120000"/>
              </a:lnSpc>
            </a:pPr>
            <a:r>
              <a:rPr lang="fr-CA" dirty="0"/>
              <a:t>Les bénévoles de la génération silencieuse ont consacré le plus grand nombre d’heures moyen à l’enseignement, au coaching ou au tutorat (</a:t>
            </a:r>
            <a:r>
              <a:rPr lang="fr-CA" b="1" dirty="0"/>
              <a:t>74</a:t>
            </a:r>
            <a:r>
              <a:rPr lang="fr-CA" sz="1600" b="1" baseline="30000" dirty="0"/>
              <a:t>E</a:t>
            </a:r>
            <a:r>
              <a:rPr lang="fr-CA" b="1" dirty="0"/>
              <a:t> </a:t>
            </a:r>
            <a:r>
              <a:rPr lang="fr-CA" dirty="0"/>
              <a:t>heures), soit près de quatre fois plus que le nombre d’heures annuel moyen déclaré par la génération Internet (</a:t>
            </a:r>
            <a:r>
              <a:rPr lang="fr-CA" b="1" dirty="0"/>
              <a:t>20</a:t>
            </a:r>
            <a:r>
              <a:rPr lang="fr-CA" b="1" baseline="30000" dirty="0"/>
              <a:t>E</a:t>
            </a:r>
            <a:r>
              <a:rPr lang="fr-CA" dirty="0"/>
              <a:t> heures).</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37</a:t>
            </a:fld>
            <a:endParaRPr lang="en-US" dirty="0"/>
          </a:p>
        </p:txBody>
      </p:sp>
      <p:pic>
        <p:nvPicPr>
          <p:cNvPr id="2" name="Picture 1"/>
          <p:cNvPicPr>
            <a:picLocks noChangeAspect="1"/>
          </p:cNvPicPr>
          <p:nvPr/>
        </p:nvPicPr>
        <p:blipFill>
          <a:blip r:embed="rId4"/>
          <a:stretch>
            <a:fillRect/>
          </a:stretch>
        </p:blipFill>
        <p:spPr>
          <a:xfrm>
            <a:off x="5145450" y="1783539"/>
            <a:ext cx="7046549" cy="4277931"/>
          </a:xfrm>
          <a:prstGeom prst="rect">
            <a:avLst/>
          </a:prstGeom>
        </p:spPr>
      </p:pic>
    </p:spTree>
    <p:extLst>
      <p:ext uri="{BB962C8B-B14F-4D97-AF65-F5344CB8AC3E}">
        <p14:creationId xmlns:p14="http://schemas.microsoft.com/office/powerpoint/2010/main" val="322924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140974" y="774658"/>
            <a:ext cx="10515600" cy="895042"/>
          </a:xfrm>
        </p:spPr>
        <p:txBody>
          <a:bodyPr>
            <a:normAutofit/>
          </a:bodyPr>
          <a:lstStyle/>
          <a:p>
            <a:r>
              <a:rPr lang="fr-CA" sz="2000" b="1" dirty="0"/>
              <a:t>Bénévolat non encadré : le renforcement direct de la collectivité</a:t>
            </a:r>
          </a:p>
        </p:txBody>
      </p:sp>
      <p:sp>
        <p:nvSpPr>
          <p:cNvPr id="5" name="Content Placeholder 2"/>
          <p:cNvSpPr>
            <a:spLocks noGrp="1"/>
          </p:cNvSpPr>
          <p:nvPr>
            <p:ph idx="1"/>
            <p:custDataLst>
              <p:tags r:id="rId2"/>
            </p:custDataLst>
          </p:nvPr>
        </p:nvSpPr>
        <p:spPr>
          <a:xfrm>
            <a:off x="140974" y="1858780"/>
            <a:ext cx="4979666" cy="4356343"/>
          </a:xfrm>
        </p:spPr>
        <p:txBody>
          <a:bodyPr>
            <a:normAutofit/>
          </a:bodyPr>
          <a:lstStyle/>
          <a:p>
            <a:pPr>
              <a:lnSpc>
                <a:spcPct val="100000"/>
              </a:lnSpc>
            </a:pPr>
            <a:r>
              <a:rPr lang="fr-CA" sz="1400" dirty="0"/>
              <a:t>La génération la plus jeune était plus susceptible de diffuser des renseignements que les baby-boomers ou les bénévoles de la génération silencieuse.</a:t>
            </a:r>
          </a:p>
          <a:p>
            <a:pPr>
              <a:lnSpc>
                <a:spcPct val="100000"/>
              </a:lnSpc>
            </a:pPr>
            <a:r>
              <a:rPr lang="fr-CA" sz="1400" dirty="0"/>
              <a:t>La génération plus âgée était plus susceptible de participer à des réunions publiques au cours desquelles il était question des affaires de la collectivité.</a:t>
            </a:r>
          </a:p>
          <a:p>
            <a:pPr>
              <a:lnSpc>
                <a:spcPct val="100000"/>
              </a:lnSpc>
            </a:pPr>
            <a:r>
              <a:rPr lang="fr-CA" sz="1400" dirty="0"/>
              <a:t>Les bénévoles de la génération silencieuse étaient moins susceptibles d’entretenir un parc ou un lieu public ou de coordonner un groupe ou un événement.</a:t>
            </a:r>
          </a:p>
          <a:p>
            <a:pPr>
              <a:lnSpc>
                <a:spcPct val="100000"/>
              </a:lnSpc>
            </a:pPr>
            <a:r>
              <a:rPr lang="fr-CA" sz="1400" dirty="0"/>
              <a:t>On ne constatait aucun écart générationnel concernant le nombre d’heures consacrées à cette forme de bénévolat.</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38</a:t>
            </a:fld>
            <a:endParaRPr lang="en-US" dirty="0"/>
          </a:p>
        </p:txBody>
      </p:sp>
      <p:pic>
        <p:nvPicPr>
          <p:cNvPr id="2" name="Picture 1"/>
          <p:cNvPicPr>
            <a:picLocks noChangeAspect="1"/>
          </p:cNvPicPr>
          <p:nvPr/>
        </p:nvPicPr>
        <p:blipFill>
          <a:blip r:embed="rId4"/>
          <a:stretch>
            <a:fillRect/>
          </a:stretch>
        </p:blipFill>
        <p:spPr>
          <a:xfrm>
            <a:off x="5210175" y="1669700"/>
            <a:ext cx="6840851" cy="4174535"/>
          </a:xfrm>
          <a:prstGeom prst="rect">
            <a:avLst/>
          </a:prstGeom>
        </p:spPr>
      </p:pic>
    </p:spTree>
    <p:extLst>
      <p:ext uri="{BB962C8B-B14F-4D97-AF65-F5344CB8AC3E}">
        <p14:creationId xmlns:p14="http://schemas.microsoft.com/office/powerpoint/2010/main" val="6429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303550" y="843818"/>
            <a:ext cx="10515600" cy="895042"/>
          </a:xfrm>
        </p:spPr>
        <p:txBody>
          <a:bodyPr>
            <a:normAutofit/>
          </a:bodyPr>
          <a:lstStyle/>
          <a:p>
            <a:r>
              <a:rPr lang="fr-CA" sz="2000" b="1" dirty="0"/>
              <a:t>Participation totale selon les formes de bénévolat</a:t>
            </a:r>
          </a:p>
        </p:txBody>
      </p:sp>
      <p:sp>
        <p:nvSpPr>
          <p:cNvPr id="5" name="Content Placeholder 2"/>
          <p:cNvSpPr>
            <a:spLocks noGrp="1"/>
          </p:cNvSpPr>
          <p:nvPr>
            <p:ph idx="1"/>
            <p:custDataLst>
              <p:tags r:id="rId2"/>
            </p:custDataLst>
          </p:nvPr>
        </p:nvSpPr>
        <p:spPr>
          <a:xfrm>
            <a:off x="303551" y="1742481"/>
            <a:ext cx="5064760" cy="4356344"/>
          </a:xfrm>
        </p:spPr>
        <p:txBody>
          <a:bodyPr>
            <a:normAutofit/>
          </a:bodyPr>
          <a:lstStyle/>
          <a:p>
            <a:pPr>
              <a:lnSpc>
                <a:spcPct val="100000"/>
              </a:lnSpc>
            </a:pPr>
            <a:r>
              <a:rPr lang="fr-CA" sz="1400" dirty="0"/>
              <a:t>La population canadienne peut participer à des formes de bénévolat diverses : exclusivement encadré, exclusivement informel ou un mélange des deux. </a:t>
            </a:r>
          </a:p>
          <a:p>
            <a:pPr lvl="1">
              <a:lnSpc>
                <a:spcPct val="100000"/>
              </a:lnSpc>
            </a:pPr>
            <a:r>
              <a:rPr lang="fr-CA" sz="1400" dirty="0"/>
              <a:t>Pour la première fois, l’ESG DBP de 2018 nous permettait de classer les bénévoles selon ces catégories mutuellement exclusives. </a:t>
            </a:r>
          </a:p>
          <a:p>
            <a:pPr>
              <a:lnSpc>
                <a:spcPct val="100000"/>
              </a:lnSpc>
            </a:pPr>
            <a:r>
              <a:rPr lang="fr-CA" sz="1400" dirty="0"/>
              <a:t>Le taux de bénévolat général était de </a:t>
            </a:r>
            <a:r>
              <a:rPr lang="fr-CA" sz="1400" b="1" dirty="0"/>
              <a:t>79 % </a:t>
            </a:r>
            <a:r>
              <a:rPr lang="fr-CA" sz="1400" dirty="0"/>
              <a:t>(</a:t>
            </a:r>
            <a:r>
              <a:rPr lang="fr-CA" sz="1400" b="1" dirty="0"/>
              <a:t>24</a:t>
            </a:r>
            <a:r>
              <a:rPr lang="fr-CA" sz="1400" dirty="0"/>
              <a:t> millions de Canadiennes et de Canadiens).</a:t>
            </a:r>
          </a:p>
          <a:p>
            <a:pPr>
              <a:lnSpc>
                <a:spcPct val="100000"/>
              </a:lnSpc>
            </a:pPr>
            <a:r>
              <a:rPr lang="fr-CA" sz="1400" dirty="0"/>
              <a:t>La majorité de la population a fait du bénévolat exclusivement informel (</a:t>
            </a:r>
            <a:r>
              <a:rPr lang="fr-CA" sz="1400" b="1" dirty="0"/>
              <a:t>38 %</a:t>
            </a:r>
            <a:r>
              <a:rPr lang="fr-CA" sz="1400" dirty="0"/>
              <a:t>), puis venait le mélange de bénévolat encadré et informel (</a:t>
            </a:r>
            <a:r>
              <a:rPr lang="fr-CA" sz="1400" b="1" dirty="0"/>
              <a:t>35 %</a:t>
            </a:r>
            <a:r>
              <a:rPr lang="fr-CA" sz="1400" dirty="0"/>
              <a:t>) et enfin le bénévolat exclusivement encadré (</a:t>
            </a:r>
            <a:r>
              <a:rPr lang="fr-CA" sz="1400" b="1" dirty="0"/>
              <a:t>6 %</a:t>
            </a:r>
            <a:r>
              <a:rPr lang="fr-CA" sz="1400" dirty="0"/>
              <a:t>).</a:t>
            </a:r>
          </a:p>
          <a:p>
            <a:pPr>
              <a:lnSpc>
                <a:spcPct val="100000"/>
              </a:lnSpc>
            </a:pPr>
            <a:r>
              <a:rPr lang="fr-CA" sz="1400" dirty="0"/>
              <a:t>Dans l’ensemble, le bénévolat général avait tendance à diminuer avec l’âge des bénévoles.</a:t>
            </a:r>
          </a:p>
          <a:p>
            <a:endParaRPr lang="en-CA" dirty="0"/>
          </a:p>
          <a:p>
            <a:endParaRPr lang="en-CA" dirty="0"/>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39</a:t>
            </a:fld>
            <a:endParaRPr lang="en-US" dirty="0"/>
          </a:p>
        </p:txBody>
      </p:sp>
      <p:pic>
        <p:nvPicPr>
          <p:cNvPr id="2" name="Picture 1"/>
          <p:cNvPicPr>
            <a:picLocks noChangeAspect="1"/>
          </p:cNvPicPr>
          <p:nvPr/>
        </p:nvPicPr>
        <p:blipFill>
          <a:blip r:embed="rId4"/>
          <a:stretch>
            <a:fillRect/>
          </a:stretch>
        </p:blipFill>
        <p:spPr>
          <a:xfrm>
            <a:off x="5474992" y="1738860"/>
            <a:ext cx="6717008" cy="3927421"/>
          </a:xfrm>
          <a:prstGeom prst="rect">
            <a:avLst/>
          </a:prstGeom>
        </p:spPr>
      </p:pic>
    </p:spTree>
    <p:extLst>
      <p:ext uri="{BB962C8B-B14F-4D97-AF65-F5344CB8AC3E}">
        <p14:creationId xmlns:p14="http://schemas.microsoft.com/office/powerpoint/2010/main" val="34762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1"/>
            </p:custDataLst>
          </p:nvPr>
        </p:nvSpPr>
        <p:spPr>
          <a:xfrm>
            <a:off x="5051395" y="1107418"/>
            <a:ext cx="1396058" cy="2877711"/>
          </a:xfrm>
          <a:prstGeom prst="rect">
            <a:avLst/>
          </a:prstGeom>
          <a:solidFill>
            <a:schemeClr val="accent1">
              <a:lumMod val="20000"/>
              <a:lumOff val="80000"/>
            </a:schemeClr>
          </a:solidFill>
          <a:ln>
            <a:solidFill>
              <a:schemeClr val="dk1"/>
            </a:solidFill>
          </a:ln>
        </p:spPr>
        <p:txBody>
          <a:bodyPr wrap="square" rtlCol="0">
            <a:spAutoFit/>
          </a:bodyPr>
          <a:lstStyle/>
          <a:p>
            <a:pPr indent="-171450">
              <a:buFont typeface="Arial" panose="020B0604020202020204" pitchFamily="34" charset="0"/>
              <a:buChar char="•"/>
            </a:pPr>
            <a:r>
              <a:rPr lang="fr-CA" sz="1000" dirty="0">
                <a:solidFill>
                  <a:prstClr val="black"/>
                </a:solidFill>
              </a:rPr>
              <a:t>Soins reçus</a:t>
            </a:r>
          </a:p>
          <a:p>
            <a:pPr indent="-171450">
              <a:buFont typeface="Arial" panose="020B0604020202020204" pitchFamily="34" charset="0"/>
              <a:buChar char="•"/>
            </a:pPr>
            <a:r>
              <a:rPr lang="fr-CA" sz="1000" dirty="0">
                <a:solidFill>
                  <a:prstClr val="black"/>
                </a:solidFill>
              </a:rPr>
              <a:t>Aidant principal</a:t>
            </a:r>
          </a:p>
          <a:p>
            <a:pPr indent="-171450">
              <a:buFont typeface="Arial" panose="020B0604020202020204" pitchFamily="34" charset="0"/>
              <a:buChar char="•"/>
            </a:pPr>
            <a:r>
              <a:rPr lang="fr-CA" sz="1000" dirty="0">
                <a:solidFill>
                  <a:prstClr val="black"/>
                </a:solidFill>
              </a:rPr>
              <a:t>Principal problème de santé</a:t>
            </a:r>
          </a:p>
          <a:p>
            <a:pPr indent="-171450">
              <a:buFont typeface="Arial" panose="020B0604020202020204" pitchFamily="34" charset="0"/>
              <a:buChar char="•"/>
            </a:pPr>
            <a:r>
              <a:rPr lang="fr-CA" sz="1000" dirty="0">
                <a:solidFill>
                  <a:prstClr val="black"/>
                </a:solidFill>
              </a:rPr>
              <a:t>Types d’aide et nombre d’heures</a:t>
            </a:r>
          </a:p>
          <a:p>
            <a:pPr marL="0" lvl="1" indent="-171450">
              <a:buFont typeface="Arial" panose="020B0604020202020204" pitchFamily="34" charset="0"/>
              <a:buChar char="•"/>
            </a:pPr>
            <a:r>
              <a:rPr lang="fr-CA" sz="1000" dirty="0">
                <a:solidFill>
                  <a:prstClr val="black"/>
                </a:solidFill>
              </a:rPr>
              <a:t>Soins fournis</a:t>
            </a:r>
          </a:p>
          <a:p>
            <a:pPr marL="0" lvl="1" indent="-171450">
              <a:buFont typeface="Arial" panose="020B0604020202020204" pitchFamily="34" charset="0"/>
              <a:buChar char="•"/>
            </a:pPr>
            <a:r>
              <a:rPr lang="fr-CA" sz="1000" dirty="0">
                <a:solidFill>
                  <a:prstClr val="black"/>
                </a:solidFill>
              </a:rPr>
              <a:t>Bénéficiaire de soins</a:t>
            </a:r>
          </a:p>
          <a:p>
            <a:pPr marL="0" lvl="1" indent="-171450">
              <a:buFont typeface="Arial" panose="020B0604020202020204" pitchFamily="34" charset="0"/>
              <a:buChar char="•"/>
            </a:pPr>
            <a:r>
              <a:rPr lang="fr-CA" sz="1000" dirty="0">
                <a:solidFill>
                  <a:prstClr val="black"/>
                </a:solidFill>
              </a:rPr>
              <a:t>Principal problème de santé</a:t>
            </a:r>
          </a:p>
          <a:p>
            <a:pPr marL="0" lvl="1" indent="-171450">
              <a:buFont typeface="Arial" panose="020B0604020202020204" pitchFamily="34" charset="0"/>
              <a:buChar char="•"/>
            </a:pPr>
            <a:r>
              <a:rPr lang="fr-CA" sz="1000" dirty="0">
                <a:solidFill>
                  <a:prstClr val="black"/>
                </a:solidFill>
              </a:rPr>
              <a:t>Types d’aide et nombre d’heures</a:t>
            </a:r>
          </a:p>
          <a:p>
            <a:pPr marL="0" lvl="1" indent="-171450">
              <a:buFont typeface="Arial" panose="020B0604020202020204" pitchFamily="34" charset="0"/>
              <a:buChar char="•"/>
            </a:pPr>
            <a:r>
              <a:rPr lang="fr-CA" sz="1000" dirty="0">
                <a:solidFill>
                  <a:prstClr val="black"/>
                </a:solidFill>
              </a:rPr>
              <a:t>Conséquences de fournir des soins</a:t>
            </a:r>
          </a:p>
          <a:p>
            <a:pPr indent="-171450">
              <a:buFont typeface="Arial" panose="020B0604020202020204" pitchFamily="34" charset="0"/>
              <a:buChar char="•"/>
            </a:pPr>
            <a:r>
              <a:rPr lang="fr-CA" sz="1000" dirty="0">
                <a:solidFill>
                  <a:prstClr val="black"/>
                </a:solidFill>
              </a:rPr>
              <a:t>Santé et bien-être</a:t>
            </a:r>
          </a:p>
          <a:p>
            <a:pPr indent="-171450">
              <a:buFont typeface="Arial" panose="020B0604020202020204" pitchFamily="34" charset="0"/>
              <a:buChar char="•"/>
            </a:pPr>
            <a:endParaRPr lang="fr-CA" sz="1000" dirty="0">
              <a:solidFill>
                <a:prstClr val="black"/>
              </a:solidFill>
            </a:endParaRPr>
          </a:p>
          <a:p>
            <a:endParaRPr lang="en-CA" sz="1100" dirty="0">
              <a:solidFill>
                <a:prstClr val="black"/>
              </a:solidFill>
            </a:endParaRPr>
          </a:p>
        </p:txBody>
      </p:sp>
      <p:sp>
        <p:nvSpPr>
          <p:cNvPr id="5" name="Rectangle 4"/>
          <p:cNvSpPr/>
          <p:nvPr>
            <p:custDataLst>
              <p:tags r:id="rId2"/>
            </p:custDataLst>
          </p:nvPr>
        </p:nvSpPr>
        <p:spPr>
          <a:xfrm>
            <a:off x="69843" y="32341"/>
            <a:ext cx="12191603" cy="44127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652" tIns="34326" rIns="68652" bIns="34326" numCol="1" spcCol="0" rtlCol="0" fromWordArt="0" anchor="ctr" anchorCtr="0" forceAA="0" compatLnSpc="1">
            <a:prstTxWarp prst="textNoShape">
              <a:avLst/>
            </a:prstTxWarp>
            <a:noAutofit/>
          </a:bodyPr>
          <a:lstStyle/>
          <a:p>
            <a:pPr algn="ctr" defTabSz="686428"/>
            <a:endParaRPr lang="en-CA" sz="1352" b="1">
              <a:ln w="10160">
                <a:solidFill>
                  <a:prstClr val="black"/>
                </a:solidFill>
                <a:prstDash val="solid"/>
              </a:ln>
              <a:solidFill>
                <a:srgbClr val="FFFFFF"/>
              </a:solidFill>
            </a:endParaRPr>
          </a:p>
        </p:txBody>
      </p:sp>
      <p:sp>
        <p:nvSpPr>
          <p:cNvPr id="7" name="TextBox 6"/>
          <p:cNvSpPr txBox="1"/>
          <p:nvPr>
            <p:custDataLst>
              <p:tags r:id="rId3"/>
            </p:custDataLst>
          </p:nvPr>
        </p:nvSpPr>
        <p:spPr>
          <a:xfrm>
            <a:off x="2339819" y="40240"/>
            <a:ext cx="8318275" cy="415819"/>
          </a:xfrm>
          <a:prstGeom prst="rect">
            <a:avLst/>
          </a:prstGeom>
          <a:noFill/>
        </p:spPr>
        <p:txBody>
          <a:bodyPr wrap="square" rtlCol="0">
            <a:spAutoFit/>
          </a:bodyPr>
          <a:lstStyle/>
          <a:p>
            <a:pPr algn="ctr" defTabSz="686428"/>
            <a:r>
              <a:rPr lang="fr-CA" sz="2102" b="1" dirty="0">
                <a:solidFill>
                  <a:prstClr val="white"/>
                </a:solidFill>
              </a:rPr>
              <a:t>ESG – THÈMES, CONTENU ET INTERVENANTS</a:t>
            </a:r>
          </a:p>
        </p:txBody>
      </p:sp>
      <p:sp>
        <p:nvSpPr>
          <p:cNvPr id="18" name="TextBox 17"/>
          <p:cNvSpPr txBox="1"/>
          <p:nvPr>
            <p:custDataLst>
              <p:tags r:id="rId4"/>
            </p:custDataLst>
          </p:nvPr>
        </p:nvSpPr>
        <p:spPr>
          <a:xfrm>
            <a:off x="10049405" y="1135917"/>
            <a:ext cx="2072753" cy="2462213"/>
          </a:xfrm>
          <a:prstGeom prst="rect">
            <a:avLst/>
          </a:prstGeom>
          <a:solidFill>
            <a:schemeClr val="accent4">
              <a:lumMod val="20000"/>
              <a:lumOff val="80000"/>
            </a:schemeClr>
          </a:solidFill>
          <a:ln>
            <a:solidFill>
              <a:schemeClr val="tx1"/>
            </a:solidFill>
          </a:ln>
        </p:spPr>
        <p:txBody>
          <a:bodyPr wrap="square" rtlCol="0">
            <a:spAutoFit/>
          </a:bodyPr>
          <a:lstStyle/>
          <a:p>
            <a:pPr marL="171450" indent="-171450">
              <a:buFont typeface="Arial" panose="020B0604020202020204" pitchFamily="34" charset="0"/>
              <a:buChar char="•"/>
            </a:pPr>
            <a:r>
              <a:rPr lang="fr-CA" sz="1100" dirty="0">
                <a:solidFill>
                  <a:prstClr val="black"/>
                </a:solidFill>
              </a:rPr>
              <a:t>Réseaux sociaux</a:t>
            </a:r>
          </a:p>
          <a:p>
            <a:pPr marL="171450" indent="-171450">
              <a:buFont typeface="Arial" panose="020B0604020202020204" pitchFamily="34" charset="0"/>
              <a:buChar char="•"/>
            </a:pPr>
            <a:r>
              <a:rPr lang="fr-CA" sz="1100" dirty="0">
                <a:solidFill>
                  <a:prstClr val="black"/>
                </a:solidFill>
              </a:rPr>
              <a:t>Participation communautaire</a:t>
            </a:r>
          </a:p>
          <a:p>
            <a:pPr marL="171450" indent="-171450">
              <a:buFont typeface="Arial" panose="020B0604020202020204" pitchFamily="34" charset="0"/>
              <a:buChar char="•"/>
            </a:pPr>
            <a:r>
              <a:rPr lang="fr-CA" sz="1100" dirty="0">
                <a:solidFill>
                  <a:prstClr val="black"/>
                </a:solidFill>
              </a:rPr>
              <a:t>Histoire du Canada, symboles et valeurs partagées</a:t>
            </a:r>
          </a:p>
          <a:p>
            <a:pPr marL="171450" indent="-171450">
              <a:buFont typeface="Arial" panose="020B0604020202020204" pitchFamily="34" charset="0"/>
              <a:buChar char="•"/>
            </a:pPr>
            <a:r>
              <a:rPr lang="fr-CA" sz="1100" dirty="0">
                <a:solidFill>
                  <a:prstClr val="black"/>
                </a:solidFill>
              </a:rPr>
              <a:t>Lieu de naissance, origine ethnique et statut de minorité visible (répondant, conjoint et parents)</a:t>
            </a:r>
          </a:p>
          <a:p>
            <a:pPr marL="171450" indent="-171450">
              <a:buFont typeface="Arial" panose="020B0604020202020204" pitchFamily="34" charset="0"/>
              <a:buChar char="•"/>
            </a:pPr>
            <a:r>
              <a:rPr lang="fr-CA" sz="1100" dirty="0">
                <a:solidFill>
                  <a:prstClr val="black"/>
                </a:solidFill>
              </a:rPr>
              <a:t>Fierté, sentiment d’appartenance, confiance et discrimination</a:t>
            </a:r>
          </a:p>
          <a:p>
            <a:pPr marL="171450" indent="-171450">
              <a:buFont typeface="Arial" panose="020B0604020202020204" pitchFamily="34" charset="0"/>
              <a:buChar char="•"/>
            </a:pPr>
            <a:r>
              <a:rPr lang="fr-CA" sz="1100" dirty="0">
                <a:solidFill>
                  <a:prstClr val="black"/>
                </a:solidFill>
              </a:rPr>
              <a:t>Santé et bien-être</a:t>
            </a:r>
          </a:p>
          <a:p>
            <a:pPr marL="171450" indent="-171450">
              <a:buFont typeface="Arial" panose="020B0604020202020204" pitchFamily="34" charset="0"/>
              <a:buChar char="•"/>
            </a:pPr>
            <a:endParaRPr lang="fr-CA" sz="1100" dirty="0">
              <a:solidFill>
                <a:prstClr val="black"/>
              </a:solidFill>
            </a:endParaRPr>
          </a:p>
          <a:p>
            <a:endParaRPr lang="en-CA" sz="1100" dirty="0">
              <a:solidFill>
                <a:prstClr val="black"/>
              </a:solidFill>
            </a:endParaRPr>
          </a:p>
        </p:txBody>
      </p:sp>
      <p:sp>
        <p:nvSpPr>
          <p:cNvPr id="19" name="TextBox 18"/>
          <p:cNvSpPr txBox="1"/>
          <p:nvPr>
            <p:custDataLst>
              <p:tags r:id="rId5"/>
            </p:custDataLst>
          </p:nvPr>
        </p:nvSpPr>
        <p:spPr>
          <a:xfrm>
            <a:off x="3414419" y="1094228"/>
            <a:ext cx="1523902" cy="2893100"/>
          </a:xfrm>
          <a:prstGeom prst="rect">
            <a:avLst/>
          </a:prstGeom>
          <a:solidFill>
            <a:schemeClr val="accent6">
              <a:lumMod val="20000"/>
              <a:lumOff val="80000"/>
            </a:schemeClr>
          </a:solidFill>
          <a:ln>
            <a:solidFill>
              <a:schemeClr val="tx1"/>
            </a:solidFill>
          </a:ln>
        </p:spPr>
        <p:txBody>
          <a:bodyPr wrap="square" rtlCol="0">
            <a:spAutoFit/>
          </a:bodyPr>
          <a:lstStyle/>
          <a:p>
            <a:pPr indent="-171450">
              <a:buFont typeface="Arial" panose="020B0604020202020204" pitchFamily="34" charset="0"/>
              <a:buChar char="•"/>
            </a:pPr>
            <a:r>
              <a:rPr lang="fr-CA" sz="1000" dirty="0">
                <a:solidFill>
                  <a:prstClr val="black"/>
                </a:solidFill>
              </a:rPr>
              <a:t>Enfance et parents</a:t>
            </a:r>
          </a:p>
          <a:p>
            <a:pPr indent="-171450">
              <a:buFont typeface="Arial" panose="020B0604020202020204" pitchFamily="34" charset="0"/>
              <a:buChar char="•"/>
            </a:pPr>
            <a:r>
              <a:rPr lang="fr-CA" sz="1000" dirty="0">
                <a:solidFill>
                  <a:prstClr val="black"/>
                </a:solidFill>
              </a:rPr>
              <a:t>Départ de la maison</a:t>
            </a:r>
          </a:p>
          <a:p>
            <a:pPr marL="180000" indent="-171450">
              <a:buFont typeface="Arial" panose="020B0604020202020204" pitchFamily="34" charset="0"/>
              <a:buChar char="•"/>
            </a:pPr>
            <a:r>
              <a:rPr lang="fr-CA" sz="1000" dirty="0">
                <a:solidFill>
                  <a:prstClr val="black"/>
                </a:solidFill>
              </a:rPr>
              <a:t>Mariages et unions libres </a:t>
            </a:r>
          </a:p>
          <a:p>
            <a:pPr indent="-171450">
              <a:buFont typeface="Arial" panose="020B0604020202020204" pitchFamily="34" charset="0"/>
              <a:buChar char="•"/>
            </a:pPr>
            <a:r>
              <a:rPr lang="fr-CA" sz="1000" dirty="0">
                <a:solidFill>
                  <a:prstClr val="black"/>
                </a:solidFill>
              </a:rPr>
              <a:t>Enfants </a:t>
            </a:r>
          </a:p>
          <a:p>
            <a:pPr indent="-171450">
              <a:buFont typeface="Arial" panose="020B0604020202020204" pitchFamily="34" charset="0"/>
              <a:buChar char="•"/>
            </a:pPr>
            <a:r>
              <a:rPr lang="fr-CA" sz="1000" dirty="0">
                <a:solidFill>
                  <a:prstClr val="black"/>
                </a:solidFill>
              </a:rPr>
              <a:t>Intentions d’avoir des enfants</a:t>
            </a:r>
          </a:p>
          <a:p>
            <a:pPr marL="171450" indent="-171450">
              <a:buFont typeface="Arial" panose="020B0604020202020204" pitchFamily="34" charset="0"/>
              <a:buChar char="•"/>
            </a:pPr>
            <a:r>
              <a:rPr lang="fr-CA" sz="1000" dirty="0">
                <a:solidFill>
                  <a:prstClr val="black"/>
                </a:solidFill>
              </a:rPr>
              <a:t>Congé parental </a:t>
            </a:r>
          </a:p>
          <a:p>
            <a:pPr marL="171450" indent="-171450">
              <a:buFont typeface="Arial" panose="020B0604020202020204" pitchFamily="34" charset="0"/>
              <a:buChar char="•"/>
            </a:pPr>
            <a:r>
              <a:rPr lang="fr-CA" sz="1000" dirty="0">
                <a:solidFill>
                  <a:prstClr val="black"/>
                </a:solidFill>
              </a:rPr>
              <a:t>Organisation et prise de décisions dans le ménage</a:t>
            </a:r>
          </a:p>
          <a:p>
            <a:pPr indent="-171450">
              <a:buFont typeface="Arial" panose="020B0604020202020204" pitchFamily="34" charset="0"/>
              <a:buChar char="•"/>
            </a:pPr>
            <a:r>
              <a:rPr lang="fr-CA" sz="1000" dirty="0">
                <a:solidFill>
                  <a:prstClr val="black"/>
                </a:solidFill>
              </a:rPr>
              <a:t>Séparation et divorce </a:t>
            </a:r>
          </a:p>
          <a:p>
            <a:pPr indent="-171450">
              <a:buFont typeface="Arial" panose="020B0604020202020204" pitchFamily="34" charset="0"/>
              <a:buChar char="•"/>
            </a:pPr>
            <a:r>
              <a:rPr lang="fr-CA" sz="1000" dirty="0">
                <a:solidFill>
                  <a:prstClr val="black"/>
                </a:solidFill>
              </a:rPr>
              <a:t>Bien-être</a:t>
            </a:r>
          </a:p>
          <a:p>
            <a:pPr marL="171450" indent="-171450">
              <a:buFont typeface="Arial" panose="020B0604020202020204" pitchFamily="34" charset="0"/>
              <a:buChar char="•"/>
            </a:pPr>
            <a:r>
              <a:rPr lang="fr-CA" sz="1000" dirty="0">
                <a:solidFill>
                  <a:prstClr val="black"/>
                </a:solidFill>
              </a:rPr>
              <a:t>Caractéristiques du logement</a:t>
            </a:r>
          </a:p>
          <a:p>
            <a:pPr marL="171450" indent="-171450">
              <a:buFont typeface="Arial" panose="020B0604020202020204" pitchFamily="34" charset="0"/>
              <a:buChar char="•"/>
            </a:pPr>
            <a:endParaRPr lang="fr-CA" sz="1000" dirty="0">
              <a:solidFill>
                <a:prstClr val="black"/>
              </a:solidFill>
            </a:endParaRPr>
          </a:p>
          <a:p>
            <a:pPr marL="8550"/>
            <a:endParaRPr lang="en-CA" sz="1100" dirty="0">
              <a:solidFill>
                <a:prstClr val="black"/>
              </a:solidFill>
            </a:endParaRPr>
          </a:p>
          <a:p>
            <a:pPr marL="8550"/>
            <a:endParaRPr lang="en-CA" sz="1100" dirty="0">
              <a:solidFill>
                <a:prstClr val="black"/>
              </a:solidFill>
            </a:endParaRPr>
          </a:p>
        </p:txBody>
      </p:sp>
      <p:sp>
        <p:nvSpPr>
          <p:cNvPr id="27" name="TextBox 26"/>
          <p:cNvSpPr txBox="1"/>
          <p:nvPr>
            <p:custDataLst>
              <p:tags r:id="rId6"/>
            </p:custDataLst>
          </p:nvPr>
        </p:nvSpPr>
        <p:spPr>
          <a:xfrm>
            <a:off x="6557586" y="1135917"/>
            <a:ext cx="1396059" cy="2585323"/>
          </a:xfrm>
          <a:prstGeom prst="rect">
            <a:avLst/>
          </a:prstGeom>
          <a:solidFill>
            <a:srgbClr val="E3C3F9"/>
          </a:solidFill>
          <a:ln>
            <a:solidFill>
              <a:schemeClr val="tx1"/>
            </a:solidFill>
          </a:ln>
        </p:spPr>
        <p:txBody>
          <a:bodyPr wrap="square" rtlCol="0">
            <a:spAutoFit/>
          </a:bodyPr>
          <a:lstStyle/>
          <a:p>
            <a:pPr marL="171450" indent="-171450">
              <a:buFont typeface="Arial" panose="020B0604020202020204" pitchFamily="34" charset="0"/>
              <a:buChar char="•"/>
            </a:pPr>
            <a:r>
              <a:rPr lang="fr-CA" sz="1000" dirty="0">
                <a:solidFill>
                  <a:prstClr val="black"/>
                </a:solidFill>
              </a:rPr>
              <a:t>Bénévolat – encadré et informel</a:t>
            </a:r>
          </a:p>
          <a:p>
            <a:pPr marL="171450" indent="-171450">
              <a:buFont typeface="Arial" panose="020B0604020202020204" pitchFamily="34" charset="0"/>
              <a:buChar char="•"/>
            </a:pPr>
            <a:r>
              <a:rPr lang="fr-CA" sz="1000" dirty="0">
                <a:solidFill>
                  <a:prstClr val="black"/>
                </a:solidFill>
              </a:rPr>
              <a:t>Organisations </a:t>
            </a:r>
          </a:p>
          <a:p>
            <a:pPr marL="171450" indent="-171450">
              <a:buFont typeface="Arial" panose="020B0604020202020204" pitchFamily="34" charset="0"/>
              <a:buChar char="•"/>
            </a:pPr>
            <a:r>
              <a:rPr lang="fr-CA" sz="1000" dirty="0">
                <a:solidFill>
                  <a:prstClr val="black"/>
                </a:solidFill>
              </a:rPr>
              <a:t>Heures</a:t>
            </a:r>
          </a:p>
          <a:p>
            <a:pPr marL="171450" indent="-171450">
              <a:buFont typeface="Arial" panose="020B0604020202020204" pitchFamily="34" charset="0"/>
              <a:buChar char="•"/>
            </a:pPr>
            <a:r>
              <a:rPr lang="fr-CA" sz="1000" dirty="0">
                <a:solidFill>
                  <a:prstClr val="black"/>
                </a:solidFill>
              </a:rPr>
              <a:t>Activités principales</a:t>
            </a:r>
          </a:p>
          <a:p>
            <a:pPr marL="171450" indent="-171450">
              <a:buFont typeface="Arial" panose="020B0604020202020204" pitchFamily="34" charset="0"/>
              <a:buChar char="•"/>
            </a:pPr>
            <a:r>
              <a:rPr lang="fr-CA" sz="1000" dirty="0">
                <a:solidFill>
                  <a:prstClr val="black"/>
                </a:solidFill>
              </a:rPr>
              <a:t>Raisons de ne pas faire de bénévolat</a:t>
            </a:r>
          </a:p>
          <a:p>
            <a:pPr marL="171450" indent="-171450">
              <a:buFont typeface="Arial" panose="020B0604020202020204" pitchFamily="34" charset="0"/>
              <a:buChar char="•"/>
            </a:pPr>
            <a:r>
              <a:rPr lang="fr-CA" sz="1000" dirty="0">
                <a:solidFill>
                  <a:prstClr val="black"/>
                </a:solidFill>
              </a:rPr>
              <a:t>Dons en argent</a:t>
            </a:r>
          </a:p>
          <a:p>
            <a:pPr marL="171450" indent="-171450">
              <a:buFont typeface="Arial" panose="020B0604020202020204" pitchFamily="34" charset="0"/>
              <a:buChar char="•"/>
            </a:pPr>
            <a:r>
              <a:rPr lang="fr-CA" sz="1000" dirty="0">
                <a:solidFill>
                  <a:prstClr val="black"/>
                </a:solidFill>
              </a:rPr>
              <a:t>Organisations</a:t>
            </a:r>
          </a:p>
          <a:p>
            <a:pPr marL="171450" indent="-171450">
              <a:buFont typeface="Arial" panose="020B0604020202020204" pitchFamily="34" charset="0"/>
              <a:buChar char="•"/>
            </a:pPr>
            <a:r>
              <a:rPr lang="fr-CA" sz="1000" dirty="0">
                <a:solidFill>
                  <a:prstClr val="black"/>
                </a:solidFill>
              </a:rPr>
              <a:t>Montant</a:t>
            </a:r>
          </a:p>
          <a:p>
            <a:pPr marL="171450" indent="-171450">
              <a:buFont typeface="Arial" panose="020B0604020202020204" pitchFamily="34" charset="0"/>
              <a:buChar char="•"/>
            </a:pPr>
            <a:r>
              <a:rPr lang="fr-CA" sz="1000" dirty="0">
                <a:solidFill>
                  <a:prstClr val="black"/>
                </a:solidFill>
              </a:rPr>
              <a:t>Raisons pour faire ou ne pas faire des dons</a:t>
            </a:r>
          </a:p>
          <a:p>
            <a:pPr marL="171450" lvl="1" indent="-171450">
              <a:buFont typeface="Arial" panose="020B0604020202020204" pitchFamily="34" charset="0"/>
              <a:buChar char="•"/>
            </a:pPr>
            <a:r>
              <a:rPr lang="fr-CA" sz="1000" dirty="0">
                <a:solidFill>
                  <a:prstClr val="black"/>
                </a:solidFill>
              </a:rPr>
              <a:t>Autres dons</a:t>
            </a:r>
          </a:p>
          <a:p>
            <a:pPr marL="0" lvl="1"/>
            <a:endParaRPr lang="fr-CA" sz="1100" dirty="0">
              <a:solidFill>
                <a:prstClr val="black"/>
              </a:solidFill>
            </a:endParaRPr>
          </a:p>
          <a:p>
            <a:pPr marL="0" lvl="1"/>
            <a:endParaRPr lang="en-CA" sz="1100" dirty="0">
              <a:solidFill>
                <a:prstClr val="black"/>
              </a:solidFill>
            </a:endParaRPr>
          </a:p>
        </p:txBody>
      </p:sp>
      <p:sp>
        <p:nvSpPr>
          <p:cNvPr id="21" name="TextBox 20"/>
          <p:cNvSpPr txBox="1"/>
          <p:nvPr>
            <p:custDataLst>
              <p:tags r:id="rId7"/>
            </p:custDataLst>
          </p:nvPr>
        </p:nvSpPr>
        <p:spPr>
          <a:xfrm>
            <a:off x="69843" y="1098595"/>
            <a:ext cx="1537369" cy="2769989"/>
          </a:xfrm>
          <a:prstGeom prst="rect">
            <a:avLst/>
          </a:prstGeom>
          <a:solidFill>
            <a:schemeClr val="accent2">
              <a:lumMod val="20000"/>
              <a:lumOff val="80000"/>
            </a:schemeClr>
          </a:solidFill>
          <a:ln>
            <a:solidFill>
              <a:schemeClr val="tx1"/>
            </a:solidFill>
          </a:ln>
        </p:spPr>
        <p:txBody>
          <a:bodyPr wrap="square" rtlCol="0">
            <a:spAutoFit/>
          </a:bodyPr>
          <a:lstStyle/>
          <a:p>
            <a:pPr marL="171450" indent="-171450">
              <a:buFont typeface="Arial" panose="020B0604020202020204" pitchFamily="34" charset="0"/>
              <a:buChar char="•"/>
            </a:pPr>
            <a:r>
              <a:rPr lang="en-CA" sz="1000" dirty="0">
                <a:solidFill>
                  <a:prstClr val="black"/>
                </a:solidFill>
              </a:rPr>
              <a:t>Journal de 24 </a:t>
            </a:r>
            <a:r>
              <a:rPr lang="en-CA" sz="1000" dirty="0" err="1">
                <a:solidFill>
                  <a:prstClr val="black"/>
                </a:solidFill>
              </a:rPr>
              <a:t>heures</a:t>
            </a:r>
            <a:endParaRPr lang="en-CA" sz="1000" dirty="0">
              <a:solidFill>
                <a:prstClr val="black"/>
              </a:solidFill>
            </a:endParaRPr>
          </a:p>
          <a:p>
            <a:pPr marL="171450" indent="-171450">
              <a:buFont typeface="Arial" panose="020B0604020202020204" pitchFamily="34" charset="0"/>
              <a:buChar char="•"/>
            </a:pPr>
            <a:r>
              <a:rPr lang="en-CA" sz="1000" dirty="0" err="1">
                <a:solidFill>
                  <a:prstClr val="black"/>
                </a:solidFill>
              </a:rPr>
              <a:t>Activité</a:t>
            </a:r>
            <a:r>
              <a:rPr lang="en-CA" sz="1000" dirty="0">
                <a:solidFill>
                  <a:prstClr val="black"/>
                </a:solidFill>
              </a:rPr>
              <a:t> </a:t>
            </a:r>
            <a:r>
              <a:rPr lang="en-CA" sz="1000" dirty="0" err="1">
                <a:solidFill>
                  <a:prstClr val="black"/>
                </a:solidFill>
              </a:rPr>
              <a:t>principale</a:t>
            </a:r>
            <a:endParaRPr lang="en-CA" sz="1000" dirty="0">
              <a:solidFill>
                <a:prstClr val="black"/>
              </a:solidFill>
            </a:endParaRPr>
          </a:p>
          <a:p>
            <a:pPr marL="171450" indent="-171450">
              <a:buFont typeface="Arial" panose="020B0604020202020204" pitchFamily="34" charset="0"/>
              <a:buChar char="•"/>
            </a:pPr>
            <a:r>
              <a:rPr lang="en-CA" sz="1000" dirty="0">
                <a:solidFill>
                  <a:prstClr val="black"/>
                </a:solidFill>
              </a:rPr>
              <a:t>Durée</a:t>
            </a:r>
          </a:p>
          <a:p>
            <a:pPr marL="171450" indent="-171450">
              <a:buFont typeface="Arial" panose="020B0604020202020204" pitchFamily="34" charset="0"/>
              <a:buChar char="•"/>
            </a:pPr>
            <a:r>
              <a:rPr lang="en-CA" sz="1000" dirty="0" err="1">
                <a:solidFill>
                  <a:prstClr val="black"/>
                </a:solidFill>
              </a:rPr>
              <a:t>Activité</a:t>
            </a:r>
            <a:r>
              <a:rPr lang="en-CA" sz="1000" dirty="0">
                <a:solidFill>
                  <a:prstClr val="black"/>
                </a:solidFill>
              </a:rPr>
              <a:t> </a:t>
            </a:r>
            <a:r>
              <a:rPr lang="en-CA" sz="1000" dirty="0" err="1">
                <a:solidFill>
                  <a:prstClr val="black"/>
                </a:solidFill>
              </a:rPr>
              <a:t>simultanée</a:t>
            </a:r>
            <a:endParaRPr lang="en-CA" sz="1000" dirty="0">
              <a:solidFill>
                <a:prstClr val="black"/>
              </a:solidFill>
            </a:endParaRPr>
          </a:p>
          <a:p>
            <a:pPr marL="171450" indent="-171450">
              <a:buFont typeface="Arial" panose="020B0604020202020204" pitchFamily="34" charset="0"/>
              <a:buChar char="•"/>
            </a:pPr>
            <a:r>
              <a:rPr lang="fr-CA" sz="1000" dirty="0">
                <a:solidFill>
                  <a:prstClr val="black"/>
                </a:solidFill>
              </a:rPr>
              <a:t>E</a:t>
            </a:r>
            <a:r>
              <a:rPr lang="en-CA" sz="1000" dirty="0" err="1">
                <a:solidFill>
                  <a:prstClr val="black"/>
                </a:solidFill>
              </a:rPr>
              <a:t>mplacement</a:t>
            </a:r>
            <a:endParaRPr lang="en-CA" sz="1000" dirty="0">
              <a:solidFill>
                <a:prstClr val="black"/>
              </a:solidFill>
            </a:endParaRPr>
          </a:p>
          <a:p>
            <a:pPr marL="171450" indent="-171450">
              <a:buFont typeface="Arial" panose="020B0604020202020204" pitchFamily="34" charset="0"/>
              <a:buChar char="•"/>
            </a:pPr>
            <a:r>
              <a:rPr lang="en-CA" sz="1000" dirty="0" err="1">
                <a:solidFill>
                  <a:prstClr val="black"/>
                </a:solidFill>
              </a:rPr>
              <a:t>Activités</a:t>
            </a:r>
            <a:r>
              <a:rPr lang="en-CA" sz="1000" dirty="0">
                <a:solidFill>
                  <a:prstClr val="black"/>
                </a:solidFill>
              </a:rPr>
              <a:t> de travail</a:t>
            </a:r>
          </a:p>
          <a:p>
            <a:pPr marL="171450" indent="-171450">
              <a:buFont typeface="Arial" panose="020B0604020202020204" pitchFamily="34" charset="0"/>
              <a:buChar char="•"/>
            </a:pPr>
            <a:r>
              <a:rPr lang="en-CA" sz="1000" dirty="0">
                <a:solidFill>
                  <a:prstClr val="black"/>
                </a:solidFill>
              </a:rPr>
              <a:t>Services non </a:t>
            </a:r>
            <a:r>
              <a:rPr lang="en-CA" sz="1000" dirty="0" err="1">
                <a:solidFill>
                  <a:prstClr val="black"/>
                </a:solidFill>
              </a:rPr>
              <a:t>rémunérés</a:t>
            </a:r>
            <a:endParaRPr lang="en-CA" sz="1000" dirty="0">
              <a:solidFill>
                <a:prstClr val="black"/>
              </a:solidFill>
            </a:endParaRPr>
          </a:p>
          <a:p>
            <a:pPr marL="171450" indent="-171450">
              <a:buFont typeface="Arial" panose="020B0604020202020204" pitchFamily="34" charset="0"/>
              <a:buChar char="•"/>
            </a:pPr>
            <a:r>
              <a:rPr lang="en-CA" sz="1000" dirty="0" err="1">
                <a:solidFill>
                  <a:prstClr val="black"/>
                </a:solidFill>
              </a:rPr>
              <a:t>Embauche</a:t>
            </a:r>
            <a:r>
              <a:rPr lang="en-CA" sz="1000" dirty="0">
                <a:solidFill>
                  <a:prstClr val="black"/>
                </a:solidFill>
              </a:rPr>
              <a:t> de </a:t>
            </a:r>
            <a:r>
              <a:rPr lang="en-CA" sz="1000" dirty="0" err="1">
                <a:solidFill>
                  <a:prstClr val="black"/>
                </a:solidFill>
              </a:rPr>
              <a:t>travailleurs</a:t>
            </a:r>
            <a:r>
              <a:rPr lang="en-CA" sz="1000" dirty="0">
                <a:solidFill>
                  <a:prstClr val="black"/>
                </a:solidFill>
              </a:rPr>
              <a:t> </a:t>
            </a:r>
            <a:r>
              <a:rPr lang="en-CA" sz="1000" dirty="0" err="1">
                <a:solidFill>
                  <a:prstClr val="black"/>
                </a:solidFill>
              </a:rPr>
              <a:t>rémunérés</a:t>
            </a:r>
            <a:endParaRPr lang="en-CA" sz="1000" dirty="0">
              <a:solidFill>
                <a:prstClr val="black"/>
              </a:solidFill>
            </a:endParaRPr>
          </a:p>
          <a:p>
            <a:pPr marL="171450" indent="-171450">
              <a:buFont typeface="Arial" panose="020B0604020202020204" pitchFamily="34" charset="0"/>
              <a:buChar char="•"/>
            </a:pPr>
            <a:r>
              <a:rPr lang="en-CA" sz="1000" dirty="0">
                <a:solidFill>
                  <a:prstClr val="black"/>
                </a:solidFill>
              </a:rPr>
              <a:t>Transport</a:t>
            </a:r>
          </a:p>
          <a:p>
            <a:pPr marL="171450" indent="-171450">
              <a:buFont typeface="Arial" panose="020B0604020202020204" pitchFamily="34" charset="0"/>
              <a:buChar char="•"/>
            </a:pPr>
            <a:r>
              <a:rPr lang="en-CA" sz="1000" dirty="0" err="1">
                <a:solidFill>
                  <a:prstClr val="black"/>
                </a:solidFill>
              </a:rPr>
              <a:t>Équilibre</a:t>
            </a:r>
            <a:r>
              <a:rPr lang="en-CA" sz="1000" dirty="0">
                <a:solidFill>
                  <a:prstClr val="black"/>
                </a:solidFill>
              </a:rPr>
              <a:t> travail-vie</a:t>
            </a:r>
          </a:p>
          <a:p>
            <a:pPr marL="171450" indent="-171450">
              <a:buFont typeface="Arial" panose="020B0604020202020204" pitchFamily="34" charset="0"/>
              <a:buChar char="•"/>
            </a:pPr>
            <a:r>
              <a:rPr lang="en-CA" sz="1000" dirty="0">
                <a:solidFill>
                  <a:prstClr val="black"/>
                </a:solidFill>
              </a:rPr>
              <a:t>Bien-</a:t>
            </a:r>
            <a:r>
              <a:rPr lang="en-CA" sz="1000" dirty="0" err="1">
                <a:solidFill>
                  <a:prstClr val="black"/>
                </a:solidFill>
              </a:rPr>
              <a:t>être</a:t>
            </a:r>
            <a:endParaRPr lang="fr-CA" sz="1100" dirty="0">
              <a:solidFill>
                <a:prstClr val="black"/>
              </a:solidFill>
            </a:endParaRPr>
          </a:p>
          <a:p>
            <a:endParaRPr lang="fr-CA" sz="1100" dirty="0">
              <a:solidFill>
                <a:prstClr val="black"/>
              </a:solidFill>
            </a:endParaRPr>
          </a:p>
          <a:p>
            <a:endParaRPr lang="en-CA" sz="1100" dirty="0">
              <a:solidFill>
                <a:prstClr val="black"/>
              </a:solidFill>
            </a:endParaRPr>
          </a:p>
          <a:p>
            <a:endParaRPr lang="en-CA" sz="1100" dirty="0">
              <a:solidFill>
                <a:prstClr val="black"/>
              </a:solidFill>
            </a:endParaRPr>
          </a:p>
          <a:p>
            <a:endParaRPr lang="en-CA" sz="1100" dirty="0">
              <a:solidFill>
                <a:prstClr val="black"/>
              </a:solidFill>
            </a:endParaRPr>
          </a:p>
        </p:txBody>
      </p:sp>
      <p:sp>
        <p:nvSpPr>
          <p:cNvPr id="91" name="TextBox 90"/>
          <p:cNvSpPr txBox="1"/>
          <p:nvPr>
            <p:custDataLst>
              <p:tags r:id="rId8"/>
            </p:custDataLst>
          </p:nvPr>
        </p:nvSpPr>
        <p:spPr>
          <a:xfrm>
            <a:off x="8061107" y="1142751"/>
            <a:ext cx="1868971" cy="2246769"/>
          </a:xfrm>
          <a:prstGeom prst="rect">
            <a:avLst/>
          </a:prstGeom>
          <a:solidFill>
            <a:srgbClr val="FDD1F1"/>
          </a:solidFill>
          <a:ln>
            <a:solidFill>
              <a:schemeClr val="tx1"/>
            </a:solidFill>
          </a:ln>
        </p:spPr>
        <p:txBody>
          <a:bodyPr wrap="square" rtlCol="0">
            <a:spAutoFit/>
          </a:bodyPr>
          <a:lstStyle/>
          <a:p>
            <a:pPr marL="171450" indent="-171450">
              <a:buFont typeface="Arial" panose="020B0604020202020204" pitchFamily="34" charset="0"/>
              <a:buChar char="•"/>
            </a:pPr>
            <a:r>
              <a:rPr lang="fr-CA" sz="1000" dirty="0">
                <a:solidFill>
                  <a:prstClr val="black"/>
                </a:solidFill>
              </a:rPr>
              <a:t>Caractéristiques du logement, du quartier et degré de confiance</a:t>
            </a:r>
          </a:p>
          <a:p>
            <a:pPr marL="171450" indent="-171450">
              <a:buFont typeface="Arial" panose="020B0604020202020204" pitchFamily="34" charset="0"/>
              <a:buChar char="•"/>
            </a:pPr>
            <a:r>
              <a:rPr lang="fr-CA" sz="1000" dirty="0">
                <a:solidFill>
                  <a:prstClr val="black"/>
                </a:solidFill>
              </a:rPr>
              <a:t>Prévention du crime, risques et perceptions</a:t>
            </a:r>
          </a:p>
          <a:p>
            <a:pPr marL="171450" indent="-171450">
              <a:buFont typeface="Arial" panose="020B0604020202020204" pitchFamily="34" charset="0"/>
              <a:buChar char="•"/>
            </a:pPr>
            <a:r>
              <a:rPr lang="fr-CA" sz="1000" dirty="0">
                <a:solidFill>
                  <a:prstClr val="black"/>
                </a:solidFill>
              </a:rPr>
              <a:t>Section filtre : Victimes d’actes criminels </a:t>
            </a:r>
          </a:p>
          <a:p>
            <a:pPr marL="171450" indent="-171450">
              <a:buFont typeface="Arial" panose="020B0604020202020204" pitchFamily="34" charset="0"/>
              <a:buChar char="•"/>
            </a:pPr>
            <a:r>
              <a:rPr lang="fr-CA" sz="1000" dirty="0">
                <a:solidFill>
                  <a:prstClr val="black"/>
                </a:solidFill>
              </a:rPr>
              <a:t>Abus par un conjoint ou un partenaire actuel ou passé</a:t>
            </a:r>
          </a:p>
          <a:p>
            <a:pPr marL="171450" indent="-171450">
              <a:buFont typeface="Arial" panose="020B0604020202020204" pitchFamily="34" charset="0"/>
              <a:buChar char="•"/>
            </a:pPr>
            <a:r>
              <a:rPr lang="fr-CA" sz="1000" dirty="0">
                <a:solidFill>
                  <a:prstClr val="black"/>
                </a:solidFill>
              </a:rPr>
              <a:t>Rapport de violence de la part d’un conjoint actuel ou d’un ex-conjoint</a:t>
            </a:r>
          </a:p>
          <a:p>
            <a:pPr marL="171450" indent="-171450">
              <a:buFont typeface="Arial" panose="020B0604020202020204" pitchFamily="34" charset="0"/>
              <a:buChar char="•"/>
            </a:pPr>
            <a:r>
              <a:rPr lang="fr-CA" sz="1000" dirty="0">
                <a:solidFill>
                  <a:prstClr val="black"/>
                </a:solidFill>
              </a:rPr>
              <a:t>Incidence de la criminalité</a:t>
            </a:r>
          </a:p>
          <a:p>
            <a:pPr marL="171450" indent="-171450">
              <a:buFont typeface="Arial" panose="020B0604020202020204" pitchFamily="34" charset="0"/>
              <a:buChar char="•"/>
            </a:pPr>
            <a:r>
              <a:rPr lang="fr-CA" sz="1000" dirty="0">
                <a:solidFill>
                  <a:prstClr val="black"/>
                </a:solidFill>
              </a:rPr>
              <a:t>Autres types de victimisation</a:t>
            </a:r>
            <a:endParaRPr lang="en-CA" sz="1100" dirty="0">
              <a:solidFill>
                <a:prstClr val="black"/>
              </a:solidFill>
            </a:endParaRPr>
          </a:p>
        </p:txBody>
      </p:sp>
      <p:sp>
        <p:nvSpPr>
          <p:cNvPr id="90" name="TextBox 89"/>
          <p:cNvSpPr txBox="1"/>
          <p:nvPr>
            <p:custDataLst>
              <p:tags r:id="rId9"/>
            </p:custDataLst>
          </p:nvPr>
        </p:nvSpPr>
        <p:spPr>
          <a:xfrm>
            <a:off x="10055760" y="525568"/>
            <a:ext cx="2066397" cy="553998"/>
          </a:xfrm>
          <a:prstGeom prst="rect">
            <a:avLst/>
          </a:prstGeom>
          <a:solidFill>
            <a:schemeClr val="accent4">
              <a:lumMod val="20000"/>
              <a:lumOff val="80000"/>
            </a:schemeClr>
          </a:solidFill>
          <a:ln>
            <a:solidFill>
              <a:schemeClr val="tx1"/>
            </a:solidFill>
          </a:ln>
        </p:spPr>
        <p:txBody>
          <a:bodyPr wrap="square" rtlCol="0">
            <a:spAutoFit/>
          </a:bodyPr>
          <a:lstStyle/>
          <a:p>
            <a:pPr algn="ctr" defTabSz="686428"/>
            <a:r>
              <a:rPr lang="en-CA" sz="1000" b="1" dirty="0">
                <a:solidFill>
                  <a:prstClr val="black"/>
                </a:solidFill>
              </a:rPr>
              <a:t>IDENTITÉ SOCIALE</a:t>
            </a:r>
          </a:p>
          <a:p>
            <a:pPr algn="ctr" defTabSz="686428"/>
            <a:r>
              <a:rPr lang="en-CA" sz="1000" b="1" dirty="0">
                <a:solidFill>
                  <a:prstClr val="black"/>
                </a:solidFill>
              </a:rPr>
              <a:t>(2020-21)</a:t>
            </a:r>
          </a:p>
          <a:p>
            <a:pPr algn="ctr" defTabSz="686428"/>
            <a:endParaRPr lang="en-CA" sz="1000" b="1" dirty="0">
              <a:solidFill>
                <a:prstClr val="black"/>
              </a:solidFill>
            </a:endParaRPr>
          </a:p>
        </p:txBody>
      </p:sp>
      <p:sp>
        <p:nvSpPr>
          <p:cNvPr id="95" name="TextBox 94"/>
          <p:cNvSpPr txBox="1"/>
          <p:nvPr>
            <p:custDataLst>
              <p:tags r:id="rId10"/>
            </p:custDataLst>
          </p:nvPr>
        </p:nvSpPr>
        <p:spPr>
          <a:xfrm>
            <a:off x="58828" y="495379"/>
            <a:ext cx="1537369" cy="577081"/>
          </a:xfrm>
          <a:prstGeom prst="rect">
            <a:avLst/>
          </a:prstGeom>
          <a:solidFill>
            <a:schemeClr val="accent2">
              <a:lumMod val="20000"/>
              <a:lumOff val="80000"/>
            </a:schemeClr>
          </a:solidFill>
          <a:ln>
            <a:solidFill>
              <a:schemeClr val="tx1"/>
            </a:solidFill>
          </a:ln>
        </p:spPr>
        <p:txBody>
          <a:bodyPr wrap="square" rtlCol="0" anchor="ctr">
            <a:spAutoFit/>
          </a:bodyPr>
          <a:lstStyle/>
          <a:p>
            <a:pPr algn="ctr" defTabSz="686428"/>
            <a:r>
              <a:rPr lang="fr-CA" sz="1050" b="1" dirty="0">
                <a:solidFill>
                  <a:prstClr val="black"/>
                </a:solidFill>
              </a:rPr>
              <a:t>L</a:t>
            </a:r>
            <a:r>
              <a:rPr lang="en-CA" sz="1050" b="1" dirty="0">
                <a:solidFill>
                  <a:prstClr val="black"/>
                </a:solidFill>
              </a:rPr>
              <a:t>’EMPLOI DU TEMPS</a:t>
            </a:r>
          </a:p>
          <a:p>
            <a:pPr algn="ctr" defTabSz="686428"/>
            <a:r>
              <a:rPr lang="en-CA" sz="1050" b="1" dirty="0">
                <a:solidFill>
                  <a:prstClr val="black"/>
                </a:solidFill>
              </a:rPr>
              <a:t>(2015)</a:t>
            </a:r>
          </a:p>
          <a:p>
            <a:pPr algn="ctr" defTabSz="686428"/>
            <a:endParaRPr lang="en-CA" sz="1050" b="1" dirty="0">
              <a:solidFill>
                <a:prstClr val="black"/>
              </a:solidFill>
            </a:endParaRPr>
          </a:p>
        </p:txBody>
      </p:sp>
      <p:sp>
        <p:nvSpPr>
          <p:cNvPr id="96" name="TextBox 95"/>
          <p:cNvSpPr txBox="1"/>
          <p:nvPr>
            <p:custDataLst>
              <p:tags r:id="rId11"/>
            </p:custDataLst>
          </p:nvPr>
        </p:nvSpPr>
        <p:spPr>
          <a:xfrm>
            <a:off x="3421117" y="504408"/>
            <a:ext cx="1537369" cy="553998"/>
          </a:xfrm>
          <a:prstGeom prst="rect">
            <a:avLst/>
          </a:prstGeom>
          <a:solidFill>
            <a:schemeClr val="accent6">
              <a:lumMod val="20000"/>
              <a:lumOff val="80000"/>
            </a:schemeClr>
          </a:solidFill>
          <a:ln>
            <a:solidFill>
              <a:schemeClr val="tx1"/>
            </a:solidFill>
          </a:ln>
        </p:spPr>
        <p:txBody>
          <a:bodyPr wrap="square" rtlCol="0">
            <a:spAutoFit/>
          </a:bodyPr>
          <a:lstStyle/>
          <a:p>
            <a:pPr algn="ctr" defTabSz="686428"/>
            <a:r>
              <a:rPr lang="en-CA" sz="1000" b="1" dirty="0">
                <a:solidFill>
                  <a:prstClr val="black"/>
                </a:solidFill>
              </a:rPr>
              <a:t>FAMILLES</a:t>
            </a:r>
          </a:p>
          <a:p>
            <a:pPr algn="ctr" defTabSz="686428"/>
            <a:r>
              <a:rPr lang="en-CA" sz="1000" b="1" dirty="0">
                <a:solidFill>
                  <a:prstClr val="black"/>
                </a:solidFill>
              </a:rPr>
              <a:t>(2017)</a:t>
            </a:r>
          </a:p>
          <a:p>
            <a:pPr algn="ctr" defTabSz="686428"/>
            <a:endParaRPr lang="en-CA" sz="1000" b="1" dirty="0">
              <a:solidFill>
                <a:prstClr val="black"/>
              </a:solidFill>
            </a:endParaRPr>
          </a:p>
        </p:txBody>
      </p:sp>
      <p:sp>
        <p:nvSpPr>
          <p:cNvPr id="98" name="TextBox 97"/>
          <p:cNvSpPr txBox="1"/>
          <p:nvPr>
            <p:custDataLst>
              <p:tags r:id="rId12"/>
            </p:custDataLst>
          </p:nvPr>
        </p:nvSpPr>
        <p:spPr>
          <a:xfrm>
            <a:off x="5051395" y="513516"/>
            <a:ext cx="1396058" cy="553998"/>
          </a:xfrm>
          <a:prstGeom prst="rect">
            <a:avLst/>
          </a:prstGeom>
          <a:solidFill>
            <a:schemeClr val="accent1">
              <a:lumMod val="20000"/>
              <a:lumOff val="80000"/>
            </a:schemeClr>
          </a:solidFill>
          <a:ln>
            <a:solidFill>
              <a:schemeClr val="tx1"/>
            </a:solidFill>
          </a:ln>
        </p:spPr>
        <p:txBody>
          <a:bodyPr wrap="square" rtlCol="0">
            <a:spAutoFit/>
          </a:bodyPr>
          <a:lstStyle/>
          <a:p>
            <a:pPr algn="ctr" defTabSz="686428"/>
            <a:r>
              <a:rPr lang="fr-CA" sz="1000" b="1" dirty="0">
                <a:solidFill>
                  <a:prstClr val="black"/>
                </a:solidFill>
              </a:rPr>
              <a:t>SOINS DONNÉS ET REÇUS (2018)</a:t>
            </a:r>
          </a:p>
          <a:p>
            <a:pPr algn="ctr" defTabSz="686428"/>
            <a:endParaRPr lang="fr-CA" sz="1000" b="1" dirty="0">
              <a:solidFill>
                <a:prstClr val="black"/>
              </a:solidFill>
            </a:endParaRPr>
          </a:p>
        </p:txBody>
      </p:sp>
      <p:sp>
        <p:nvSpPr>
          <p:cNvPr id="99" name="TextBox 98"/>
          <p:cNvSpPr txBox="1"/>
          <p:nvPr>
            <p:custDataLst>
              <p:tags r:id="rId13"/>
            </p:custDataLst>
          </p:nvPr>
        </p:nvSpPr>
        <p:spPr>
          <a:xfrm>
            <a:off x="6548586" y="519151"/>
            <a:ext cx="1396059" cy="553998"/>
          </a:xfrm>
          <a:prstGeom prst="rect">
            <a:avLst/>
          </a:prstGeom>
          <a:solidFill>
            <a:srgbClr val="E3C3F9"/>
          </a:solidFill>
          <a:ln>
            <a:solidFill>
              <a:schemeClr val="tx1"/>
            </a:solidFill>
          </a:ln>
        </p:spPr>
        <p:txBody>
          <a:bodyPr wrap="square" rtlCol="0">
            <a:spAutoFit/>
          </a:bodyPr>
          <a:lstStyle/>
          <a:p>
            <a:pPr algn="ctr" defTabSz="686428"/>
            <a:r>
              <a:rPr lang="fr-CA" sz="1000" b="1" dirty="0">
                <a:solidFill>
                  <a:prstClr val="black"/>
                </a:solidFill>
              </a:rPr>
              <a:t>DONS, BÉNÉVOLAT ET PARTICIPATION </a:t>
            </a:r>
          </a:p>
          <a:p>
            <a:pPr algn="ctr" defTabSz="686428"/>
            <a:r>
              <a:rPr lang="fr-CA" sz="1000" b="1" dirty="0">
                <a:solidFill>
                  <a:prstClr val="black"/>
                </a:solidFill>
              </a:rPr>
              <a:t>(2018)</a:t>
            </a:r>
            <a:endParaRPr lang="en-CA" sz="1000" b="1" dirty="0">
              <a:solidFill>
                <a:prstClr val="black"/>
              </a:solidFill>
            </a:endParaRPr>
          </a:p>
        </p:txBody>
      </p:sp>
      <p:sp>
        <p:nvSpPr>
          <p:cNvPr id="100" name="TextBox 99"/>
          <p:cNvSpPr txBox="1"/>
          <p:nvPr>
            <p:custDataLst>
              <p:tags r:id="rId14"/>
            </p:custDataLst>
          </p:nvPr>
        </p:nvSpPr>
        <p:spPr>
          <a:xfrm>
            <a:off x="8065608" y="504408"/>
            <a:ext cx="1859970" cy="553998"/>
          </a:xfrm>
          <a:prstGeom prst="rect">
            <a:avLst/>
          </a:prstGeom>
          <a:solidFill>
            <a:srgbClr val="FDD1F1"/>
          </a:solidFill>
          <a:ln>
            <a:solidFill>
              <a:schemeClr val="tx1"/>
            </a:solidFill>
          </a:ln>
        </p:spPr>
        <p:txBody>
          <a:bodyPr wrap="square" rtlCol="0">
            <a:spAutoFit/>
          </a:bodyPr>
          <a:lstStyle/>
          <a:p>
            <a:pPr algn="ctr" defTabSz="686428"/>
            <a:r>
              <a:rPr lang="fr-CA" sz="1000" b="1" dirty="0">
                <a:solidFill>
                  <a:prstClr val="black"/>
                </a:solidFill>
              </a:rPr>
              <a:t>VICTIMISATION</a:t>
            </a:r>
          </a:p>
          <a:p>
            <a:pPr algn="ctr" defTabSz="686428"/>
            <a:r>
              <a:rPr lang="fr-CA" sz="1000" b="1" dirty="0">
                <a:solidFill>
                  <a:prstClr val="black"/>
                </a:solidFill>
              </a:rPr>
              <a:t>(2019)</a:t>
            </a:r>
          </a:p>
          <a:p>
            <a:pPr algn="ctr" defTabSz="686428"/>
            <a:endParaRPr lang="fr-CA" sz="1000" b="1" dirty="0">
              <a:solidFill>
                <a:prstClr val="black"/>
              </a:solidFill>
            </a:endParaRPr>
          </a:p>
        </p:txBody>
      </p:sp>
      <p:sp>
        <p:nvSpPr>
          <p:cNvPr id="101" name="TextBox 100"/>
          <p:cNvSpPr txBox="1"/>
          <p:nvPr>
            <p:custDataLst>
              <p:tags r:id="rId15"/>
            </p:custDataLst>
          </p:nvPr>
        </p:nvSpPr>
        <p:spPr>
          <a:xfrm>
            <a:off x="1683425" y="504620"/>
            <a:ext cx="1639100" cy="553998"/>
          </a:xfrm>
          <a:prstGeom prst="rect">
            <a:avLst/>
          </a:prstGeom>
          <a:solidFill>
            <a:srgbClr val="D8F4F6"/>
          </a:solidFill>
          <a:ln>
            <a:solidFill>
              <a:schemeClr val="tx1"/>
            </a:solidFill>
          </a:ln>
        </p:spPr>
        <p:txBody>
          <a:bodyPr wrap="square" rtlCol="0">
            <a:spAutoFit/>
          </a:bodyPr>
          <a:lstStyle/>
          <a:p>
            <a:pPr algn="ctr" defTabSz="686428"/>
            <a:r>
              <a:rPr lang="fr-CA" sz="1000" b="1" dirty="0">
                <a:solidFill>
                  <a:prstClr val="black"/>
                </a:solidFill>
              </a:rPr>
              <a:t>LES CANADIENS au TRAVAIL et à la MAISON </a:t>
            </a:r>
          </a:p>
          <a:p>
            <a:pPr algn="ctr" defTabSz="686428"/>
            <a:r>
              <a:rPr lang="fr-CA" sz="1000" b="1" dirty="0">
                <a:solidFill>
                  <a:prstClr val="black"/>
                </a:solidFill>
              </a:rPr>
              <a:t>(2016)</a:t>
            </a:r>
          </a:p>
        </p:txBody>
      </p:sp>
      <p:sp>
        <p:nvSpPr>
          <p:cNvPr id="102" name="TextBox 101"/>
          <p:cNvSpPr txBox="1"/>
          <p:nvPr>
            <p:custDataLst>
              <p:tags r:id="rId16"/>
            </p:custDataLst>
          </p:nvPr>
        </p:nvSpPr>
        <p:spPr>
          <a:xfrm>
            <a:off x="1683425" y="1094228"/>
            <a:ext cx="1627737" cy="3016210"/>
          </a:xfrm>
          <a:prstGeom prst="rect">
            <a:avLst/>
          </a:prstGeom>
          <a:solidFill>
            <a:srgbClr val="D8F4F6"/>
          </a:solidFill>
          <a:ln>
            <a:solidFill>
              <a:schemeClr val="tx1"/>
            </a:solidFill>
          </a:ln>
        </p:spPr>
        <p:txBody>
          <a:bodyPr wrap="square" rtlCol="0">
            <a:spAutoFit/>
          </a:bodyPr>
          <a:lstStyle/>
          <a:p>
            <a:pPr marL="171450" indent="-171450" defTabSz="686428">
              <a:buFont typeface="Arial" panose="020B0604020202020204" pitchFamily="34" charset="0"/>
              <a:buChar char="•"/>
            </a:pPr>
            <a:r>
              <a:rPr lang="fr-CA" sz="1000" dirty="0">
                <a:solidFill>
                  <a:prstClr val="black"/>
                </a:solidFill>
              </a:rPr>
              <a:t>Rémunération et avantages sociaux</a:t>
            </a:r>
          </a:p>
          <a:p>
            <a:pPr marL="171450" indent="-171450" defTabSz="686428">
              <a:buFont typeface="Arial" panose="020B0604020202020204" pitchFamily="34" charset="0"/>
              <a:buChar char="•"/>
            </a:pPr>
            <a:r>
              <a:rPr lang="fr-CA" sz="1000" dirty="0">
                <a:solidFill>
                  <a:prstClr val="black"/>
                </a:solidFill>
              </a:rPr>
              <a:t>Intensité du travail, satisfaction à l’égard du travail et signification du travail</a:t>
            </a:r>
          </a:p>
          <a:p>
            <a:pPr marL="171450" indent="-171450" defTabSz="686428">
              <a:buFont typeface="Arial" panose="020B0604020202020204" pitchFamily="34" charset="0"/>
              <a:buChar char="•"/>
            </a:pPr>
            <a:r>
              <a:rPr lang="fr-CA" sz="1000" dirty="0">
                <a:solidFill>
                  <a:prstClr val="black"/>
                </a:solidFill>
              </a:rPr>
              <a:t>Relations interculturelles en milieu de travail</a:t>
            </a:r>
          </a:p>
          <a:p>
            <a:pPr marL="171450" indent="-171450" defTabSz="686428">
              <a:buFont typeface="Arial" panose="020B0604020202020204" pitchFamily="34" charset="0"/>
              <a:buChar char="•"/>
            </a:pPr>
            <a:r>
              <a:rPr lang="fr-CA" sz="1000" dirty="0">
                <a:solidFill>
                  <a:prstClr val="black"/>
                </a:solidFill>
              </a:rPr>
              <a:t>Intimidation et harcèlement en milieu de travail</a:t>
            </a:r>
          </a:p>
          <a:p>
            <a:pPr marL="171450" indent="-171450" defTabSz="686428">
              <a:buFont typeface="Arial" panose="020B0604020202020204" pitchFamily="34" charset="0"/>
              <a:buChar char="•"/>
            </a:pPr>
            <a:r>
              <a:rPr lang="fr-CA" sz="1000" dirty="0">
                <a:solidFill>
                  <a:prstClr val="black"/>
                </a:solidFill>
              </a:rPr>
              <a:t>Temps accordé à la famille</a:t>
            </a:r>
          </a:p>
          <a:p>
            <a:pPr marL="171450" indent="-171450" defTabSz="686428">
              <a:buFont typeface="Arial" panose="020B0604020202020204" pitchFamily="34" charset="0"/>
              <a:buChar char="•"/>
            </a:pPr>
            <a:r>
              <a:rPr lang="fr-CA" sz="1000" dirty="0">
                <a:solidFill>
                  <a:prstClr val="black"/>
                </a:solidFill>
              </a:rPr>
              <a:t>Équilibre entre l’emploi et la vie à la maison</a:t>
            </a:r>
          </a:p>
          <a:p>
            <a:pPr marL="171450" indent="-171450" defTabSz="686428">
              <a:buFont typeface="Arial" panose="020B0604020202020204" pitchFamily="34" charset="0"/>
              <a:buChar char="•"/>
            </a:pPr>
            <a:r>
              <a:rPr lang="fr-CA" sz="1000" dirty="0">
                <a:solidFill>
                  <a:prstClr val="black"/>
                </a:solidFill>
              </a:rPr>
              <a:t>Sports et activités extérieures et culturelles</a:t>
            </a:r>
            <a:endParaRPr lang="en-CA" sz="901" dirty="0">
              <a:solidFill>
                <a:prstClr val="black"/>
              </a:solidFill>
            </a:endParaRPr>
          </a:p>
        </p:txBody>
      </p:sp>
      <p:sp>
        <p:nvSpPr>
          <p:cNvPr id="29" name="TextBox 28"/>
          <p:cNvSpPr txBox="1"/>
          <p:nvPr>
            <p:custDataLst>
              <p:tags r:id="rId17"/>
            </p:custDataLst>
          </p:nvPr>
        </p:nvSpPr>
        <p:spPr>
          <a:xfrm>
            <a:off x="10037539" y="3797032"/>
            <a:ext cx="2066397" cy="2800767"/>
          </a:xfrm>
          <a:prstGeom prst="rect">
            <a:avLst/>
          </a:prstGeom>
          <a:solidFill>
            <a:schemeClr val="accent4">
              <a:lumMod val="20000"/>
              <a:lumOff val="80000"/>
            </a:schemeClr>
          </a:solidFill>
          <a:ln>
            <a:solidFill>
              <a:schemeClr val="tx1"/>
            </a:solidFill>
          </a:ln>
        </p:spPr>
        <p:txBody>
          <a:bodyPr wrap="square" rtlCol="0">
            <a:spAutoFit/>
          </a:bodyPr>
          <a:lstStyle/>
          <a:p>
            <a:pPr marL="171450" indent="-171450">
              <a:buFont typeface="Arial" panose="020B0604020202020204" pitchFamily="34" charset="0"/>
              <a:buChar char="•"/>
            </a:pPr>
            <a:r>
              <a:rPr lang="fr-CA" sz="1100" dirty="0">
                <a:solidFill>
                  <a:prstClr val="black"/>
                </a:solidFill>
              </a:rPr>
              <a:t>Patrimoine canadien</a:t>
            </a:r>
          </a:p>
          <a:p>
            <a:pPr marL="171450" indent="-171450">
              <a:buFont typeface="Arial" panose="020B0604020202020204" pitchFamily="34" charset="0"/>
              <a:buChar char="•"/>
            </a:pPr>
            <a:r>
              <a:rPr lang="fr-CA" sz="1100" dirty="0">
                <a:solidFill>
                  <a:prstClr val="black"/>
                </a:solidFill>
              </a:rPr>
              <a:t>Immigration, Réfugiés et Citoyenneté Canada (IRCC)</a:t>
            </a:r>
          </a:p>
          <a:p>
            <a:pPr marL="171450" indent="-171450">
              <a:buFont typeface="Arial" panose="020B0604020202020204" pitchFamily="34" charset="0"/>
              <a:buChar char="•"/>
            </a:pPr>
            <a:r>
              <a:rPr lang="fr-CA" sz="1100" dirty="0">
                <a:solidFill>
                  <a:prstClr val="black"/>
                </a:solidFill>
              </a:rPr>
              <a:t>Sécurité publique Canada </a:t>
            </a:r>
          </a:p>
          <a:p>
            <a:pPr marL="171450" indent="-171450">
              <a:buFont typeface="Arial" panose="020B0604020202020204" pitchFamily="34" charset="0"/>
              <a:buChar char="•"/>
            </a:pPr>
            <a:r>
              <a:rPr lang="fr-CA" sz="1100" dirty="0">
                <a:solidFill>
                  <a:prstClr val="black"/>
                </a:solidFill>
              </a:rPr>
              <a:t>Ministère de la Justice</a:t>
            </a:r>
          </a:p>
          <a:p>
            <a:pPr marL="171450" indent="-171450">
              <a:buFont typeface="Arial" panose="020B0604020202020204" pitchFamily="34" charset="0"/>
              <a:buChar char="•"/>
            </a:pPr>
            <a:r>
              <a:rPr lang="fr-CA" sz="1100" dirty="0">
                <a:solidFill>
                  <a:prstClr val="black"/>
                </a:solidFill>
              </a:rPr>
              <a:t>Santé Canada </a:t>
            </a:r>
          </a:p>
          <a:p>
            <a:pPr marL="171450" indent="-171450">
              <a:buFont typeface="Arial" panose="020B0604020202020204" pitchFamily="34" charset="0"/>
              <a:buChar char="•"/>
            </a:pPr>
            <a:r>
              <a:rPr lang="fr-CA" sz="1100" dirty="0">
                <a:solidFill>
                  <a:prstClr val="black"/>
                </a:solidFill>
              </a:rPr>
              <a:t>Agence de la santé publique du Canada</a:t>
            </a:r>
          </a:p>
          <a:p>
            <a:pPr marL="171450" indent="-171450">
              <a:buFont typeface="Arial" panose="020B0604020202020204" pitchFamily="34" charset="0"/>
              <a:buChar char="•"/>
            </a:pPr>
            <a:r>
              <a:rPr lang="fr-CA" sz="1100" dirty="0">
                <a:solidFill>
                  <a:prstClr val="black"/>
                </a:solidFill>
              </a:rPr>
              <a:t>Affaires autochtones et du Nord Canada</a:t>
            </a:r>
          </a:p>
          <a:p>
            <a:pPr marL="171450" indent="-171450">
              <a:buFont typeface="Arial" panose="020B0604020202020204" pitchFamily="34" charset="0"/>
              <a:buChar char="•"/>
            </a:pPr>
            <a:r>
              <a:rPr lang="fr-CA" sz="1100" dirty="0">
                <a:solidFill>
                  <a:prstClr val="black"/>
                </a:solidFill>
              </a:rPr>
              <a:t>Emploi et Développement social Canada (EDSC)</a:t>
            </a:r>
          </a:p>
          <a:p>
            <a:pPr marL="171450" indent="-171450">
              <a:buFont typeface="Arial" panose="020B0604020202020204" pitchFamily="34" charset="0"/>
              <a:buChar char="•"/>
            </a:pPr>
            <a:r>
              <a:rPr lang="fr-CA" sz="1100" dirty="0">
                <a:solidFill>
                  <a:prstClr val="black"/>
                </a:solidFill>
              </a:rPr>
              <a:t>Groupes et organismes communautaires</a:t>
            </a:r>
          </a:p>
          <a:p>
            <a:pPr marL="171450" indent="-171450">
              <a:buFont typeface="Arial" panose="020B0604020202020204" pitchFamily="34" charset="0"/>
              <a:buChar char="•"/>
            </a:pPr>
            <a:r>
              <a:rPr lang="fr-CA" sz="1100" dirty="0">
                <a:solidFill>
                  <a:prstClr val="black"/>
                </a:solidFill>
              </a:rPr>
              <a:t>Universités</a:t>
            </a:r>
          </a:p>
          <a:p>
            <a:pPr marL="171450" indent="-171450">
              <a:buFont typeface="Arial" panose="020B0604020202020204" pitchFamily="34" charset="0"/>
              <a:buChar char="•"/>
            </a:pPr>
            <a:endParaRPr lang="en-CA" sz="1100" dirty="0">
              <a:solidFill>
                <a:prstClr val="black"/>
              </a:solidFill>
            </a:endParaRPr>
          </a:p>
        </p:txBody>
      </p:sp>
      <p:sp>
        <p:nvSpPr>
          <p:cNvPr id="30" name="TextBox 29"/>
          <p:cNvSpPr txBox="1"/>
          <p:nvPr>
            <p:custDataLst>
              <p:tags r:id="rId18"/>
            </p:custDataLst>
          </p:nvPr>
        </p:nvSpPr>
        <p:spPr>
          <a:xfrm>
            <a:off x="76199" y="4043254"/>
            <a:ext cx="1537369" cy="2554545"/>
          </a:xfrm>
          <a:prstGeom prst="rect">
            <a:avLst/>
          </a:prstGeom>
          <a:solidFill>
            <a:schemeClr val="accent2">
              <a:lumMod val="20000"/>
              <a:lumOff val="80000"/>
            </a:schemeClr>
          </a:solidFill>
          <a:ln>
            <a:solidFill>
              <a:schemeClr val="tx1"/>
            </a:solidFill>
          </a:ln>
        </p:spPr>
        <p:txBody>
          <a:bodyPr wrap="square" rtlCol="0">
            <a:spAutoFit/>
          </a:bodyPr>
          <a:lstStyle/>
          <a:p>
            <a:pPr marL="171450" indent="-171450">
              <a:buFont typeface="Arial" panose="020B0604020202020204" pitchFamily="34" charset="0"/>
              <a:buChar char="•"/>
            </a:pPr>
            <a:r>
              <a:rPr lang="fr-CA" sz="1000" dirty="0">
                <a:solidFill>
                  <a:prstClr val="black"/>
                </a:solidFill>
              </a:rPr>
              <a:t>Centre des statistiques fondées sur le genre, la diversité et l’inclusion</a:t>
            </a:r>
          </a:p>
          <a:p>
            <a:pPr marL="171450" indent="-171450">
              <a:buFont typeface="Arial" panose="020B0604020202020204" pitchFamily="34" charset="0"/>
              <a:buChar char="•"/>
            </a:pPr>
            <a:r>
              <a:rPr lang="fr-CA" sz="1000" dirty="0">
                <a:solidFill>
                  <a:prstClr val="black"/>
                </a:solidFill>
              </a:rPr>
              <a:t>Système de comptabilité nationale</a:t>
            </a:r>
          </a:p>
          <a:p>
            <a:pPr marL="171450" indent="-171450">
              <a:buFont typeface="Arial" panose="020B0604020202020204" pitchFamily="34" charset="0"/>
              <a:buChar char="•"/>
            </a:pPr>
            <a:r>
              <a:rPr lang="fr-CA" sz="1000" dirty="0">
                <a:solidFill>
                  <a:prstClr val="black"/>
                </a:solidFill>
              </a:rPr>
              <a:t>Division des méthodes de la statistique économique</a:t>
            </a:r>
          </a:p>
          <a:p>
            <a:pPr marL="171450" indent="-171450">
              <a:buFont typeface="Arial" panose="020B0604020202020204" pitchFamily="34" charset="0"/>
              <a:buChar char="•"/>
            </a:pPr>
            <a:r>
              <a:rPr lang="fr-CA" sz="1000" dirty="0">
                <a:solidFill>
                  <a:prstClr val="black"/>
                </a:solidFill>
              </a:rPr>
              <a:t>Femmes et Égalité des genres Canada (FEGC)</a:t>
            </a:r>
          </a:p>
          <a:p>
            <a:pPr marL="171450" indent="-171450">
              <a:buFont typeface="Arial" panose="020B0604020202020204" pitchFamily="34" charset="0"/>
              <a:buChar char="•"/>
            </a:pPr>
            <a:r>
              <a:rPr lang="fr-CA" sz="1000" dirty="0">
                <a:solidFill>
                  <a:prstClr val="black"/>
                </a:solidFill>
              </a:rPr>
              <a:t>Patrimoine canadien</a:t>
            </a:r>
          </a:p>
          <a:p>
            <a:pPr marL="171450" indent="-171450">
              <a:buFont typeface="Arial" panose="020B0604020202020204" pitchFamily="34" charset="0"/>
              <a:buChar char="•"/>
            </a:pPr>
            <a:r>
              <a:rPr lang="fr-CA" sz="1000" dirty="0">
                <a:solidFill>
                  <a:prstClr val="black"/>
                </a:solidFill>
              </a:rPr>
              <a:t>Division de la statistique des Nations Unies (DSNU)</a:t>
            </a:r>
          </a:p>
          <a:p>
            <a:pPr marL="171450" indent="-171450">
              <a:buFont typeface="Arial" panose="020B0604020202020204" pitchFamily="34" charset="0"/>
              <a:buChar char="•"/>
            </a:pPr>
            <a:r>
              <a:rPr lang="fr-CA" sz="1000" dirty="0">
                <a:solidFill>
                  <a:prstClr val="black"/>
                </a:solidFill>
              </a:rPr>
              <a:t>Universités</a:t>
            </a:r>
            <a:endParaRPr lang="fr-CA" sz="1050" dirty="0">
              <a:solidFill>
                <a:prstClr val="black"/>
              </a:solidFill>
            </a:endParaRPr>
          </a:p>
        </p:txBody>
      </p:sp>
      <p:sp>
        <p:nvSpPr>
          <p:cNvPr id="31" name="TextBox 30"/>
          <p:cNvSpPr txBox="1"/>
          <p:nvPr>
            <p:custDataLst>
              <p:tags r:id="rId19"/>
            </p:custDataLst>
          </p:nvPr>
        </p:nvSpPr>
        <p:spPr>
          <a:xfrm>
            <a:off x="3396944" y="4044570"/>
            <a:ext cx="1523903" cy="2585323"/>
          </a:xfrm>
          <a:prstGeom prst="rect">
            <a:avLst/>
          </a:prstGeom>
          <a:solidFill>
            <a:schemeClr val="accent6">
              <a:lumMod val="20000"/>
              <a:lumOff val="80000"/>
            </a:schemeClr>
          </a:solidFill>
          <a:ln>
            <a:solidFill>
              <a:schemeClr val="tx1"/>
            </a:solidFill>
          </a:ln>
        </p:spPr>
        <p:txBody>
          <a:bodyPr wrap="square" rtlCol="0">
            <a:spAutoFit/>
          </a:bodyPr>
          <a:lstStyle/>
          <a:p>
            <a:pPr marL="180000" indent="-171450">
              <a:buFont typeface="Arial" panose="020B0604020202020204" pitchFamily="34" charset="0"/>
              <a:buChar char="•"/>
            </a:pPr>
            <a:r>
              <a:rPr lang="fr-CA" sz="1000" dirty="0">
                <a:solidFill>
                  <a:prstClr val="black"/>
                </a:solidFill>
              </a:rPr>
              <a:t>Centre de démographie</a:t>
            </a:r>
          </a:p>
          <a:p>
            <a:pPr marL="180000" indent="-171450">
              <a:buFont typeface="Arial" panose="020B0604020202020204" pitchFamily="34" charset="0"/>
              <a:buChar char="•"/>
            </a:pPr>
            <a:r>
              <a:rPr lang="fr-CA" sz="1000" dirty="0">
                <a:solidFill>
                  <a:prstClr val="black"/>
                </a:solidFill>
              </a:rPr>
              <a:t>Division de l’analyse sociale et de la modélisation</a:t>
            </a:r>
          </a:p>
          <a:p>
            <a:pPr marL="180000" indent="-171450">
              <a:buFont typeface="Arial" panose="020B0604020202020204" pitchFamily="34" charset="0"/>
              <a:buChar char="•"/>
            </a:pPr>
            <a:r>
              <a:rPr lang="fr-CA" sz="1000" dirty="0">
                <a:solidFill>
                  <a:prstClr val="black"/>
                </a:solidFill>
              </a:rPr>
              <a:t>Division de l’analyse de la santé</a:t>
            </a:r>
          </a:p>
          <a:p>
            <a:pPr marL="180000" indent="-171450">
              <a:buFont typeface="Arial" panose="020B0604020202020204" pitchFamily="34" charset="0"/>
              <a:buChar char="•"/>
            </a:pPr>
            <a:r>
              <a:rPr lang="fr-CA" sz="1000" dirty="0">
                <a:solidFill>
                  <a:prstClr val="black"/>
                </a:solidFill>
              </a:rPr>
              <a:t>Institut Vanier de la famille</a:t>
            </a:r>
          </a:p>
          <a:p>
            <a:pPr marL="180000" indent="-171450">
              <a:buFont typeface="Arial" panose="020B0604020202020204" pitchFamily="34" charset="0"/>
              <a:buChar char="•"/>
            </a:pPr>
            <a:r>
              <a:rPr lang="fr-CA" sz="1000" dirty="0">
                <a:solidFill>
                  <a:prstClr val="black"/>
                </a:solidFill>
              </a:rPr>
              <a:t>Femmes et Égalité des genres Canada</a:t>
            </a:r>
          </a:p>
          <a:p>
            <a:pPr marL="180000" indent="-171450">
              <a:buFont typeface="Arial" panose="020B0604020202020204" pitchFamily="34" charset="0"/>
              <a:buChar char="•"/>
            </a:pPr>
            <a:r>
              <a:rPr lang="fr-CA" sz="1000" dirty="0">
                <a:solidFill>
                  <a:prstClr val="black"/>
                </a:solidFill>
              </a:rPr>
              <a:t>EDSC</a:t>
            </a:r>
          </a:p>
          <a:p>
            <a:pPr marL="180000" indent="-171450">
              <a:buFont typeface="Arial" panose="020B0604020202020204" pitchFamily="34" charset="0"/>
              <a:buChar char="•"/>
            </a:pPr>
            <a:r>
              <a:rPr lang="fr-CA" sz="1000" dirty="0">
                <a:solidFill>
                  <a:prstClr val="black"/>
                </a:solidFill>
              </a:rPr>
              <a:t>Ministère de la Justice</a:t>
            </a:r>
          </a:p>
          <a:p>
            <a:pPr marL="180000" indent="-171450">
              <a:buFont typeface="Arial" panose="020B0604020202020204" pitchFamily="34" charset="0"/>
              <a:buChar char="•"/>
            </a:pPr>
            <a:r>
              <a:rPr lang="fr-CA" sz="1000" dirty="0">
                <a:solidFill>
                  <a:prstClr val="black"/>
                </a:solidFill>
              </a:rPr>
              <a:t>Universités</a:t>
            </a:r>
          </a:p>
          <a:p>
            <a:pPr marL="180000" indent="-171450">
              <a:buFont typeface="Arial" panose="020B0604020202020204" pitchFamily="34" charset="0"/>
              <a:buChar char="•"/>
            </a:pPr>
            <a:endParaRPr lang="fr-CA" sz="1100" dirty="0">
              <a:solidFill>
                <a:prstClr val="black"/>
              </a:solidFill>
            </a:endParaRPr>
          </a:p>
          <a:p>
            <a:pPr marL="180000" indent="-171450">
              <a:buFont typeface="Arial" panose="020B0604020202020204" pitchFamily="34" charset="0"/>
              <a:buChar char="•"/>
            </a:pPr>
            <a:endParaRPr lang="en-CA" sz="1100" dirty="0">
              <a:solidFill>
                <a:prstClr val="black"/>
              </a:solidFill>
            </a:endParaRPr>
          </a:p>
        </p:txBody>
      </p:sp>
      <p:sp>
        <p:nvSpPr>
          <p:cNvPr id="32" name="TextBox 31"/>
          <p:cNvSpPr txBox="1"/>
          <p:nvPr>
            <p:custDataLst>
              <p:tags r:id="rId20"/>
            </p:custDataLst>
          </p:nvPr>
        </p:nvSpPr>
        <p:spPr>
          <a:xfrm>
            <a:off x="5051395" y="4046411"/>
            <a:ext cx="1396058" cy="2569934"/>
          </a:xfrm>
          <a:prstGeom prst="rect">
            <a:avLst/>
          </a:prstGeom>
          <a:solidFill>
            <a:schemeClr val="accent1">
              <a:lumMod val="20000"/>
              <a:lumOff val="80000"/>
            </a:schemeClr>
          </a:solidFill>
          <a:ln>
            <a:solidFill>
              <a:schemeClr val="dk1"/>
            </a:solidFill>
          </a:ln>
        </p:spPr>
        <p:txBody>
          <a:bodyPr wrap="square" rtlCol="0">
            <a:spAutoFit/>
          </a:bodyPr>
          <a:lstStyle/>
          <a:p>
            <a:pPr marL="180000" indent="-171450">
              <a:buFont typeface="Arial" panose="020B0604020202020204" pitchFamily="34" charset="0"/>
              <a:buChar char="•"/>
            </a:pPr>
            <a:r>
              <a:rPr lang="fr-CA" sz="1000" dirty="0">
                <a:solidFill>
                  <a:prstClr val="black"/>
                </a:solidFill>
              </a:rPr>
              <a:t>Institut Vanier de la famille</a:t>
            </a:r>
          </a:p>
          <a:p>
            <a:pPr marL="180000" indent="-171450">
              <a:buFont typeface="Arial" panose="020B0604020202020204" pitchFamily="34" charset="0"/>
              <a:buChar char="•"/>
            </a:pPr>
            <a:r>
              <a:rPr lang="fr-CA" sz="1000" dirty="0">
                <a:solidFill>
                  <a:prstClr val="black"/>
                </a:solidFill>
              </a:rPr>
              <a:t>Femmes et Égalité des genres Canada</a:t>
            </a:r>
          </a:p>
          <a:p>
            <a:pPr marL="180000" indent="-171450">
              <a:buFont typeface="Arial" panose="020B0604020202020204" pitchFamily="34" charset="0"/>
              <a:buChar char="•"/>
            </a:pPr>
            <a:r>
              <a:rPr lang="fr-CA" sz="1000" dirty="0">
                <a:solidFill>
                  <a:prstClr val="black"/>
                </a:solidFill>
              </a:rPr>
              <a:t>Agence de la santé publique du Canada</a:t>
            </a:r>
          </a:p>
          <a:p>
            <a:pPr marL="180000" indent="-171450">
              <a:buFont typeface="Arial" panose="020B0604020202020204" pitchFamily="34" charset="0"/>
              <a:buChar char="•"/>
            </a:pPr>
            <a:r>
              <a:rPr lang="fr-CA" sz="1000" dirty="0">
                <a:solidFill>
                  <a:prstClr val="black"/>
                </a:solidFill>
              </a:rPr>
              <a:t>Santé Canada</a:t>
            </a:r>
          </a:p>
          <a:p>
            <a:pPr marL="180000" indent="-171450">
              <a:buFont typeface="Arial" panose="020B0604020202020204" pitchFamily="34" charset="0"/>
              <a:buChar char="•"/>
            </a:pPr>
            <a:r>
              <a:rPr lang="fr-CA" sz="1000" dirty="0">
                <a:solidFill>
                  <a:prstClr val="black"/>
                </a:solidFill>
              </a:rPr>
              <a:t>Institut canadien d’information sur la santé (ICIS)</a:t>
            </a:r>
          </a:p>
          <a:p>
            <a:pPr marL="180000" indent="-171450">
              <a:buFont typeface="Arial" panose="020B0604020202020204" pitchFamily="34" charset="0"/>
              <a:buChar char="•"/>
            </a:pPr>
            <a:r>
              <a:rPr lang="fr-CA" sz="1000" dirty="0">
                <a:solidFill>
                  <a:prstClr val="black"/>
                </a:solidFill>
              </a:rPr>
              <a:t>Universités</a:t>
            </a:r>
          </a:p>
          <a:p>
            <a:pPr marL="180000" indent="-171450">
              <a:buFont typeface="Arial" panose="020B0604020202020204" pitchFamily="34" charset="0"/>
              <a:buChar char="•"/>
            </a:pPr>
            <a:endParaRPr lang="fr-CA" sz="1000" dirty="0">
              <a:solidFill>
                <a:prstClr val="black"/>
              </a:solidFill>
            </a:endParaRPr>
          </a:p>
          <a:p>
            <a:pPr marL="180000" indent="-171450">
              <a:buFont typeface="Arial" panose="020B0604020202020204" pitchFamily="34" charset="0"/>
              <a:buChar char="•"/>
            </a:pPr>
            <a:endParaRPr lang="fr-CA" sz="1000" dirty="0">
              <a:solidFill>
                <a:prstClr val="black"/>
              </a:solidFill>
            </a:endParaRPr>
          </a:p>
          <a:p>
            <a:pPr marL="180000" indent="-171450">
              <a:buFont typeface="Arial" panose="020B0604020202020204" pitchFamily="34" charset="0"/>
              <a:buChar char="•"/>
            </a:pPr>
            <a:endParaRPr lang="fr-CA" sz="1000" dirty="0">
              <a:solidFill>
                <a:prstClr val="black"/>
              </a:solidFill>
            </a:endParaRPr>
          </a:p>
          <a:p>
            <a:pPr marL="180000" indent="-171450">
              <a:buFont typeface="Arial" panose="020B0604020202020204" pitchFamily="34" charset="0"/>
              <a:buChar char="•"/>
            </a:pPr>
            <a:endParaRPr lang="fr-CA" sz="1000" dirty="0">
              <a:solidFill>
                <a:prstClr val="black"/>
              </a:solidFill>
            </a:endParaRPr>
          </a:p>
          <a:p>
            <a:pPr marL="180000" indent="-171450">
              <a:buFont typeface="Arial" panose="020B0604020202020204" pitchFamily="34" charset="0"/>
              <a:buChar char="•"/>
            </a:pPr>
            <a:endParaRPr lang="en-CA" sz="1100" dirty="0">
              <a:solidFill>
                <a:prstClr val="black"/>
              </a:solidFill>
            </a:endParaRPr>
          </a:p>
        </p:txBody>
      </p:sp>
      <p:sp>
        <p:nvSpPr>
          <p:cNvPr id="33" name="TextBox 32"/>
          <p:cNvSpPr txBox="1"/>
          <p:nvPr>
            <p:custDataLst>
              <p:tags r:id="rId21"/>
            </p:custDataLst>
          </p:nvPr>
        </p:nvSpPr>
        <p:spPr>
          <a:xfrm>
            <a:off x="8072972" y="3468481"/>
            <a:ext cx="1845240" cy="3170099"/>
          </a:xfrm>
          <a:prstGeom prst="rect">
            <a:avLst/>
          </a:prstGeom>
          <a:solidFill>
            <a:srgbClr val="FDD1F1"/>
          </a:solidFill>
          <a:ln>
            <a:solidFill>
              <a:schemeClr val="tx1"/>
            </a:solidFill>
          </a:ln>
        </p:spPr>
        <p:txBody>
          <a:bodyPr wrap="square" rtlCol="0">
            <a:spAutoFit/>
          </a:bodyPr>
          <a:lstStyle/>
          <a:p>
            <a:pPr marL="171450" indent="-171450">
              <a:buFont typeface="Arial" panose="020B0604020202020204" pitchFamily="34" charset="0"/>
              <a:buChar char="•"/>
            </a:pPr>
            <a:r>
              <a:rPr lang="fr-CA" sz="1000" dirty="0">
                <a:solidFill>
                  <a:prstClr val="black"/>
                </a:solidFill>
              </a:rPr>
              <a:t>Centre canadien de la statistique juridique et de la sécurité des collectivités (CCSJSC) (et ses intervenants tels que le Comité sur l’information et les statistiques policières)</a:t>
            </a:r>
          </a:p>
          <a:p>
            <a:pPr marL="171450" indent="-171450">
              <a:buFont typeface="Arial" panose="020B0604020202020204" pitchFamily="34" charset="0"/>
              <a:buChar char="•"/>
            </a:pPr>
            <a:r>
              <a:rPr lang="fr-CA" sz="1000" dirty="0">
                <a:solidFill>
                  <a:prstClr val="black"/>
                </a:solidFill>
              </a:rPr>
              <a:t>Ministère de la Justice</a:t>
            </a:r>
          </a:p>
          <a:p>
            <a:pPr marL="171450" indent="-171450">
              <a:buFont typeface="Arial" panose="020B0604020202020204" pitchFamily="34" charset="0"/>
              <a:buChar char="•"/>
            </a:pPr>
            <a:r>
              <a:rPr lang="fr-CA" sz="1000" dirty="0">
                <a:solidFill>
                  <a:prstClr val="black"/>
                </a:solidFill>
              </a:rPr>
              <a:t>Sécurité publique</a:t>
            </a:r>
          </a:p>
          <a:p>
            <a:pPr marL="171450" indent="-171450">
              <a:buFont typeface="Arial" panose="020B0604020202020204" pitchFamily="34" charset="0"/>
              <a:buChar char="•"/>
            </a:pPr>
            <a:r>
              <a:rPr lang="fr-CA" sz="1000" dirty="0">
                <a:solidFill>
                  <a:prstClr val="black"/>
                </a:solidFill>
              </a:rPr>
              <a:t>Relations Couronne-Autochtones et Affaires du Nord Canada</a:t>
            </a:r>
          </a:p>
          <a:p>
            <a:pPr marL="171450" indent="-171450">
              <a:buFont typeface="Arial" panose="020B0604020202020204" pitchFamily="34" charset="0"/>
              <a:buChar char="•"/>
            </a:pPr>
            <a:r>
              <a:rPr lang="fr-CA" sz="1000" dirty="0">
                <a:solidFill>
                  <a:prstClr val="black"/>
                </a:solidFill>
              </a:rPr>
              <a:t>Services aux Autochtones Canada</a:t>
            </a:r>
          </a:p>
          <a:p>
            <a:pPr marL="171450" indent="-171450">
              <a:buFont typeface="Arial" panose="020B0604020202020204" pitchFamily="34" charset="0"/>
              <a:buChar char="•"/>
            </a:pPr>
            <a:r>
              <a:rPr lang="fr-CA" sz="1000" dirty="0">
                <a:solidFill>
                  <a:prstClr val="black"/>
                </a:solidFill>
              </a:rPr>
              <a:t>Femmes et Égalité des genres Canada</a:t>
            </a:r>
          </a:p>
          <a:p>
            <a:pPr marL="171450" indent="-171450">
              <a:buFont typeface="Arial" panose="020B0604020202020204" pitchFamily="34" charset="0"/>
              <a:buChar char="•"/>
            </a:pPr>
            <a:r>
              <a:rPr lang="fr-CA" sz="1000" dirty="0">
                <a:solidFill>
                  <a:prstClr val="black"/>
                </a:solidFill>
              </a:rPr>
              <a:t>Gouvernements fédéraux-provinciaux-territoriaux (FPT)</a:t>
            </a:r>
          </a:p>
          <a:p>
            <a:pPr marL="171450" indent="-171450">
              <a:buFont typeface="Arial" panose="020B0604020202020204" pitchFamily="34" charset="0"/>
              <a:buChar char="•"/>
            </a:pPr>
            <a:r>
              <a:rPr lang="fr-CA" sz="1000" dirty="0">
                <a:solidFill>
                  <a:prstClr val="black"/>
                </a:solidFill>
              </a:rPr>
              <a:t>Universités</a:t>
            </a:r>
          </a:p>
        </p:txBody>
      </p:sp>
      <p:sp>
        <p:nvSpPr>
          <p:cNvPr id="34" name="TextBox 33"/>
          <p:cNvSpPr txBox="1"/>
          <p:nvPr>
            <p:custDataLst>
              <p:tags r:id="rId22"/>
            </p:custDataLst>
          </p:nvPr>
        </p:nvSpPr>
        <p:spPr>
          <a:xfrm>
            <a:off x="1672061" y="4170379"/>
            <a:ext cx="1650464" cy="2400657"/>
          </a:xfrm>
          <a:prstGeom prst="rect">
            <a:avLst/>
          </a:prstGeom>
          <a:solidFill>
            <a:srgbClr val="D8F4F6"/>
          </a:solidFill>
          <a:ln>
            <a:solidFill>
              <a:schemeClr val="tx1"/>
            </a:solidFill>
          </a:ln>
        </p:spPr>
        <p:txBody>
          <a:bodyPr wrap="square" rtlCol="0">
            <a:spAutoFit/>
          </a:bodyPr>
          <a:lstStyle/>
          <a:p>
            <a:pPr marL="171450" indent="-171450" defTabSz="686428">
              <a:buFont typeface="Arial" panose="020B0604020202020204" pitchFamily="34" charset="0"/>
              <a:buChar char="•"/>
            </a:pPr>
            <a:r>
              <a:rPr lang="fr-CA" sz="1000" dirty="0">
                <a:solidFill>
                  <a:prstClr val="black"/>
                </a:solidFill>
              </a:rPr>
              <a:t>Patrimoine canadien</a:t>
            </a:r>
          </a:p>
          <a:p>
            <a:pPr marL="171450" indent="-171450" defTabSz="686428">
              <a:buFont typeface="Arial" panose="020B0604020202020204" pitchFamily="34" charset="0"/>
              <a:buChar char="•"/>
            </a:pPr>
            <a:r>
              <a:rPr lang="fr-CA" sz="1000" dirty="0">
                <a:solidFill>
                  <a:prstClr val="black"/>
                </a:solidFill>
              </a:rPr>
              <a:t>EDSC</a:t>
            </a:r>
          </a:p>
          <a:p>
            <a:pPr marL="171450" indent="-171450" defTabSz="686428">
              <a:buFont typeface="Arial" panose="020B0604020202020204" pitchFamily="34" charset="0"/>
              <a:buChar char="•"/>
            </a:pPr>
            <a:r>
              <a:rPr lang="fr-CA" sz="1000" dirty="0">
                <a:solidFill>
                  <a:prstClr val="black"/>
                </a:solidFill>
              </a:rPr>
              <a:t>Finances Canada</a:t>
            </a:r>
          </a:p>
          <a:p>
            <a:pPr marL="171450" indent="-171450" defTabSz="686428">
              <a:buFont typeface="Arial" panose="020B0604020202020204" pitchFamily="34" charset="0"/>
              <a:buChar char="•"/>
            </a:pPr>
            <a:r>
              <a:rPr lang="fr-CA" sz="1000" dirty="0">
                <a:solidFill>
                  <a:prstClr val="black"/>
                </a:solidFill>
              </a:rPr>
              <a:t>Sport Canada</a:t>
            </a: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a:p>
            <a:pPr marL="171450" indent="-171450" defTabSz="686428">
              <a:buFont typeface="Arial" panose="020B0604020202020204" pitchFamily="34" charset="0"/>
              <a:buChar char="•"/>
            </a:pPr>
            <a:endParaRPr lang="fr-CA" sz="1100" dirty="0">
              <a:solidFill>
                <a:prstClr val="black"/>
              </a:solidFill>
            </a:endParaRPr>
          </a:p>
        </p:txBody>
      </p:sp>
      <p:sp>
        <p:nvSpPr>
          <p:cNvPr id="35" name="TextBox 34"/>
          <p:cNvSpPr txBox="1"/>
          <p:nvPr>
            <p:custDataLst>
              <p:tags r:id="rId23"/>
            </p:custDataLst>
          </p:nvPr>
        </p:nvSpPr>
        <p:spPr>
          <a:xfrm>
            <a:off x="6566780" y="3829126"/>
            <a:ext cx="1386865" cy="2800767"/>
          </a:xfrm>
          <a:prstGeom prst="rect">
            <a:avLst/>
          </a:prstGeom>
          <a:solidFill>
            <a:srgbClr val="E3C3F9"/>
          </a:solidFill>
          <a:ln>
            <a:solidFill>
              <a:schemeClr val="tx1"/>
            </a:solidFill>
          </a:ln>
        </p:spPr>
        <p:txBody>
          <a:bodyPr wrap="square" rtlCol="0">
            <a:spAutoFit/>
          </a:bodyPr>
          <a:lstStyle/>
          <a:p>
            <a:pPr marL="171450" indent="-171450">
              <a:buFont typeface="Arial" panose="020B0604020202020204" pitchFamily="34" charset="0"/>
              <a:buChar char="•"/>
            </a:pPr>
            <a:r>
              <a:rPr lang="fr-CA" sz="1100" dirty="0">
                <a:solidFill>
                  <a:prstClr val="black"/>
                </a:solidFill>
              </a:rPr>
              <a:t>Imagine Canada</a:t>
            </a:r>
          </a:p>
          <a:p>
            <a:pPr marL="171450" indent="-171450">
              <a:buFont typeface="Arial" panose="020B0604020202020204" pitchFamily="34" charset="0"/>
              <a:buChar char="•"/>
            </a:pPr>
            <a:r>
              <a:rPr lang="fr-CA" sz="1100" dirty="0">
                <a:solidFill>
                  <a:prstClr val="black"/>
                </a:solidFill>
              </a:rPr>
              <a:t>Bénévoles Canada</a:t>
            </a:r>
          </a:p>
          <a:p>
            <a:pPr marL="171450" indent="-171450">
              <a:buFont typeface="Arial" panose="020B0604020202020204" pitchFamily="34" charset="0"/>
              <a:buChar char="•"/>
            </a:pPr>
            <a:r>
              <a:rPr lang="fr-CA" sz="1100" dirty="0">
                <a:solidFill>
                  <a:prstClr val="black"/>
                </a:solidFill>
              </a:rPr>
              <a:t>EDSC</a:t>
            </a:r>
          </a:p>
          <a:p>
            <a:pPr marL="171450" indent="-171450">
              <a:buFont typeface="Arial" panose="020B0604020202020204" pitchFamily="34" charset="0"/>
              <a:buChar char="•"/>
            </a:pPr>
            <a:r>
              <a:rPr lang="fr-CA" sz="1100" dirty="0">
                <a:solidFill>
                  <a:prstClr val="black"/>
                </a:solidFill>
              </a:rPr>
              <a:t>Finances Canada</a:t>
            </a:r>
          </a:p>
          <a:p>
            <a:pPr marL="171450" indent="-171450">
              <a:buFont typeface="Arial" panose="020B0604020202020204" pitchFamily="34" charset="0"/>
              <a:buChar char="•"/>
            </a:pPr>
            <a:r>
              <a:rPr lang="fr-CA" sz="1100" dirty="0">
                <a:solidFill>
                  <a:prstClr val="black"/>
                </a:solidFill>
              </a:rPr>
              <a:t>Agence du revenu du Canada</a:t>
            </a:r>
          </a:p>
          <a:p>
            <a:pPr marL="171450" indent="-171450">
              <a:buFont typeface="Arial" panose="020B0604020202020204" pitchFamily="34" charset="0"/>
              <a:buChar char="•"/>
            </a:pPr>
            <a:r>
              <a:rPr lang="fr-CA" sz="1100" dirty="0">
                <a:solidFill>
                  <a:prstClr val="black"/>
                </a:solidFill>
              </a:rPr>
              <a:t>Patrimoine canadien</a:t>
            </a:r>
          </a:p>
          <a:p>
            <a:pPr marL="171450" indent="-171450">
              <a:buFont typeface="Arial" panose="020B0604020202020204" pitchFamily="34" charset="0"/>
              <a:buChar char="•"/>
            </a:pPr>
            <a:r>
              <a:rPr lang="fr-CA" sz="1100" dirty="0">
                <a:solidFill>
                  <a:prstClr val="black"/>
                </a:solidFill>
              </a:rPr>
              <a:t>Santé Canada</a:t>
            </a:r>
          </a:p>
          <a:p>
            <a:pPr marL="171450" indent="-171450">
              <a:buFont typeface="Arial" panose="020B0604020202020204" pitchFamily="34" charset="0"/>
              <a:buChar char="•"/>
            </a:pPr>
            <a:r>
              <a:rPr lang="fr-CA" sz="1100" dirty="0">
                <a:solidFill>
                  <a:prstClr val="black"/>
                </a:solidFill>
              </a:rPr>
              <a:t>Institutions sans but lucratif</a:t>
            </a:r>
          </a:p>
          <a:p>
            <a:pPr marL="171450" indent="-171450">
              <a:buFont typeface="Arial" panose="020B0604020202020204" pitchFamily="34" charset="0"/>
              <a:buChar char="•"/>
            </a:pPr>
            <a:r>
              <a:rPr lang="fr-CA" sz="1100" dirty="0">
                <a:solidFill>
                  <a:prstClr val="black"/>
                </a:solidFill>
              </a:rPr>
              <a:t>Comptes satellites des ménages</a:t>
            </a:r>
          </a:p>
          <a:p>
            <a:pPr marL="171450" indent="-171450">
              <a:buFont typeface="Arial" panose="020B0604020202020204" pitchFamily="34" charset="0"/>
              <a:buChar char="•"/>
            </a:pPr>
            <a:r>
              <a:rPr lang="fr-CA" sz="1100" dirty="0">
                <a:solidFill>
                  <a:prstClr val="black"/>
                </a:solidFill>
              </a:rPr>
              <a:t>Universités</a:t>
            </a:r>
            <a:endParaRPr lang="en-CA" sz="1100" dirty="0">
              <a:solidFill>
                <a:prstClr val="black"/>
              </a:solidFill>
            </a:endParaRPr>
          </a:p>
        </p:txBody>
      </p:sp>
      <p:sp>
        <p:nvSpPr>
          <p:cNvPr id="2" name="Espace réservé du numéro de diapositive 1">
            <a:extLst>
              <a:ext uri="{FF2B5EF4-FFF2-40B4-BE49-F238E27FC236}">
                <a16:creationId xmlns:a16="http://schemas.microsoft.com/office/drawing/2014/main" id="{87236247-D452-4EBB-AD05-8312A9937D21}"/>
              </a:ext>
            </a:extLst>
          </p:cNvPr>
          <p:cNvSpPr>
            <a:spLocks noGrp="1"/>
          </p:cNvSpPr>
          <p:nvPr>
            <p:ph type="sldNum" sz="quarter" idx="12"/>
          </p:nvPr>
        </p:nvSpPr>
        <p:spPr/>
        <p:txBody>
          <a:bodyPr/>
          <a:lstStyle/>
          <a:p>
            <a:fld id="{69A2E57C-6A40-41F7-9AED-A626CD88AB1E}" type="slidenum">
              <a:rPr lang="en-CA" smtClean="0">
                <a:solidFill>
                  <a:prstClr val="black">
                    <a:tint val="75000"/>
                  </a:prstClr>
                </a:solidFill>
              </a:rPr>
              <a:pPr/>
              <a:t>4</a:t>
            </a:fld>
            <a:endParaRPr lang="en-CA">
              <a:solidFill>
                <a:prstClr val="black">
                  <a:tint val="75000"/>
                </a:prstClr>
              </a:solidFill>
            </a:endParaRPr>
          </a:p>
        </p:txBody>
      </p:sp>
    </p:spTree>
    <p:extLst>
      <p:ext uri="{BB962C8B-B14F-4D97-AF65-F5344CB8AC3E}">
        <p14:creationId xmlns:p14="http://schemas.microsoft.com/office/powerpoint/2010/main" val="314683164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custDataLst>
              <p:tags r:id="rId1"/>
            </p:custDataLst>
          </p:nvPr>
        </p:nvSpPr>
        <p:spPr>
          <a:xfrm>
            <a:off x="228600" y="913901"/>
            <a:ext cx="10515600" cy="895042"/>
          </a:xfrm>
        </p:spPr>
        <p:txBody>
          <a:bodyPr>
            <a:normAutofit/>
          </a:bodyPr>
          <a:lstStyle/>
          <a:p>
            <a:r>
              <a:rPr lang="fr-CA" sz="2000" b="1" dirty="0"/>
              <a:t>Les formes de bénévolat dans tout le Canada</a:t>
            </a:r>
          </a:p>
        </p:txBody>
      </p:sp>
      <p:sp>
        <p:nvSpPr>
          <p:cNvPr id="5" name="Content Placeholder 2"/>
          <p:cNvSpPr>
            <a:spLocks noGrp="1"/>
          </p:cNvSpPr>
          <p:nvPr>
            <p:ph idx="1"/>
            <p:custDataLst>
              <p:tags r:id="rId2"/>
            </p:custDataLst>
          </p:nvPr>
        </p:nvSpPr>
        <p:spPr>
          <a:xfrm>
            <a:off x="228600" y="2127795"/>
            <a:ext cx="4627880" cy="4087327"/>
          </a:xfrm>
        </p:spPr>
        <p:txBody>
          <a:bodyPr>
            <a:normAutofit/>
          </a:bodyPr>
          <a:lstStyle/>
          <a:p>
            <a:pPr>
              <a:lnSpc>
                <a:spcPct val="100000"/>
              </a:lnSpc>
            </a:pPr>
            <a:r>
              <a:rPr lang="fr-CA" sz="1400" dirty="0"/>
              <a:t>Le taux de participation à des activités de bénévolat encadré était le plus élevé en Saskatchewan (</a:t>
            </a:r>
            <a:r>
              <a:rPr lang="fr-CA" sz="1400" b="1" dirty="0"/>
              <a:t>55 %</a:t>
            </a:r>
            <a:r>
              <a:rPr lang="fr-CA" sz="1400" dirty="0"/>
              <a:t>) et le plus faible au Québec (</a:t>
            </a:r>
            <a:r>
              <a:rPr lang="fr-CA" sz="1400" b="1" dirty="0"/>
              <a:t>33 %</a:t>
            </a:r>
            <a:r>
              <a:rPr lang="fr-CA" sz="1400" dirty="0"/>
              <a:t>).</a:t>
            </a:r>
          </a:p>
          <a:p>
            <a:pPr>
              <a:lnSpc>
                <a:spcPct val="100000"/>
              </a:lnSpc>
            </a:pPr>
            <a:r>
              <a:rPr lang="fr-CA" sz="1400" dirty="0"/>
              <a:t>La Saskatchewan présentait également un taux de bénévolat informel plus élevé que celui du Québec (</a:t>
            </a:r>
            <a:r>
              <a:rPr lang="fr-CA" sz="1400" b="1" dirty="0"/>
              <a:t>81 % </a:t>
            </a:r>
            <a:r>
              <a:rPr lang="fr-CA" sz="1400" dirty="0"/>
              <a:t>contre </a:t>
            </a:r>
            <a:r>
              <a:rPr lang="fr-CA" sz="1400" b="1" dirty="0"/>
              <a:t>71 %</a:t>
            </a:r>
            <a:r>
              <a:rPr lang="fr-CA" sz="1400" dirty="0"/>
              <a:t>).</a:t>
            </a:r>
          </a:p>
          <a:p>
            <a:pPr>
              <a:lnSpc>
                <a:spcPct val="100000"/>
              </a:lnSpc>
            </a:pPr>
            <a:r>
              <a:rPr lang="fr-CA" sz="1400" dirty="0"/>
              <a:t>Le Québec affichait pour sa part le taux le plus élevé de bénévolat exclusivement informel (</a:t>
            </a:r>
            <a:r>
              <a:rPr lang="fr-CA" sz="1400" b="1" dirty="0"/>
              <a:t>44 %</a:t>
            </a:r>
            <a:r>
              <a:rPr lang="fr-CA" sz="1400" dirty="0"/>
              <a:t>).</a:t>
            </a:r>
          </a:p>
          <a:p>
            <a:pPr>
              <a:lnSpc>
                <a:spcPct val="100000"/>
              </a:lnSpc>
            </a:pPr>
            <a:r>
              <a:rPr lang="fr-CA" sz="1400" dirty="0"/>
              <a:t>Les provinces comme le Québec présentaient des taux de bénévolat général semblables si l’on examine la participation par forme de bénévolat.</a:t>
            </a:r>
          </a:p>
        </p:txBody>
      </p:sp>
      <p:sp>
        <p:nvSpPr>
          <p:cNvPr id="4" name="Slide Number Placeholder 3">
            <a:extLst>
              <a:ext uri="{FF2B5EF4-FFF2-40B4-BE49-F238E27FC236}">
                <a16:creationId xmlns:a16="http://schemas.microsoft.com/office/drawing/2014/main" id="{7F804BD8-603E-554D-84E7-44178AFDBDFB}"/>
              </a:ext>
            </a:extLst>
          </p:cNvPr>
          <p:cNvSpPr>
            <a:spLocks noGrp="1"/>
          </p:cNvSpPr>
          <p:nvPr>
            <p:ph type="sldNum" sz="quarter" idx="12"/>
          </p:nvPr>
        </p:nvSpPr>
        <p:spPr>
          <a:xfrm>
            <a:off x="10015126" y="5844235"/>
            <a:ext cx="333982" cy="254590"/>
          </a:xfrm>
        </p:spPr>
        <p:txBody>
          <a:bodyPr/>
          <a:lstStyle/>
          <a:p>
            <a:fld id="{EDB761FF-D525-D64B-8909-8CF25B3FD480}" type="slidenum">
              <a:rPr lang="en-US" smtClean="0"/>
              <a:pPr/>
              <a:t>40</a:t>
            </a:fld>
            <a:endParaRPr lang="en-US" dirty="0"/>
          </a:p>
        </p:txBody>
      </p:sp>
      <p:pic>
        <p:nvPicPr>
          <p:cNvPr id="2" name="Picture 1"/>
          <p:cNvPicPr>
            <a:picLocks noChangeAspect="1"/>
          </p:cNvPicPr>
          <p:nvPr/>
        </p:nvPicPr>
        <p:blipFill>
          <a:blip r:embed="rId4"/>
          <a:stretch>
            <a:fillRect/>
          </a:stretch>
        </p:blipFill>
        <p:spPr>
          <a:xfrm>
            <a:off x="4976734" y="1808943"/>
            <a:ext cx="7215266" cy="4054811"/>
          </a:xfrm>
          <a:prstGeom prst="rect">
            <a:avLst/>
          </a:prstGeom>
        </p:spPr>
      </p:pic>
    </p:spTree>
    <p:extLst>
      <p:ext uri="{BB962C8B-B14F-4D97-AF65-F5344CB8AC3E}">
        <p14:creationId xmlns:p14="http://schemas.microsoft.com/office/powerpoint/2010/main" val="2188321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659193" y="1182911"/>
            <a:ext cx="10515600" cy="744252"/>
          </a:xfrm>
        </p:spPr>
        <p:txBody>
          <a:bodyPr>
            <a:normAutofit fontScale="90000"/>
          </a:bodyPr>
          <a:lstStyle/>
          <a:p>
            <a:pPr algn="ctr"/>
            <a:r>
              <a:rPr lang="fr-FR" sz="3600" dirty="0">
                <a:latin typeface="+mn-lt"/>
              </a:rPr>
              <a:t>Calendrier de la prochaine enquête DBP</a:t>
            </a:r>
            <a:br>
              <a:rPr lang="en-CA" dirty="0"/>
            </a:br>
            <a:br>
              <a:rPr lang="en-CA" altLang="en-US" dirty="0"/>
            </a:br>
            <a:endParaRPr lang="en-CA" altLang="en-US" dirty="0"/>
          </a:p>
        </p:txBody>
      </p:sp>
      <p:sp>
        <p:nvSpPr>
          <p:cNvPr id="10243" name="Content Placeholder 2"/>
          <p:cNvSpPr>
            <a:spLocks noGrp="1"/>
          </p:cNvSpPr>
          <p:nvPr>
            <p:ph idx="1"/>
          </p:nvPr>
        </p:nvSpPr>
        <p:spPr>
          <a:xfrm>
            <a:off x="196186" y="1555037"/>
            <a:ext cx="8277225" cy="3230971"/>
          </a:xfrm>
        </p:spPr>
        <p:txBody>
          <a:bodyPr/>
          <a:lstStyle/>
          <a:p>
            <a:pPr lvl="0"/>
            <a:endParaRPr lang="en-CA" dirty="0"/>
          </a:p>
          <a:p>
            <a:r>
              <a:rPr lang="fr-FR" dirty="0"/>
              <a:t>Consultations : </a:t>
            </a:r>
            <a:r>
              <a:rPr lang="fr-FR" dirty="0">
                <a:solidFill>
                  <a:schemeClr val="accent6">
                    <a:lumMod val="75000"/>
                  </a:schemeClr>
                </a:solidFill>
              </a:rPr>
              <a:t>juin à août 2022</a:t>
            </a:r>
            <a:endParaRPr lang="en-CA" dirty="0">
              <a:solidFill>
                <a:schemeClr val="accent6">
                  <a:lumMod val="75000"/>
                </a:schemeClr>
              </a:solidFill>
            </a:endParaRPr>
          </a:p>
          <a:p>
            <a:r>
              <a:rPr lang="fr-FR" dirty="0"/>
              <a:t>Développement du contenu : </a:t>
            </a:r>
            <a:r>
              <a:rPr lang="fr-FR" dirty="0">
                <a:solidFill>
                  <a:schemeClr val="accent6">
                    <a:lumMod val="75000"/>
                  </a:schemeClr>
                </a:solidFill>
              </a:rPr>
              <a:t>août à octobre 2022</a:t>
            </a:r>
            <a:endParaRPr lang="en-CA" dirty="0">
              <a:solidFill>
                <a:schemeClr val="accent6">
                  <a:lumMod val="75000"/>
                </a:schemeClr>
              </a:solidFill>
            </a:endParaRPr>
          </a:p>
          <a:p>
            <a:r>
              <a:rPr lang="fr-FR" dirty="0"/>
              <a:t>Tests qualitatifs : </a:t>
            </a:r>
            <a:r>
              <a:rPr lang="fr-FR" dirty="0">
                <a:solidFill>
                  <a:srgbClr val="FF0000"/>
                </a:solidFill>
              </a:rPr>
              <a:t>indéterminé</a:t>
            </a:r>
            <a:endParaRPr lang="en-CA" dirty="0">
              <a:solidFill>
                <a:srgbClr val="FF0000"/>
              </a:solidFill>
            </a:endParaRPr>
          </a:p>
          <a:p>
            <a:r>
              <a:rPr lang="fr-FR" dirty="0"/>
              <a:t>Élaboration de l’application : </a:t>
            </a:r>
            <a:r>
              <a:rPr lang="fr-FR" dirty="0">
                <a:solidFill>
                  <a:schemeClr val="accent6">
                    <a:lumMod val="75000"/>
                  </a:schemeClr>
                </a:solidFill>
              </a:rPr>
              <a:t>automne 2022 à été 2023</a:t>
            </a:r>
            <a:endParaRPr lang="en-CA" dirty="0">
              <a:solidFill>
                <a:schemeClr val="accent6">
                  <a:lumMod val="75000"/>
                </a:schemeClr>
              </a:solidFill>
            </a:endParaRPr>
          </a:p>
          <a:p>
            <a:r>
              <a:rPr lang="fr-FR" dirty="0"/>
              <a:t>Collecte : </a:t>
            </a:r>
            <a:r>
              <a:rPr lang="fr-FR" dirty="0">
                <a:solidFill>
                  <a:schemeClr val="accent6">
                    <a:lumMod val="75000"/>
                  </a:schemeClr>
                </a:solidFill>
              </a:rPr>
              <a:t>septembre 2023</a:t>
            </a:r>
            <a:endParaRPr lang="en-CA" dirty="0">
              <a:solidFill>
                <a:schemeClr val="accent6">
                  <a:lumMod val="75000"/>
                </a:schemeClr>
              </a:solidFill>
            </a:endParaRPr>
          </a:p>
          <a:p>
            <a:endParaRPr lang="en-CA" altLang="en-US" dirty="0"/>
          </a:p>
        </p:txBody>
      </p:sp>
      <p:sp>
        <p:nvSpPr>
          <p:cNvPr id="2" name="Espace réservé du numéro de diapositive 1">
            <a:extLst>
              <a:ext uri="{FF2B5EF4-FFF2-40B4-BE49-F238E27FC236}">
                <a16:creationId xmlns:a16="http://schemas.microsoft.com/office/drawing/2014/main" id="{75B5EAB1-272E-4B76-9870-BB42D51742B7}"/>
              </a:ext>
            </a:extLst>
          </p:cNvPr>
          <p:cNvSpPr>
            <a:spLocks noGrp="1"/>
          </p:cNvSpPr>
          <p:nvPr>
            <p:ph type="sldNum" sz="quarter" idx="12"/>
          </p:nvPr>
        </p:nvSpPr>
        <p:spPr/>
        <p:txBody>
          <a:bodyPr/>
          <a:lstStyle/>
          <a:p>
            <a:fld id="{EDB761FF-D525-D64B-8909-8CF25B3FD480}"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889079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35361" y="691249"/>
            <a:ext cx="11018439" cy="604665"/>
          </a:xfrm>
        </p:spPr>
        <p:txBody>
          <a:bodyPr>
            <a:normAutofit/>
          </a:bodyPr>
          <a:lstStyle/>
          <a:p>
            <a:r>
              <a:rPr lang="en-CA" altLang="fr-FR" sz="2400" b="1" dirty="0"/>
              <a:t>Diffusions</a:t>
            </a:r>
            <a:endParaRPr lang="en-CA" sz="2400" b="1" dirty="0"/>
          </a:p>
        </p:txBody>
      </p:sp>
      <p:sp>
        <p:nvSpPr>
          <p:cNvPr id="5" name="Content Placeholder 2"/>
          <p:cNvSpPr>
            <a:spLocks noGrp="1"/>
          </p:cNvSpPr>
          <p:nvPr>
            <p:ph idx="1"/>
          </p:nvPr>
        </p:nvSpPr>
        <p:spPr>
          <a:xfrm>
            <a:off x="335362" y="1510748"/>
            <a:ext cx="8538182" cy="4449785"/>
          </a:xfrm>
        </p:spPr>
        <p:txBody>
          <a:bodyPr>
            <a:normAutofit fontScale="25000" lnSpcReduction="20000"/>
          </a:bodyPr>
          <a:lstStyle/>
          <a:p>
            <a:pPr marL="0" indent="0">
              <a:buNone/>
            </a:pPr>
            <a:r>
              <a:rPr lang="en-CA" sz="5600" b="1" dirty="0"/>
              <a:t>Regards sur la </a:t>
            </a:r>
            <a:r>
              <a:rPr lang="en-CA" sz="5600" b="1" dirty="0" err="1"/>
              <a:t>société</a:t>
            </a:r>
            <a:r>
              <a:rPr lang="en-CA" sz="5600" b="1" dirty="0"/>
              <a:t> </a:t>
            </a:r>
            <a:r>
              <a:rPr lang="en-CA" sz="5600" b="1" dirty="0" err="1"/>
              <a:t>canadienne</a:t>
            </a:r>
            <a:endParaRPr lang="en-CA" sz="5600" b="1" dirty="0"/>
          </a:p>
          <a:p>
            <a:pPr marL="0" indent="0">
              <a:lnSpc>
                <a:spcPct val="120000"/>
              </a:lnSpc>
              <a:buNone/>
            </a:pPr>
            <a:r>
              <a:rPr lang="en-CA" sz="5600" dirty="0"/>
              <a:t>Le </a:t>
            </a:r>
            <a:r>
              <a:rPr lang="en-CA" sz="5600" dirty="0" err="1"/>
              <a:t>bénévolat</a:t>
            </a:r>
            <a:r>
              <a:rPr lang="en-CA" sz="5600" dirty="0"/>
              <a:t>, </a:t>
            </a:r>
            <a:r>
              <a:rPr lang="en-CA" sz="5600" dirty="0" err="1"/>
              <a:t>ça</a:t>
            </a:r>
            <a:r>
              <a:rPr lang="en-CA" sz="5600" dirty="0"/>
              <a:t> </a:t>
            </a:r>
            <a:r>
              <a:rPr lang="en-CA" sz="5600" dirty="0" err="1"/>
              <a:t>compte</a:t>
            </a:r>
            <a:r>
              <a:rPr lang="en-CA" sz="5600" dirty="0"/>
              <a:t>: aide </a:t>
            </a:r>
            <a:r>
              <a:rPr lang="en-CA" sz="5600" dirty="0" err="1"/>
              <a:t>encadrée</a:t>
            </a:r>
            <a:r>
              <a:rPr lang="en-CA" sz="5600" dirty="0"/>
              <a:t> et aide </a:t>
            </a:r>
            <a:r>
              <a:rPr lang="en-CA" sz="5600" dirty="0" err="1"/>
              <a:t>informelle</a:t>
            </a:r>
            <a:r>
              <a:rPr lang="en-CA" sz="5600" dirty="0"/>
              <a:t> </a:t>
            </a:r>
            <a:r>
              <a:rPr lang="en-CA" sz="5600" dirty="0" err="1"/>
              <a:t>apportées</a:t>
            </a:r>
            <a:r>
              <a:rPr lang="en-CA" sz="5600" dirty="0"/>
              <a:t> par les </a:t>
            </a:r>
            <a:r>
              <a:rPr lang="en-CA" sz="5600" dirty="0" err="1"/>
              <a:t>Canadiens</a:t>
            </a:r>
            <a:r>
              <a:rPr lang="en-CA" sz="5600" dirty="0"/>
              <a:t> et les </a:t>
            </a:r>
            <a:r>
              <a:rPr lang="en-CA" sz="5600" dirty="0" err="1"/>
              <a:t>Canadiennes</a:t>
            </a:r>
            <a:r>
              <a:rPr lang="en-CA" sz="5600" dirty="0"/>
              <a:t> </a:t>
            </a:r>
            <a:r>
              <a:rPr lang="en-CA" sz="5600" dirty="0" err="1"/>
              <a:t>en</a:t>
            </a:r>
            <a:r>
              <a:rPr lang="en-CA" sz="5600" dirty="0"/>
              <a:t> 2018</a:t>
            </a:r>
          </a:p>
          <a:p>
            <a:pPr marL="0" indent="0">
              <a:buNone/>
            </a:pPr>
            <a:r>
              <a:rPr lang="en-CA" sz="5600" u="sng" dirty="0">
                <a:hlinkClick r:id="rId3"/>
              </a:rPr>
              <a:t>https://www150.statcan.gc.ca/n1/pub/75-006-x/2021001/article/00002-fra.htm</a:t>
            </a:r>
            <a:endParaRPr lang="en-CA" sz="5600" dirty="0"/>
          </a:p>
          <a:p>
            <a:pPr marL="0" indent="0">
              <a:buNone/>
            </a:pPr>
            <a:r>
              <a:rPr lang="en-CA" sz="5600" u="sng" dirty="0">
                <a:hlinkClick r:id="rId4"/>
              </a:rPr>
              <a:t>https://www150.statcan.gc.ca/n1/pub/11-627-m/11-627-m2021035-fra.htm</a:t>
            </a:r>
            <a:endParaRPr lang="en-CA" sz="5600" dirty="0"/>
          </a:p>
          <a:p>
            <a:pPr marL="0" indent="0">
              <a:buNone/>
            </a:pPr>
            <a:endParaRPr lang="en-CA" sz="5600" dirty="0"/>
          </a:p>
          <a:p>
            <a:pPr marL="0" indent="0">
              <a:buNone/>
            </a:pPr>
            <a:r>
              <a:rPr lang="en-CA" sz="5600" dirty="0"/>
              <a:t>Le </a:t>
            </a:r>
            <a:r>
              <a:rPr lang="en-CA" sz="5600" dirty="0" err="1"/>
              <a:t>bénévolat</a:t>
            </a:r>
            <a:r>
              <a:rPr lang="en-CA" sz="5600" dirty="0"/>
              <a:t> au Canada: </a:t>
            </a:r>
            <a:r>
              <a:rPr lang="en-CA" sz="5600" dirty="0" err="1"/>
              <a:t>défis</a:t>
            </a:r>
            <a:r>
              <a:rPr lang="en-CA" sz="5600" dirty="0"/>
              <a:t> et </a:t>
            </a:r>
            <a:r>
              <a:rPr lang="en-CA" sz="5600" dirty="0" err="1"/>
              <a:t>opportunités</a:t>
            </a:r>
            <a:r>
              <a:rPr lang="en-CA" sz="5600" dirty="0"/>
              <a:t> pendant la </a:t>
            </a:r>
            <a:r>
              <a:rPr lang="en-CA" sz="5600" dirty="0" err="1"/>
              <a:t>pandémie</a:t>
            </a:r>
            <a:r>
              <a:rPr lang="en-CA" sz="5600" dirty="0"/>
              <a:t> de COVID-19</a:t>
            </a:r>
          </a:p>
          <a:p>
            <a:pPr marL="0" indent="0">
              <a:buNone/>
            </a:pPr>
            <a:r>
              <a:rPr lang="en-CA" sz="5600" u="sng" dirty="0">
                <a:hlinkClick r:id="rId5"/>
              </a:rPr>
              <a:t>https://www150.statcan.gc.ca/n1/pub/45-28-0001/2020001/article/00037-fra.htm</a:t>
            </a:r>
            <a:endParaRPr lang="en-CA" sz="5600" dirty="0"/>
          </a:p>
          <a:p>
            <a:pPr marL="0" indent="0">
              <a:buNone/>
            </a:pPr>
            <a:endParaRPr lang="en-CA" sz="5600" dirty="0"/>
          </a:p>
          <a:p>
            <a:pPr marL="0" indent="0">
              <a:buNone/>
            </a:pPr>
            <a:r>
              <a:rPr lang="en-CA" sz="5600" b="1" dirty="0"/>
              <a:t>Tableaux CODR</a:t>
            </a:r>
          </a:p>
          <a:p>
            <a:pPr marL="0" indent="0">
              <a:buNone/>
            </a:pPr>
            <a:r>
              <a:rPr lang="en-CA" sz="5600" dirty="0" err="1"/>
              <a:t>Taux</a:t>
            </a:r>
            <a:r>
              <a:rPr lang="en-CA" sz="5600" dirty="0"/>
              <a:t> de </a:t>
            </a:r>
            <a:r>
              <a:rPr lang="en-CA" sz="5600" dirty="0" err="1"/>
              <a:t>donateurs</a:t>
            </a:r>
            <a:r>
              <a:rPr lang="en-CA" sz="5600" dirty="0"/>
              <a:t> et </a:t>
            </a:r>
            <a:r>
              <a:rPr lang="en-CA" sz="5600" dirty="0" err="1"/>
              <a:t>montant</a:t>
            </a:r>
            <a:r>
              <a:rPr lang="en-CA" sz="5600" dirty="0"/>
              <a:t> </a:t>
            </a:r>
            <a:r>
              <a:rPr lang="en-CA" sz="5600" dirty="0" err="1"/>
              <a:t>moyen</a:t>
            </a:r>
            <a:r>
              <a:rPr lang="en-CA" sz="5600" dirty="0"/>
              <a:t> des dons </a:t>
            </a:r>
            <a:r>
              <a:rPr lang="en-CA" sz="5600" dirty="0" err="1"/>
              <a:t>annuels</a:t>
            </a:r>
            <a:r>
              <a:rPr lang="en-CA" sz="5600" dirty="0"/>
              <a:t>, </a:t>
            </a:r>
            <a:r>
              <a:rPr lang="en-CA" sz="5600" dirty="0" err="1"/>
              <a:t>selon</a:t>
            </a:r>
            <a:r>
              <a:rPr lang="en-CA" sz="5600" dirty="0"/>
              <a:t> ...</a:t>
            </a:r>
          </a:p>
          <a:p>
            <a:pPr marL="0" indent="0">
              <a:buNone/>
            </a:pPr>
            <a:r>
              <a:rPr lang="en-CA" sz="5600" u="sng" dirty="0">
                <a:hlinkClick r:id="rId6"/>
              </a:rPr>
              <a:t>https://www150.statcan.gc.ca/t1/tbl1/fr/tv.action?pid=4510003201</a:t>
            </a:r>
            <a:endParaRPr lang="en-CA" sz="5600" dirty="0"/>
          </a:p>
          <a:p>
            <a:pPr marL="0" indent="0">
              <a:buNone/>
            </a:pPr>
            <a:endParaRPr lang="en-CA" sz="5600" dirty="0"/>
          </a:p>
          <a:p>
            <a:pPr marL="0" indent="0">
              <a:lnSpc>
                <a:spcPct val="120000"/>
              </a:lnSpc>
              <a:buNone/>
            </a:pPr>
            <a:r>
              <a:rPr lang="en-CA" sz="5600" dirty="0" err="1"/>
              <a:t>Taux</a:t>
            </a:r>
            <a:r>
              <a:rPr lang="en-CA" sz="5600" dirty="0"/>
              <a:t> de </a:t>
            </a:r>
            <a:r>
              <a:rPr lang="en-CA" sz="5600" dirty="0" err="1"/>
              <a:t>bénévolat</a:t>
            </a:r>
            <a:r>
              <a:rPr lang="en-CA" sz="5600" dirty="0"/>
              <a:t> et </a:t>
            </a:r>
            <a:r>
              <a:rPr lang="en-CA" sz="5600" dirty="0" err="1"/>
              <a:t>heures</a:t>
            </a:r>
            <a:r>
              <a:rPr lang="en-CA" sz="5600" dirty="0"/>
              <a:t> </a:t>
            </a:r>
            <a:r>
              <a:rPr lang="en-CA" sz="5600" dirty="0" err="1"/>
              <a:t>annuelles</a:t>
            </a:r>
            <a:r>
              <a:rPr lang="en-CA" sz="5600" dirty="0"/>
              <a:t> </a:t>
            </a:r>
            <a:r>
              <a:rPr lang="en-CA" sz="5600" dirty="0" err="1"/>
              <a:t>moyennes</a:t>
            </a:r>
            <a:r>
              <a:rPr lang="en-CA" sz="5600" dirty="0"/>
              <a:t> de </a:t>
            </a:r>
            <a:r>
              <a:rPr lang="en-CA" sz="5600" dirty="0" err="1"/>
              <a:t>bénévolat</a:t>
            </a:r>
            <a:r>
              <a:rPr lang="en-CA" sz="5600" dirty="0"/>
              <a:t>, </a:t>
            </a:r>
            <a:r>
              <a:rPr lang="en-CA" sz="5600" dirty="0" err="1"/>
              <a:t>selon</a:t>
            </a:r>
            <a:r>
              <a:rPr lang="en-CA" sz="5600" dirty="0"/>
              <a:t> la definition du </a:t>
            </a:r>
            <a:r>
              <a:rPr lang="en-CA" sz="5600" dirty="0" err="1"/>
              <a:t>bénévolat</a:t>
            </a:r>
            <a:r>
              <a:rPr lang="en-CA" sz="5600" dirty="0"/>
              <a:t> et ...</a:t>
            </a:r>
          </a:p>
          <a:p>
            <a:pPr marL="0" indent="0">
              <a:buNone/>
            </a:pPr>
            <a:r>
              <a:rPr lang="en-CA" sz="5600" u="sng" dirty="0">
                <a:hlinkClick r:id="rId7"/>
              </a:rPr>
              <a:t>https://www150.statcan.gc.ca/t1/tbl1/fr/tv.action?pid=4510004001</a:t>
            </a:r>
            <a:endParaRPr lang="en-CA" sz="5600" dirty="0"/>
          </a:p>
          <a:p>
            <a:pPr marL="0" indent="0">
              <a:buNone/>
            </a:pPr>
            <a:endParaRPr lang="en-CA" dirty="0"/>
          </a:p>
        </p:txBody>
      </p:sp>
      <p:sp>
        <p:nvSpPr>
          <p:cNvPr id="4" name="Slide Number Placeholder 3"/>
          <p:cNvSpPr>
            <a:spLocks noGrp="1"/>
          </p:cNvSpPr>
          <p:nvPr>
            <p:ph type="sldNum" sz="quarter" idx="12"/>
          </p:nvPr>
        </p:nvSpPr>
        <p:spPr/>
        <p:txBody>
          <a:bodyPr/>
          <a:lstStyle/>
          <a:p>
            <a:fld id="{EDB761FF-D525-D64B-8909-8CF25B3FD480}" type="slidenum">
              <a:rPr lang="en-US" smtClean="0"/>
              <a:pPr/>
              <a:t>42</a:t>
            </a:fld>
            <a:endParaRPr lang="en-US" dirty="0"/>
          </a:p>
        </p:txBody>
      </p:sp>
      <p:pic>
        <p:nvPicPr>
          <p:cNvPr id="3" name="Picture 2"/>
          <p:cNvPicPr>
            <a:picLocks noChangeAspect="1"/>
          </p:cNvPicPr>
          <p:nvPr/>
        </p:nvPicPr>
        <p:blipFill>
          <a:blip r:embed="rId8"/>
          <a:stretch>
            <a:fillRect/>
          </a:stretch>
        </p:blipFill>
        <p:spPr>
          <a:xfrm>
            <a:off x="8312464" y="317826"/>
            <a:ext cx="3876675" cy="5924550"/>
          </a:xfrm>
          <a:prstGeom prst="rect">
            <a:avLst/>
          </a:prstGeom>
        </p:spPr>
      </p:pic>
    </p:spTree>
    <p:extLst>
      <p:ext uri="{BB962C8B-B14F-4D97-AF65-F5344CB8AC3E}">
        <p14:creationId xmlns:p14="http://schemas.microsoft.com/office/powerpoint/2010/main" val="1653692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custDataLst>
              <p:tags r:id="rId1"/>
            </p:custDataLst>
          </p:nvPr>
        </p:nvSpPr>
        <p:spPr>
          <a:xfrm>
            <a:off x="-170677" y="1282309"/>
            <a:ext cx="12250557" cy="4992367"/>
          </a:xfrm>
        </p:spPr>
        <p:txBody>
          <a:bodyPr lIns="0">
            <a:normAutofit/>
          </a:bodyPr>
          <a:lstStyle/>
          <a:p>
            <a:pPr lvl="1">
              <a:defRPr/>
            </a:pPr>
            <a:endParaRPr lang="fr-FR" b="1" dirty="0"/>
          </a:p>
          <a:p>
            <a:pPr lvl="1">
              <a:defRPr/>
            </a:pPr>
            <a:endParaRPr lang="fr-FR" b="1" dirty="0"/>
          </a:p>
          <a:p>
            <a:pPr lvl="1">
              <a:defRPr/>
            </a:pPr>
            <a:endParaRPr lang="fr-FR" b="1" dirty="0"/>
          </a:p>
          <a:p>
            <a:pPr lvl="1">
              <a:defRPr/>
            </a:pPr>
            <a:endParaRPr lang="fr-FR" b="1" dirty="0"/>
          </a:p>
          <a:p>
            <a:pPr lvl="1">
              <a:buNone/>
              <a:defRPr/>
            </a:pPr>
            <a:endParaRPr lang="fr-CA" sz="2000" b="1" dirty="0"/>
          </a:p>
        </p:txBody>
      </p:sp>
      <p:sp>
        <p:nvSpPr>
          <p:cNvPr id="5" name="Rectangle 4"/>
          <p:cNvSpPr/>
          <p:nvPr>
            <p:custDataLst>
              <p:tags r:id="rId2"/>
            </p:custDataLst>
          </p:nvPr>
        </p:nvSpPr>
        <p:spPr>
          <a:xfrm>
            <a:off x="3048000" y="1692873"/>
            <a:ext cx="6096000" cy="2000548"/>
          </a:xfrm>
          <a:prstGeom prst="rect">
            <a:avLst/>
          </a:prstGeom>
        </p:spPr>
        <p:txBody>
          <a:bodyPr>
            <a:spAutoFit/>
          </a:bodyPr>
          <a:lstStyle/>
          <a:p>
            <a:pPr algn="ctr"/>
            <a:endParaRPr lang="en-CA" sz="3600" dirty="0">
              <a:solidFill>
                <a:prstClr val="black"/>
              </a:solidFill>
            </a:endParaRPr>
          </a:p>
          <a:p>
            <a:pPr algn="ctr"/>
            <a:r>
              <a:rPr lang="fr-CA" sz="4400" b="1" dirty="0">
                <a:solidFill>
                  <a:prstClr val="black"/>
                </a:solidFill>
                <a:latin typeface="Calibri" panose="020F0502020204030204" pitchFamily="34" charset="0"/>
                <a:ea typeface="Cambria" panose="02040503050406030204" pitchFamily="18" charset="0"/>
                <a:cs typeface="Calibri" panose="020F0502020204030204" pitchFamily="34" charset="0"/>
              </a:rPr>
              <a:t>Merci!</a:t>
            </a:r>
          </a:p>
          <a:p>
            <a:pPr algn="ctr"/>
            <a:r>
              <a:rPr lang="en-CA" sz="4400" b="1" dirty="0">
                <a:solidFill>
                  <a:prstClr val="black"/>
                </a:solidFill>
                <a:latin typeface="Calibri" panose="020F0502020204030204" pitchFamily="34" charset="0"/>
                <a:ea typeface="Cambria" panose="02040503050406030204" pitchFamily="18" charset="0"/>
                <a:cs typeface="Calibri" panose="020F0502020204030204" pitchFamily="34" charset="0"/>
              </a:rPr>
              <a:t>Questions?</a:t>
            </a:r>
          </a:p>
        </p:txBody>
      </p:sp>
      <p:pic>
        <p:nvPicPr>
          <p:cNvPr id="6" name="Picture 5"/>
          <p:cNvPicPr>
            <a:picLocks noChangeAspect="1"/>
          </p:cNvPicPr>
          <p:nvPr>
            <p:custDataLst>
              <p:tags r:id="rId3"/>
            </p:custDataLst>
          </p:nvPr>
        </p:nvPicPr>
        <p:blipFill>
          <a:blip r:embed="rId6"/>
          <a:stretch>
            <a:fillRect/>
          </a:stretch>
        </p:blipFill>
        <p:spPr>
          <a:xfrm>
            <a:off x="112120" y="3165879"/>
            <a:ext cx="3859102" cy="2993395"/>
          </a:xfrm>
          <a:prstGeom prst="rect">
            <a:avLst/>
          </a:prstGeom>
        </p:spPr>
      </p:pic>
      <p:sp>
        <p:nvSpPr>
          <p:cNvPr id="2" name="Espace réservé du numéro de diapositive 1">
            <a:extLst>
              <a:ext uri="{FF2B5EF4-FFF2-40B4-BE49-F238E27FC236}">
                <a16:creationId xmlns:a16="http://schemas.microsoft.com/office/drawing/2014/main" id="{22021BBD-D35F-4DCE-9CBF-763E6697D6A9}"/>
              </a:ext>
            </a:extLst>
          </p:cNvPr>
          <p:cNvSpPr>
            <a:spLocks noGrp="1"/>
          </p:cNvSpPr>
          <p:nvPr>
            <p:ph type="sldNum" sz="quarter" idx="12"/>
          </p:nvPr>
        </p:nvSpPr>
        <p:spPr/>
        <p:txBody>
          <a:body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43</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738078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custDataLst>
              <p:tags r:id="rId1"/>
            </p:custDataLst>
          </p:nvPr>
        </p:nvSpPr>
        <p:spPr>
          <a:xfrm>
            <a:off x="-170677" y="1282309"/>
            <a:ext cx="12250557" cy="4992367"/>
          </a:xfrm>
        </p:spPr>
        <p:txBody>
          <a:bodyPr lIns="0">
            <a:normAutofit/>
          </a:bodyPr>
          <a:lstStyle/>
          <a:p>
            <a:pPr lvl="1">
              <a:defRPr/>
            </a:pPr>
            <a:endParaRPr lang="fr-FR" b="1" dirty="0"/>
          </a:p>
          <a:p>
            <a:pPr lvl="1">
              <a:defRPr/>
            </a:pPr>
            <a:endParaRPr lang="fr-FR" b="1" dirty="0"/>
          </a:p>
          <a:p>
            <a:pPr lvl="1">
              <a:defRPr/>
            </a:pPr>
            <a:endParaRPr lang="fr-FR" b="1" dirty="0"/>
          </a:p>
          <a:p>
            <a:pPr lvl="1">
              <a:defRPr/>
            </a:pPr>
            <a:endParaRPr lang="fr-FR" b="1" dirty="0"/>
          </a:p>
          <a:p>
            <a:pPr lvl="1">
              <a:buNone/>
              <a:defRPr/>
            </a:pPr>
            <a:endParaRPr lang="fr-CA" sz="2000" b="1" dirty="0"/>
          </a:p>
        </p:txBody>
      </p:sp>
      <p:sp>
        <p:nvSpPr>
          <p:cNvPr id="8" name="Title 1">
            <a:extLst>
              <a:ext uri="{FF2B5EF4-FFF2-40B4-BE49-F238E27FC236}">
                <a16:creationId xmlns:a16="http://schemas.microsoft.com/office/drawing/2014/main" id="{22438E87-6CCE-4187-95EE-6E586F470B12}"/>
              </a:ext>
            </a:extLst>
          </p:cNvPr>
          <p:cNvSpPr>
            <a:spLocks noGrp="1"/>
          </p:cNvSpPr>
          <p:nvPr>
            <p:ph type="title"/>
            <p:custDataLst>
              <p:tags r:id="rId2"/>
            </p:custDataLst>
          </p:nvPr>
        </p:nvSpPr>
        <p:spPr>
          <a:xfrm>
            <a:off x="514350" y="836613"/>
            <a:ext cx="10398125" cy="534987"/>
          </a:xfrm>
        </p:spPr>
        <p:txBody>
          <a:bodyPr>
            <a:spAutoFit/>
          </a:bodyPr>
          <a:lstStyle/>
          <a:p>
            <a:pPr algn="ctr"/>
            <a:r>
              <a:rPr lang="en-CA" sz="3200" b="1" dirty="0">
                <a:latin typeface="+mn-lt"/>
              </a:rPr>
              <a:t>PROGRAMME GÉNÉRAL DES STATISTIQUES SOCIALES</a:t>
            </a:r>
          </a:p>
        </p:txBody>
      </p:sp>
      <p:sp>
        <p:nvSpPr>
          <p:cNvPr id="3" name="Rectangle 2"/>
          <p:cNvSpPr/>
          <p:nvPr>
            <p:custDataLst>
              <p:tags r:id="rId3"/>
            </p:custDataLst>
          </p:nvPr>
        </p:nvSpPr>
        <p:spPr>
          <a:xfrm>
            <a:off x="762060" y="1290315"/>
            <a:ext cx="10150415" cy="615553"/>
          </a:xfrm>
          <a:prstGeom prst="rect">
            <a:avLst/>
          </a:prstGeom>
        </p:spPr>
        <p:txBody>
          <a:bodyPr wrap="square">
            <a:spAutoFit/>
          </a:bodyPr>
          <a:lstStyle/>
          <a:p>
            <a:pPr indent="-342900"/>
            <a:r>
              <a:rPr lang="fr-CA" sz="1600" b="1" dirty="0">
                <a:solidFill>
                  <a:srgbClr val="4472C4"/>
                </a:solidFill>
              </a:rPr>
              <a:t>Fournir des renseignements sur des questions de politique sociale précises qui suscitent déjà de l’intérêt ou qui en susciteront afin de mieux comprendre l’évolution des conditions de vie et du bien-être des Canadiens au fil du temps.</a:t>
            </a:r>
            <a:r>
              <a:rPr lang="en-CA" b="1" dirty="0">
                <a:solidFill>
                  <a:srgbClr val="002060"/>
                </a:solidFill>
              </a:rPr>
              <a:t> </a:t>
            </a:r>
          </a:p>
        </p:txBody>
      </p:sp>
      <p:sp>
        <p:nvSpPr>
          <p:cNvPr id="9" name="Rectangle 8"/>
          <p:cNvSpPr/>
          <p:nvPr>
            <p:custDataLst>
              <p:tags r:id="rId4"/>
            </p:custDataLst>
          </p:nvPr>
        </p:nvSpPr>
        <p:spPr>
          <a:xfrm>
            <a:off x="356559" y="2050421"/>
            <a:ext cx="7691886" cy="3970318"/>
          </a:xfrm>
          <a:prstGeom prst="rect">
            <a:avLst/>
          </a:prstGeom>
        </p:spPr>
        <p:txBody>
          <a:bodyPr wrap="square">
            <a:spAutoFit/>
          </a:bodyPr>
          <a:lstStyle/>
          <a:p>
            <a:pPr marL="285750" indent="-285750">
              <a:spcAft>
                <a:spcPts val="2400"/>
              </a:spcAft>
              <a:buFont typeface="Arial" panose="020B0604020202020204" pitchFamily="34" charset="0"/>
              <a:buChar char="•"/>
              <a:defRPr/>
            </a:pPr>
            <a:r>
              <a:rPr lang="en-CA" sz="1600" b="1" dirty="0">
                <a:solidFill>
                  <a:prstClr val="black"/>
                </a:solidFill>
              </a:rPr>
              <a:t>De riches </a:t>
            </a:r>
            <a:r>
              <a:rPr lang="en-CA" sz="1600" b="1" dirty="0" err="1">
                <a:solidFill>
                  <a:prstClr val="black"/>
                </a:solidFill>
              </a:rPr>
              <a:t>fichiers</a:t>
            </a:r>
            <a:r>
              <a:rPr lang="en-CA" sz="1600" b="1" dirty="0">
                <a:solidFill>
                  <a:prstClr val="black"/>
                </a:solidFill>
              </a:rPr>
              <a:t> </a:t>
            </a:r>
            <a:r>
              <a:rPr lang="en-CA" sz="1600" b="1" dirty="0" err="1">
                <a:solidFill>
                  <a:prstClr val="black"/>
                </a:solidFill>
              </a:rPr>
              <a:t>analytiques</a:t>
            </a:r>
            <a:r>
              <a:rPr lang="en-CA" sz="1600" b="1" dirty="0">
                <a:solidFill>
                  <a:prstClr val="black"/>
                </a:solidFill>
              </a:rPr>
              <a:t> </a:t>
            </a:r>
            <a:r>
              <a:rPr lang="en-CA" sz="1600" dirty="0" err="1">
                <a:solidFill>
                  <a:prstClr val="black"/>
                </a:solidFill>
              </a:rPr>
              <a:t>fournis</a:t>
            </a:r>
            <a:r>
              <a:rPr lang="en-CA" sz="1600" dirty="0">
                <a:solidFill>
                  <a:prstClr val="black"/>
                </a:solidFill>
              </a:rPr>
              <a:t> par des </a:t>
            </a:r>
            <a:r>
              <a:rPr lang="en-CA" sz="1600" dirty="0" err="1">
                <a:solidFill>
                  <a:prstClr val="black"/>
                </a:solidFill>
              </a:rPr>
              <a:t>enquêtes</a:t>
            </a:r>
            <a:r>
              <a:rPr lang="en-CA" sz="1600" dirty="0">
                <a:solidFill>
                  <a:prstClr val="black"/>
                </a:solidFill>
              </a:rPr>
              <a:t> </a:t>
            </a:r>
            <a:r>
              <a:rPr lang="en-CA" sz="1600" dirty="0" err="1">
                <a:solidFill>
                  <a:prstClr val="black"/>
                </a:solidFill>
              </a:rPr>
              <a:t>approfondies</a:t>
            </a:r>
            <a:r>
              <a:rPr lang="en-CA" sz="1600" dirty="0">
                <a:solidFill>
                  <a:prstClr val="black"/>
                </a:solidFill>
              </a:rPr>
              <a:t> </a:t>
            </a:r>
            <a:r>
              <a:rPr lang="en-CA" sz="1600" dirty="0" err="1">
                <a:solidFill>
                  <a:prstClr val="black"/>
                </a:solidFill>
              </a:rPr>
              <a:t>permettent</a:t>
            </a:r>
            <a:r>
              <a:rPr lang="en-CA" sz="1600" dirty="0">
                <a:solidFill>
                  <a:prstClr val="black"/>
                </a:solidFill>
              </a:rPr>
              <a:t> des analyses </a:t>
            </a:r>
            <a:r>
              <a:rPr lang="en-CA" sz="1600" dirty="0" err="1">
                <a:solidFill>
                  <a:prstClr val="black"/>
                </a:solidFill>
              </a:rPr>
              <a:t>nuancées</a:t>
            </a:r>
            <a:r>
              <a:rPr lang="en-CA" sz="1600" dirty="0">
                <a:solidFill>
                  <a:prstClr val="black"/>
                </a:solidFill>
              </a:rPr>
              <a:t> qui </a:t>
            </a:r>
            <a:r>
              <a:rPr lang="en-CA" sz="1600" dirty="0" err="1">
                <a:solidFill>
                  <a:prstClr val="black"/>
                </a:solidFill>
              </a:rPr>
              <a:t>appuient</a:t>
            </a:r>
            <a:r>
              <a:rPr lang="en-CA" sz="1600" dirty="0">
                <a:solidFill>
                  <a:prstClr val="black"/>
                </a:solidFill>
              </a:rPr>
              <a:t> des explorations </a:t>
            </a:r>
            <a:r>
              <a:rPr lang="en-CA" sz="1600" dirty="0" err="1">
                <a:solidFill>
                  <a:prstClr val="black"/>
                </a:solidFill>
              </a:rPr>
              <a:t>approfondies</a:t>
            </a:r>
            <a:r>
              <a:rPr lang="en-CA" sz="1600" dirty="0">
                <a:solidFill>
                  <a:prstClr val="black"/>
                </a:solidFill>
              </a:rPr>
              <a:t> des conditions </a:t>
            </a:r>
            <a:r>
              <a:rPr lang="en-CA" sz="1600" dirty="0" err="1">
                <a:solidFill>
                  <a:prstClr val="black"/>
                </a:solidFill>
              </a:rPr>
              <a:t>sociales</a:t>
            </a:r>
            <a:r>
              <a:rPr lang="en-CA" sz="1600" dirty="0">
                <a:solidFill>
                  <a:prstClr val="black"/>
                </a:solidFill>
              </a:rPr>
              <a:t> des Canadiens (par </a:t>
            </a:r>
            <a:r>
              <a:rPr lang="en-CA" sz="1600" dirty="0" err="1">
                <a:solidFill>
                  <a:prstClr val="black"/>
                </a:solidFill>
              </a:rPr>
              <a:t>exemple</a:t>
            </a:r>
            <a:r>
              <a:rPr lang="en-CA" sz="1600" dirty="0">
                <a:solidFill>
                  <a:prstClr val="black"/>
                </a:solidFill>
              </a:rPr>
              <a:t>, </a:t>
            </a:r>
            <a:r>
              <a:rPr lang="en-CA" sz="1600" dirty="0" err="1">
                <a:solidFill>
                  <a:prstClr val="black"/>
                </a:solidFill>
              </a:rPr>
              <a:t>l’emploi</a:t>
            </a:r>
            <a:r>
              <a:rPr lang="en-CA" sz="1600" dirty="0">
                <a:solidFill>
                  <a:prstClr val="black"/>
                </a:solidFill>
              </a:rPr>
              <a:t> du temps, la </a:t>
            </a:r>
            <a:r>
              <a:rPr lang="en-CA" sz="1600" dirty="0" err="1">
                <a:solidFill>
                  <a:prstClr val="black"/>
                </a:solidFill>
              </a:rPr>
              <a:t>famille</a:t>
            </a:r>
            <a:r>
              <a:rPr lang="en-CA" sz="1600" dirty="0">
                <a:solidFill>
                  <a:prstClr val="black"/>
                </a:solidFill>
              </a:rPr>
              <a:t>, la victimisation, etc.)</a:t>
            </a:r>
          </a:p>
          <a:p>
            <a:pPr marL="285750" indent="-285750">
              <a:spcAft>
                <a:spcPts val="2400"/>
              </a:spcAft>
              <a:buFont typeface="Arial" panose="020B0604020202020204" pitchFamily="34" charset="0"/>
              <a:buChar char="•"/>
              <a:defRPr/>
            </a:pPr>
            <a:r>
              <a:rPr lang="en-CA" sz="1600" dirty="0" err="1">
                <a:solidFill>
                  <a:prstClr val="black"/>
                </a:solidFill>
              </a:rPr>
              <a:t>L’utilisation</a:t>
            </a:r>
            <a:r>
              <a:rPr lang="en-CA" sz="1600" dirty="0">
                <a:solidFill>
                  <a:prstClr val="black"/>
                </a:solidFill>
              </a:rPr>
              <a:t> de </a:t>
            </a:r>
            <a:r>
              <a:rPr lang="en-CA" sz="1600" b="1" dirty="0" err="1">
                <a:solidFill>
                  <a:prstClr val="black"/>
                </a:solidFill>
              </a:rPr>
              <a:t>données</a:t>
            </a:r>
            <a:r>
              <a:rPr lang="en-CA" sz="1600" b="1" dirty="0">
                <a:solidFill>
                  <a:prstClr val="black"/>
                </a:solidFill>
              </a:rPr>
              <a:t> </a:t>
            </a:r>
            <a:r>
              <a:rPr lang="en-CA" sz="1600" b="1" dirty="0" err="1">
                <a:solidFill>
                  <a:prstClr val="black"/>
                </a:solidFill>
              </a:rPr>
              <a:t>administratives</a:t>
            </a:r>
            <a:r>
              <a:rPr lang="en-CA" sz="1600" b="1" dirty="0">
                <a:solidFill>
                  <a:prstClr val="black"/>
                </a:solidFill>
              </a:rPr>
              <a:t>, de </a:t>
            </a:r>
            <a:r>
              <a:rPr lang="en-CA" sz="1600" b="1" dirty="0" err="1">
                <a:solidFill>
                  <a:prstClr val="black"/>
                </a:solidFill>
              </a:rPr>
              <a:t>modèles</a:t>
            </a:r>
            <a:r>
              <a:rPr lang="en-CA" sz="1600" b="1" dirty="0">
                <a:solidFill>
                  <a:prstClr val="black"/>
                </a:solidFill>
              </a:rPr>
              <a:t> et de </a:t>
            </a:r>
            <a:r>
              <a:rPr lang="en-CA" sz="1600" b="1" dirty="0" err="1">
                <a:solidFill>
                  <a:prstClr val="black"/>
                </a:solidFill>
              </a:rPr>
              <a:t>véhicules</a:t>
            </a:r>
            <a:r>
              <a:rPr lang="en-CA" sz="1600" b="1" dirty="0">
                <a:solidFill>
                  <a:prstClr val="black"/>
                </a:solidFill>
              </a:rPr>
              <a:t> </a:t>
            </a:r>
            <a:r>
              <a:rPr lang="en-CA" sz="1600" b="1" dirty="0" err="1">
                <a:solidFill>
                  <a:prstClr val="black"/>
                </a:solidFill>
              </a:rPr>
              <a:t>d’enquête</a:t>
            </a:r>
            <a:r>
              <a:rPr lang="en-CA" sz="1600" b="1" dirty="0">
                <a:solidFill>
                  <a:prstClr val="black"/>
                </a:solidFill>
              </a:rPr>
              <a:t> </a:t>
            </a:r>
            <a:r>
              <a:rPr lang="en-CA" sz="1600" b="1" dirty="0" err="1">
                <a:solidFill>
                  <a:prstClr val="black"/>
                </a:solidFill>
              </a:rPr>
              <a:t>modernisés</a:t>
            </a:r>
            <a:r>
              <a:rPr lang="en-CA" sz="1600" b="1" dirty="0">
                <a:solidFill>
                  <a:prstClr val="black"/>
                </a:solidFill>
              </a:rPr>
              <a:t> </a:t>
            </a:r>
            <a:r>
              <a:rPr lang="en-CA" sz="1600" dirty="0" err="1">
                <a:solidFill>
                  <a:prstClr val="black"/>
                </a:solidFill>
              </a:rPr>
              <a:t>permet</a:t>
            </a:r>
            <a:r>
              <a:rPr lang="en-CA" sz="1600" dirty="0">
                <a:solidFill>
                  <a:prstClr val="black"/>
                </a:solidFill>
              </a:rPr>
              <a:t> </a:t>
            </a:r>
            <a:r>
              <a:rPr lang="en-CA" sz="1600" dirty="0" err="1">
                <a:solidFill>
                  <a:prstClr val="black"/>
                </a:solidFill>
              </a:rPr>
              <a:t>l’intégration</a:t>
            </a:r>
            <a:r>
              <a:rPr lang="en-CA" sz="1600" dirty="0">
                <a:solidFill>
                  <a:prstClr val="black"/>
                </a:solidFill>
              </a:rPr>
              <a:t> des </a:t>
            </a:r>
            <a:r>
              <a:rPr lang="en-CA" sz="1600" dirty="0" err="1">
                <a:solidFill>
                  <a:prstClr val="black"/>
                </a:solidFill>
              </a:rPr>
              <a:t>données</a:t>
            </a:r>
            <a:r>
              <a:rPr lang="en-CA" sz="1600" dirty="0">
                <a:solidFill>
                  <a:prstClr val="black"/>
                </a:solidFill>
              </a:rPr>
              <a:t>, </a:t>
            </a:r>
            <a:r>
              <a:rPr lang="en-CA" sz="1600" dirty="0" err="1">
                <a:solidFill>
                  <a:prstClr val="black"/>
                </a:solidFill>
              </a:rPr>
              <a:t>l’amélioration</a:t>
            </a:r>
            <a:r>
              <a:rPr lang="en-CA" sz="1600" dirty="0">
                <a:solidFill>
                  <a:prstClr val="black"/>
                </a:solidFill>
              </a:rPr>
              <a:t> de la </a:t>
            </a:r>
            <a:r>
              <a:rPr lang="en-CA" sz="1600" dirty="0" err="1">
                <a:solidFill>
                  <a:prstClr val="black"/>
                </a:solidFill>
              </a:rPr>
              <a:t>rapidité</a:t>
            </a:r>
            <a:r>
              <a:rPr lang="en-CA" sz="1600" dirty="0">
                <a:solidFill>
                  <a:prstClr val="black"/>
                </a:solidFill>
              </a:rPr>
              <a:t> </a:t>
            </a:r>
            <a:r>
              <a:rPr lang="en-CA" sz="1600" dirty="0" err="1">
                <a:solidFill>
                  <a:prstClr val="black"/>
                </a:solidFill>
              </a:rPr>
              <a:t>d’exécution</a:t>
            </a:r>
            <a:r>
              <a:rPr lang="en-CA" sz="1600" dirty="0">
                <a:solidFill>
                  <a:prstClr val="black"/>
                </a:solidFill>
              </a:rPr>
              <a:t> et du </a:t>
            </a:r>
            <a:r>
              <a:rPr lang="en-CA" sz="1600" dirty="0" err="1">
                <a:solidFill>
                  <a:prstClr val="black"/>
                </a:solidFill>
              </a:rPr>
              <a:t>fardeau</a:t>
            </a:r>
            <a:r>
              <a:rPr lang="en-CA" sz="1600" dirty="0">
                <a:solidFill>
                  <a:prstClr val="black"/>
                </a:solidFill>
              </a:rPr>
              <a:t> des </a:t>
            </a:r>
            <a:r>
              <a:rPr lang="en-CA" sz="1600" dirty="0" err="1">
                <a:solidFill>
                  <a:prstClr val="black"/>
                </a:solidFill>
              </a:rPr>
              <a:t>répondants</a:t>
            </a:r>
            <a:endParaRPr lang="en-CA" sz="1600" dirty="0">
              <a:solidFill>
                <a:prstClr val="black"/>
              </a:solidFill>
            </a:endParaRPr>
          </a:p>
          <a:p>
            <a:pPr marL="285750" indent="-285750">
              <a:spcAft>
                <a:spcPts val="2400"/>
              </a:spcAft>
              <a:buFont typeface="Arial" panose="020B0604020202020204" pitchFamily="34" charset="0"/>
              <a:buChar char="•"/>
              <a:defRPr/>
            </a:pPr>
            <a:r>
              <a:rPr lang="en-CA" sz="1600" dirty="0">
                <a:solidFill>
                  <a:prstClr val="black"/>
                </a:solidFill>
              </a:rPr>
              <a:t>Une plus </a:t>
            </a:r>
            <a:r>
              <a:rPr lang="en-CA" sz="1600" dirty="0" err="1">
                <a:solidFill>
                  <a:prstClr val="black"/>
                </a:solidFill>
              </a:rPr>
              <a:t>grande</a:t>
            </a:r>
            <a:r>
              <a:rPr lang="en-CA" sz="1600" dirty="0">
                <a:solidFill>
                  <a:prstClr val="black"/>
                </a:solidFill>
              </a:rPr>
              <a:t> </a:t>
            </a:r>
            <a:r>
              <a:rPr lang="en-CA" sz="1600" dirty="0" err="1">
                <a:solidFill>
                  <a:prstClr val="black"/>
                </a:solidFill>
              </a:rPr>
              <a:t>capacité</a:t>
            </a:r>
            <a:r>
              <a:rPr lang="en-CA" sz="1600" dirty="0">
                <a:solidFill>
                  <a:prstClr val="black"/>
                </a:solidFill>
              </a:rPr>
              <a:t> à </a:t>
            </a:r>
            <a:r>
              <a:rPr lang="en-CA" sz="1600" b="1" dirty="0" err="1">
                <a:solidFill>
                  <a:prstClr val="black"/>
                </a:solidFill>
              </a:rPr>
              <a:t>désagréger</a:t>
            </a:r>
            <a:r>
              <a:rPr lang="en-CA" sz="1600" b="1" dirty="0">
                <a:solidFill>
                  <a:prstClr val="black"/>
                </a:solidFill>
              </a:rPr>
              <a:t> les estimations </a:t>
            </a:r>
            <a:r>
              <a:rPr lang="en-CA" sz="1600" dirty="0">
                <a:solidFill>
                  <a:prstClr val="black"/>
                </a:solidFill>
              </a:rPr>
              <a:t>à </a:t>
            </a:r>
            <a:r>
              <a:rPr lang="en-CA" sz="1600" dirty="0" err="1">
                <a:solidFill>
                  <a:prstClr val="black"/>
                </a:solidFill>
              </a:rPr>
              <a:t>l’aide</a:t>
            </a:r>
            <a:r>
              <a:rPr lang="en-CA" sz="1600" dirty="0">
                <a:solidFill>
                  <a:prstClr val="black"/>
                </a:solidFill>
              </a:rPr>
              <a:t> </a:t>
            </a:r>
            <a:r>
              <a:rPr lang="en-CA" sz="1600" dirty="0" err="1">
                <a:solidFill>
                  <a:prstClr val="black"/>
                </a:solidFill>
              </a:rPr>
              <a:t>d’échantillonnage</a:t>
            </a:r>
            <a:r>
              <a:rPr lang="en-CA" sz="1600" dirty="0">
                <a:solidFill>
                  <a:prstClr val="black"/>
                </a:solidFill>
              </a:rPr>
              <a:t> </a:t>
            </a:r>
            <a:r>
              <a:rPr lang="en-CA" sz="1600" dirty="0" err="1">
                <a:solidFill>
                  <a:prstClr val="black"/>
                </a:solidFill>
              </a:rPr>
              <a:t>améliorée</a:t>
            </a:r>
            <a:r>
              <a:rPr lang="en-CA" sz="1600" dirty="0">
                <a:solidFill>
                  <a:prstClr val="black"/>
                </a:solidFill>
              </a:rPr>
              <a:t> en </a:t>
            </a:r>
            <a:r>
              <a:rPr lang="en-CA" sz="1600" dirty="0" err="1">
                <a:solidFill>
                  <a:prstClr val="black"/>
                </a:solidFill>
              </a:rPr>
              <a:t>commençant</a:t>
            </a:r>
            <a:r>
              <a:rPr lang="en-CA" sz="1600" dirty="0">
                <a:solidFill>
                  <a:prstClr val="black"/>
                </a:solidFill>
              </a:rPr>
              <a:t> par </a:t>
            </a:r>
            <a:r>
              <a:rPr lang="en-CA" sz="1600" dirty="0" err="1">
                <a:solidFill>
                  <a:prstClr val="black"/>
                </a:solidFill>
              </a:rPr>
              <a:t>l’identité</a:t>
            </a:r>
            <a:r>
              <a:rPr lang="en-CA" sz="1600" dirty="0">
                <a:solidFill>
                  <a:prstClr val="black"/>
                </a:solidFill>
              </a:rPr>
              <a:t> </a:t>
            </a:r>
            <a:r>
              <a:rPr lang="en-CA" sz="1600" dirty="0" err="1">
                <a:solidFill>
                  <a:prstClr val="black"/>
                </a:solidFill>
              </a:rPr>
              <a:t>sociale</a:t>
            </a:r>
            <a:r>
              <a:rPr lang="en-CA" sz="1600" dirty="0">
                <a:solidFill>
                  <a:prstClr val="black"/>
                </a:solidFill>
              </a:rPr>
              <a:t> (2020) </a:t>
            </a:r>
            <a:r>
              <a:rPr lang="en-CA" sz="1600" dirty="0" err="1">
                <a:solidFill>
                  <a:prstClr val="black"/>
                </a:solidFill>
              </a:rPr>
              <a:t>permettant</a:t>
            </a:r>
            <a:r>
              <a:rPr lang="en-CA" sz="1600" dirty="0">
                <a:solidFill>
                  <a:prstClr val="black"/>
                </a:solidFill>
              </a:rPr>
              <a:t> de </a:t>
            </a:r>
            <a:r>
              <a:rPr lang="en-CA" sz="1600" dirty="0" err="1">
                <a:solidFill>
                  <a:prstClr val="black"/>
                </a:solidFill>
              </a:rPr>
              <a:t>mieux</a:t>
            </a:r>
            <a:r>
              <a:rPr lang="en-CA" sz="1600" dirty="0">
                <a:solidFill>
                  <a:prstClr val="black"/>
                </a:solidFill>
              </a:rPr>
              <a:t> </a:t>
            </a:r>
            <a:r>
              <a:rPr lang="en-CA" sz="1600" dirty="0" err="1">
                <a:solidFill>
                  <a:prstClr val="black"/>
                </a:solidFill>
              </a:rPr>
              <a:t>comprendre</a:t>
            </a:r>
            <a:r>
              <a:rPr lang="en-CA" sz="1600" dirty="0">
                <a:solidFill>
                  <a:prstClr val="black"/>
                </a:solidFill>
              </a:rPr>
              <a:t> le </a:t>
            </a:r>
            <a:r>
              <a:rPr lang="en-CA" sz="1600" dirty="0" err="1">
                <a:solidFill>
                  <a:prstClr val="black"/>
                </a:solidFill>
              </a:rPr>
              <a:t>vécu</a:t>
            </a:r>
            <a:r>
              <a:rPr lang="en-CA" sz="1600" dirty="0">
                <a:solidFill>
                  <a:prstClr val="black"/>
                </a:solidFill>
              </a:rPr>
              <a:t> de divers </a:t>
            </a:r>
            <a:r>
              <a:rPr lang="en-CA" sz="1600" dirty="0" err="1">
                <a:solidFill>
                  <a:prstClr val="black"/>
                </a:solidFill>
              </a:rPr>
              <a:t>groupes</a:t>
            </a:r>
            <a:r>
              <a:rPr lang="en-CA" sz="1600" dirty="0">
                <a:solidFill>
                  <a:prstClr val="black"/>
                </a:solidFill>
              </a:rPr>
              <a:t> de Canadiens</a:t>
            </a:r>
          </a:p>
          <a:p>
            <a:pPr marL="285750" indent="-285750">
              <a:spcAft>
                <a:spcPts val="2400"/>
              </a:spcAft>
              <a:buFont typeface="Arial" panose="020B0604020202020204" pitchFamily="34" charset="0"/>
              <a:buChar char="•"/>
              <a:defRPr/>
            </a:pPr>
            <a:r>
              <a:rPr lang="en-CA" sz="1600" b="1" dirty="0" err="1">
                <a:solidFill>
                  <a:prstClr val="black"/>
                </a:solidFill>
              </a:rPr>
              <a:t>Gouvernance</a:t>
            </a:r>
            <a:r>
              <a:rPr lang="en-CA" sz="1600" dirty="0">
                <a:solidFill>
                  <a:prstClr val="black"/>
                </a:solidFill>
              </a:rPr>
              <a:t> </a:t>
            </a:r>
            <a:r>
              <a:rPr lang="en-CA" sz="1600" dirty="0" err="1">
                <a:solidFill>
                  <a:prstClr val="black"/>
                </a:solidFill>
              </a:rPr>
              <a:t>solide</a:t>
            </a:r>
            <a:r>
              <a:rPr lang="en-CA" sz="1600" dirty="0">
                <a:solidFill>
                  <a:prstClr val="black"/>
                </a:solidFill>
              </a:rPr>
              <a:t> du programme et </a:t>
            </a:r>
            <a:r>
              <a:rPr lang="en-CA" sz="1600" b="1" dirty="0">
                <a:solidFill>
                  <a:prstClr val="black"/>
                </a:solidFill>
              </a:rPr>
              <a:t>engagement</a:t>
            </a:r>
            <a:r>
              <a:rPr lang="en-CA" sz="1600" dirty="0">
                <a:solidFill>
                  <a:prstClr val="black"/>
                </a:solidFill>
              </a:rPr>
              <a:t> </a:t>
            </a:r>
            <a:r>
              <a:rPr lang="en-CA" sz="1600" dirty="0" err="1">
                <a:solidFill>
                  <a:prstClr val="black"/>
                </a:solidFill>
              </a:rPr>
              <a:t>élargi</a:t>
            </a:r>
            <a:r>
              <a:rPr lang="en-CA" sz="1600" dirty="0">
                <a:solidFill>
                  <a:prstClr val="black"/>
                </a:solidFill>
              </a:rPr>
              <a:t> avec les </a:t>
            </a:r>
            <a:r>
              <a:rPr lang="en-CA" sz="1600" dirty="0" err="1">
                <a:solidFill>
                  <a:prstClr val="black"/>
                </a:solidFill>
              </a:rPr>
              <a:t>partenaires</a:t>
            </a:r>
            <a:r>
              <a:rPr lang="en-CA" sz="1600" dirty="0">
                <a:solidFill>
                  <a:prstClr val="black"/>
                </a:solidFill>
              </a:rPr>
              <a:t> et les </a:t>
            </a:r>
            <a:r>
              <a:rPr lang="en-CA" sz="1600" dirty="0" err="1">
                <a:solidFill>
                  <a:prstClr val="black"/>
                </a:solidFill>
              </a:rPr>
              <a:t>intervenants</a:t>
            </a:r>
            <a:r>
              <a:rPr lang="en-CA" sz="1600" dirty="0">
                <a:solidFill>
                  <a:prstClr val="black"/>
                </a:solidFill>
              </a:rPr>
              <a:t> par le </a:t>
            </a:r>
            <a:r>
              <a:rPr lang="en-CA" sz="1600" dirty="0" err="1">
                <a:solidFill>
                  <a:prstClr val="black"/>
                </a:solidFill>
              </a:rPr>
              <a:t>rétablissement</a:t>
            </a:r>
            <a:r>
              <a:rPr lang="en-CA" sz="1600" dirty="0">
                <a:solidFill>
                  <a:prstClr val="black"/>
                </a:solidFill>
              </a:rPr>
              <a:t> d’un </a:t>
            </a:r>
            <a:r>
              <a:rPr lang="en-CA" sz="1600" dirty="0" err="1">
                <a:solidFill>
                  <a:prstClr val="black"/>
                </a:solidFill>
              </a:rPr>
              <a:t>comité</a:t>
            </a:r>
            <a:r>
              <a:rPr lang="en-CA" sz="1600" dirty="0">
                <a:solidFill>
                  <a:prstClr val="black"/>
                </a:solidFill>
              </a:rPr>
              <a:t> </a:t>
            </a:r>
            <a:r>
              <a:rPr lang="en-CA" sz="1600" dirty="0" err="1">
                <a:solidFill>
                  <a:prstClr val="black"/>
                </a:solidFill>
              </a:rPr>
              <a:t>consultatif</a:t>
            </a:r>
            <a:r>
              <a:rPr lang="en-CA" sz="1600" dirty="0">
                <a:solidFill>
                  <a:prstClr val="black"/>
                </a:solidFill>
              </a:rPr>
              <a:t> et d’un </a:t>
            </a:r>
            <a:r>
              <a:rPr lang="en-CA" sz="1600" dirty="0" err="1">
                <a:solidFill>
                  <a:prstClr val="black"/>
                </a:solidFill>
              </a:rPr>
              <a:t>comité</a:t>
            </a:r>
            <a:r>
              <a:rPr lang="en-CA" sz="1600" dirty="0">
                <a:solidFill>
                  <a:prstClr val="black"/>
                </a:solidFill>
              </a:rPr>
              <a:t> </a:t>
            </a:r>
            <a:r>
              <a:rPr lang="en-CA" sz="1600" dirty="0" err="1">
                <a:solidFill>
                  <a:prstClr val="black"/>
                </a:solidFill>
              </a:rPr>
              <a:t>directeur</a:t>
            </a:r>
            <a:r>
              <a:rPr lang="en-CA" sz="1600" dirty="0">
                <a:solidFill>
                  <a:prstClr val="black"/>
                </a:solidFill>
              </a:rPr>
              <a:t> sur les conditions </a:t>
            </a:r>
            <a:r>
              <a:rPr lang="en-CA" sz="1600" dirty="0" err="1">
                <a:solidFill>
                  <a:prstClr val="black"/>
                </a:solidFill>
              </a:rPr>
              <a:t>sociales</a:t>
            </a:r>
            <a:r>
              <a:rPr lang="en-CA" sz="1600" dirty="0">
                <a:solidFill>
                  <a:prstClr val="black"/>
                </a:solidFill>
              </a:rPr>
              <a:t> (</a:t>
            </a:r>
            <a:r>
              <a:rPr lang="en-CA" sz="1600" dirty="0" err="1">
                <a:solidFill>
                  <a:prstClr val="black"/>
                </a:solidFill>
              </a:rPr>
              <a:t>printemps</a:t>
            </a:r>
            <a:r>
              <a:rPr lang="en-CA" sz="1600" dirty="0">
                <a:solidFill>
                  <a:prstClr val="black"/>
                </a:solidFill>
              </a:rPr>
              <a:t> 2022)</a:t>
            </a:r>
          </a:p>
        </p:txBody>
      </p:sp>
      <p:pic>
        <p:nvPicPr>
          <p:cNvPr id="10" name="Picture 9"/>
          <p:cNvPicPr>
            <a:picLocks noChangeAspect="1"/>
          </p:cNvPicPr>
          <p:nvPr>
            <p:custDataLst>
              <p:tags r:id="rId5"/>
            </p:custDataLst>
          </p:nvPr>
        </p:nvPicPr>
        <p:blipFill>
          <a:blip r:embed="rId8"/>
          <a:stretch>
            <a:fillRect/>
          </a:stretch>
        </p:blipFill>
        <p:spPr>
          <a:xfrm>
            <a:off x="7791870" y="1839227"/>
            <a:ext cx="4400130" cy="4507726"/>
          </a:xfrm>
          <a:prstGeom prst="rect">
            <a:avLst/>
          </a:prstGeom>
        </p:spPr>
      </p:pic>
      <p:sp>
        <p:nvSpPr>
          <p:cNvPr id="2" name="Espace réservé du numéro de diapositive 1">
            <a:extLst>
              <a:ext uri="{FF2B5EF4-FFF2-40B4-BE49-F238E27FC236}">
                <a16:creationId xmlns:a16="http://schemas.microsoft.com/office/drawing/2014/main" id="{A214D550-6ADF-4C0A-92A8-6CA9F96DB7F6}"/>
              </a:ext>
            </a:extLst>
          </p:cNvPr>
          <p:cNvSpPr>
            <a:spLocks noGrp="1"/>
          </p:cNvSpPr>
          <p:nvPr>
            <p:ph type="sldNum" sz="quarter" idx="12"/>
          </p:nvPr>
        </p:nvSpPr>
        <p:spPr/>
        <p:txBody>
          <a:body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5</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297436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custDataLst>
              <p:tags r:id="rId1"/>
            </p:custDataLst>
          </p:nvPr>
        </p:nvSpPr>
        <p:spPr>
          <a:xfrm>
            <a:off x="221194" y="1423626"/>
            <a:ext cx="2748862" cy="672617"/>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fr-CA">
                <a:solidFill>
                  <a:prstClr val="black"/>
                </a:solidFill>
              </a:rPr>
              <a:t>Devrait </a:t>
            </a:r>
          </a:p>
        </p:txBody>
      </p:sp>
      <p:sp>
        <p:nvSpPr>
          <p:cNvPr id="31" name="Rectangle 30"/>
          <p:cNvSpPr/>
          <p:nvPr>
            <p:custDataLst>
              <p:tags r:id="rId2"/>
            </p:custDataLst>
          </p:nvPr>
        </p:nvSpPr>
        <p:spPr>
          <a:xfrm>
            <a:off x="221194" y="2258728"/>
            <a:ext cx="2748862" cy="379273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32" name="Title 1"/>
          <p:cNvSpPr>
            <a:spLocks noGrp="1"/>
          </p:cNvSpPr>
          <p:nvPr>
            <p:ph type="title"/>
            <p:custDataLst>
              <p:tags r:id="rId3"/>
            </p:custDataLst>
          </p:nvPr>
        </p:nvSpPr>
        <p:spPr>
          <a:xfrm>
            <a:off x="177282" y="872966"/>
            <a:ext cx="11625487" cy="538544"/>
          </a:xfrm>
        </p:spPr>
        <p:txBody>
          <a:bodyPr/>
          <a:lstStyle/>
          <a:p>
            <a:r>
              <a:rPr lang="fr-FR" sz="2800" b="1" dirty="0"/>
              <a:t>Fournir des données aux cadres indicateurs clés</a:t>
            </a:r>
            <a:br>
              <a:rPr lang="fr-FR" sz="2800" dirty="0"/>
            </a:br>
            <a:r>
              <a:rPr lang="fr-FR" b="1" i="1" dirty="0"/>
              <a:t>Inclusion sociale, qualité de vie, résultat de genre, indicateur canadien </a:t>
            </a:r>
            <a:endParaRPr lang="fr-CA" b="1" i="1" dirty="0"/>
          </a:p>
        </p:txBody>
      </p:sp>
      <p:sp>
        <p:nvSpPr>
          <p:cNvPr id="33" name="Content Placeholder 2"/>
          <p:cNvSpPr>
            <a:spLocks noGrp="1"/>
          </p:cNvSpPr>
          <p:nvPr>
            <p:ph sz="half" idx="1"/>
            <p:custDataLst>
              <p:tags r:id="rId4"/>
            </p:custDataLst>
          </p:nvPr>
        </p:nvSpPr>
        <p:spPr>
          <a:xfrm>
            <a:off x="234493" y="2384366"/>
            <a:ext cx="2722264" cy="3541454"/>
          </a:xfrm>
          <a:solidFill>
            <a:schemeClr val="bg1">
              <a:lumMod val="95000"/>
            </a:schemeClr>
          </a:solidFill>
        </p:spPr>
        <p:txBody>
          <a:bodyPr>
            <a:noAutofit/>
          </a:bodyPr>
          <a:lstStyle/>
          <a:p>
            <a:pPr marL="0" indent="0">
              <a:buNone/>
            </a:pPr>
            <a:r>
              <a:rPr lang="fr-CA" sz="1800" dirty="0">
                <a:latin typeface="+mj-lt"/>
              </a:rPr>
              <a:t>Qualité d’emploi</a:t>
            </a:r>
          </a:p>
          <a:p>
            <a:pPr marL="0" indent="0">
              <a:buNone/>
            </a:pPr>
            <a:r>
              <a:rPr lang="fr-CA" sz="1800" dirty="0">
                <a:latin typeface="+mj-lt"/>
              </a:rPr>
              <a:t>Bien-être subjectif</a:t>
            </a:r>
          </a:p>
          <a:p>
            <a:pPr marL="0" indent="0">
              <a:buNone/>
            </a:pPr>
            <a:r>
              <a:rPr lang="fr-CA" sz="1800" dirty="0">
                <a:latin typeface="+mj-lt"/>
              </a:rPr>
              <a:t>Satisfaction à l’égard de la vie</a:t>
            </a:r>
          </a:p>
          <a:p>
            <a:pPr marL="0" indent="0">
              <a:buNone/>
            </a:pPr>
            <a:r>
              <a:rPr lang="fr-CA" sz="1800" dirty="0">
                <a:latin typeface="+mj-lt"/>
              </a:rPr>
              <a:t>Emploi du temps</a:t>
            </a:r>
          </a:p>
          <a:p>
            <a:pPr marL="0" indent="0">
              <a:buNone/>
            </a:pPr>
            <a:endParaRPr lang="fr-CA" sz="1800" dirty="0">
              <a:latin typeface="+mj-lt"/>
            </a:endParaRPr>
          </a:p>
        </p:txBody>
      </p:sp>
      <p:sp>
        <p:nvSpPr>
          <p:cNvPr id="35" name="TextBox 34"/>
          <p:cNvSpPr txBox="1"/>
          <p:nvPr>
            <p:custDataLst>
              <p:tags r:id="rId5"/>
            </p:custDataLst>
          </p:nvPr>
        </p:nvSpPr>
        <p:spPr>
          <a:xfrm>
            <a:off x="364784" y="1562720"/>
            <a:ext cx="2416516" cy="381000"/>
          </a:xfrm>
          <a:prstGeom prst="rect">
            <a:avLst/>
          </a:prstGeom>
          <a:solidFill>
            <a:schemeClr val="bg1">
              <a:lumMod val="95000"/>
            </a:schemeClr>
          </a:solidFill>
        </p:spPr>
        <p:txBody>
          <a:bodyPr wrap="square" rtlCol="0">
            <a:spAutoFit/>
          </a:bodyPr>
          <a:lstStyle/>
          <a:p>
            <a:pPr algn="ctr">
              <a:defRPr/>
            </a:pPr>
            <a:r>
              <a:rPr lang="fr-CA" sz="1900" b="1" dirty="0">
                <a:solidFill>
                  <a:prstClr val="black"/>
                </a:solidFill>
              </a:rPr>
              <a:t>Bien-être</a:t>
            </a:r>
          </a:p>
        </p:txBody>
      </p:sp>
      <p:sp>
        <p:nvSpPr>
          <p:cNvPr id="36" name="Rectangle 35"/>
          <p:cNvSpPr/>
          <p:nvPr>
            <p:custDataLst>
              <p:tags r:id="rId6"/>
            </p:custDataLst>
          </p:nvPr>
        </p:nvSpPr>
        <p:spPr>
          <a:xfrm>
            <a:off x="3256586" y="1407208"/>
            <a:ext cx="2748862" cy="691163"/>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37" name="Rectangle 36"/>
          <p:cNvSpPr/>
          <p:nvPr>
            <p:custDataLst>
              <p:tags r:id="rId7"/>
            </p:custDataLst>
          </p:nvPr>
        </p:nvSpPr>
        <p:spPr>
          <a:xfrm>
            <a:off x="3256586" y="2260856"/>
            <a:ext cx="2748862" cy="379273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38" name="Content Placeholder 2"/>
          <p:cNvSpPr>
            <a:spLocks noGrp="1"/>
          </p:cNvSpPr>
          <p:nvPr>
            <p:ph sz="half" idx="1"/>
            <p:custDataLst>
              <p:tags r:id="rId8"/>
            </p:custDataLst>
          </p:nvPr>
        </p:nvSpPr>
        <p:spPr>
          <a:xfrm>
            <a:off x="3283185" y="2277274"/>
            <a:ext cx="2708878" cy="3778440"/>
          </a:xfrm>
          <a:solidFill>
            <a:schemeClr val="bg1">
              <a:lumMod val="95000"/>
            </a:schemeClr>
          </a:solidFill>
        </p:spPr>
        <p:txBody>
          <a:bodyPr>
            <a:noAutofit/>
          </a:bodyPr>
          <a:lstStyle/>
          <a:p>
            <a:pPr marL="0" indent="0">
              <a:buNone/>
            </a:pPr>
            <a:r>
              <a:rPr lang="fr-CA" sz="1800" dirty="0">
                <a:latin typeface="+mj-lt"/>
              </a:rPr>
              <a:t>Participation aux élections</a:t>
            </a:r>
          </a:p>
          <a:p>
            <a:pPr marL="0" indent="0">
              <a:buNone/>
            </a:pPr>
            <a:r>
              <a:rPr lang="fr-CA" sz="1800" dirty="0">
                <a:latin typeface="+mj-lt"/>
              </a:rPr>
              <a:t>Engagement politique</a:t>
            </a:r>
          </a:p>
          <a:p>
            <a:pPr marL="0" indent="0">
              <a:buNone/>
            </a:pPr>
            <a:r>
              <a:rPr lang="fr-CA" sz="1800" dirty="0">
                <a:latin typeface="+mj-lt"/>
              </a:rPr>
              <a:t>Confiance à l’égard des institutions publiques et sociales</a:t>
            </a:r>
          </a:p>
          <a:p>
            <a:pPr marL="0" indent="0">
              <a:buNone/>
            </a:pPr>
            <a:r>
              <a:rPr lang="fr-CA" sz="1800" dirty="0">
                <a:latin typeface="+mj-lt"/>
              </a:rPr>
              <a:t>Confiance à l’égard du gouvernement</a:t>
            </a:r>
          </a:p>
          <a:p>
            <a:pPr marL="0" indent="0">
              <a:buNone/>
            </a:pPr>
            <a:r>
              <a:rPr lang="fr-CA" sz="1800" dirty="0">
                <a:latin typeface="+mj-lt"/>
              </a:rPr>
              <a:t>Confiance envers le système de justice</a:t>
            </a:r>
          </a:p>
          <a:p>
            <a:pPr marL="0" indent="0">
              <a:buNone/>
            </a:pPr>
            <a:endParaRPr lang="fr-CA" sz="1800" dirty="0">
              <a:latin typeface="+mj-lt"/>
            </a:endParaRPr>
          </a:p>
          <a:p>
            <a:pPr marL="0" indent="0">
              <a:buNone/>
            </a:pPr>
            <a:endParaRPr lang="fr-CA" sz="1800" dirty="0">
              <a:latin typeface="+mj-lt"/>
            </a:endParaRPr>
          </a:p>
        </p:txBody>
      </p:sp>
      <p:sp>
        <p:nvSpPr>
          <p:cNvPr id="39" name="TextBox 38"/>
          <p:cNvSpPr txBox="1"/>
          <p:nvPr>
            <p:custDataLst>
              <p:tags r:id="rId9"/>
            </p:custDataLst>
          </p:nvPr>
        </p:nvSpPr>
        <p:spPr>
          <a:xfrm>
            <a:off x="3358921" y="1562720"/>
            <a:ext cx="2413000" cy="381000"/>
          </a:xfrm>
          <a:prstGeom prst="rect">
            <a:avLst/>
          </a:prstGeom>
          <a:solidFill>
            <a:schemeClr val="bg1">
              <a:lumMod val="95000"/>
            </a:schemeClr>
          </a:solidFill>
        </p:spPr>
        <p:txBody>
          <a:bodyPr wrap="square" rtlCol="0">
            <a:spAutoFit/>
          </a:bodyPr>
          <a:lstStyle/>
          <a:p>
            <a:pPr algn="ctr">
              <a:defRPr/>
            </a:pPr>
            <a:r>
              <a:rPr lang="fr-CA" sz="1900" b="1" dirty="0">
                <a:solidFill>
                  <a:prstClr val="black"/>
                </a:solidFill>
              </a:rPr>
              <a:t>Bonne gouvernance</a:t>
            </a:r>
          </a:p>
        </p:txBody>
      </p:sp>
      <p:sp>
        <p:nvSpPr>
          <p:cNvPr id="40" name="Rectangle 39"/>
          <p:cNvSpPr/>
          <p:nvPr>
            <p:custDataLst>
              <p:tags r:id="rId10"/>
            </p:custDataLst>
          </p:nvPr>
        </p:nvSpPr>
        <p:spPr>
          <a:xfrm>
            <a:off x="9196176" y="1423626"/>
            <a:ext cx="2748862" cy="691163"/>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41" name="Rectangle 40"/>
          <p:cNvSpPr/>
          <p:nvPr>
            <p:custDataLst>
              <p:tags r:id="rId11"/>
            </p:custDataLst>
          </p:nvPr>
        </p:nvSpPr>
        <p:spPr>
          <a:xfrm>
            <a:off x="9196176" y="2277274"/>
            <a:ext cx="2748862" cy="379273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48" name="Content Placeholder 2"/>
          <p:cNvSpPr>
            <a:spLocks noGrp="1"/>
          </p:cNvSpPr>
          <p:nvPr>
            <p:ph sz="half" idx="1"/>
            <p:custDataLst>
              <p:tags r:id="rId12"/>
            </p:custDataLst>
          </p:nvPr>
        </p:nvSpPr>
        <p:spPr>
          <a:xfrm>
            <a:off x="9204147" y="2289390"/>
            <a:ext cx="2722264" cy="2637904"/>
          </a:xfrm>
          <a:solidFill>
            <a:schemeClr val="bg1">
              <a:lumMod val="95000"/>
            </a:schemeClr>
          </a:solidFill>
        </p:spPr>
        <p:txBody>
          <a:bodyPr>
            <a:noAutofit/>
          </a:bodyPr>
          <a:lstStyle/>
          <a:p>
            <a:pPr marL="0" indent="0">
              <a:buNone/>
            </a:pPr>
            <a:r>
              <a:rPr lang="fr-CA" sz="1800" dirty="0">
                <a:latin typeface="+mj-lt"/>
              </a:rPr>
              <a:t>Victimisation</a:t>
            </a:r>
          </a:p>
          <a:p>
            <a:pPr marL="0" indent="0">
              <a:buNone/>
            </a:pPr>
            <a:r>
              <a:rPr lang="fr-CA" sz="1800" dirty="0">
                <a:latin typeface="+mj-lt"/>
              </a:rPr>
              <a:t>Discrimination</a:t>
            </a:r>
          </a:p>
          <a:p>
            <a:pPr marL="0" indent="0">
              <a:buNone/>
            </a:pPr>
            <a:r>
              <a:rPr lang="fr-CA" sz="1800" dirty="0">
                <a:latin typeface="+mj-lt"/>
              </a:rPr>
              <a:t>Crime haineux</a:t>
            </a:r>
          </a:p>
          <a:p>
            <a:pPr marL="0" indent="0">
              <a:buNone/>
            </a:pPr>
            <a:r>
              <a:rPr lang="fr-CA" sz="1800" dirty="0">
                <a:latin typeface="+mj-lt"/>
              </a:rPr>
              <a:t>Cyberintimidation</a:t>
            </a:r>
          </a:p>
          <a:p>
            <a:pPr marL="0" indent="0">
              <a:buNone/>
            </a:pPr>
            <a:r>
              <a:rPr lang="fr-CA" sz="1800" dirty="0">
                <a:latin typeface="+mj-lt"/>
              </a:rPr>
              <a:t>Perceptions à l’égard de la sécurité</a:t>
            </a:r>
          </a:p>
          <a:p>
            <a:pPr marL="0" indent="0">
              <a:buNone/>
            </a:pPr>
            <a:endParaRPr lang="fr-CA" sz="1800" dirty="0">
              <a:latin typeface="+mj-lt"/>
            </a:endParaRPr>
          </a:p>
        </p:txBody>
      </p:sp>
      <p:sp>
        <p:nvSpPr>
          <p:cNvPr id="49" name="TextBox 48"/>
          <p:cNvSpPr txBox="1"/>
          <p:nvPr>
            <p:custDataLst>
              <p:tags r:id="rId13"/>
            </p:custDataLst>
          </p:nvPr>
        </p:nvSpPr>
        <p:spPr>
          <a:xfrm>
            <a:off x="9436100" y="1581266"/>
            <a:ext cx="2366669" cy="381000"/>
          </a:xfrm>
          <a:prstGeom prst="rect">
            <a:avLst/>
          </a:prstGeom>
          <a:solidFill>
            <a:schemeClr val="bg1">
              <a:lumMod val="95000"/>
            </a:schemeClr>
          </a:solidFill>
        </p:spPr>
        <p:txBody>
          <a:bodyPr wrap="square" rtlCol="0">
            <a:spAutoFit/>
          </a:bodyPr>
          <a:lstStyle/>
          <a:p>
            <a:pPr algn="ctr">
              <a:defRPr/>
            </a:pPr>
            <a:r>
              <a:rPr lang="fr-CA" sz="1900" b="1">
                <a:solidFill>
                  <a:prstClr val="black"/>
                </a:solidFill>
              </a:rPr>
              <a:t>Sécurité</a:t>
            </a:r>
          </a:p>
        </p:txBody>
      </p:sp>
      <p:sp>
        <p:nvSpPr>
          <p:cNvPr id="50" name="Rectangle 49"/>
          <p:cNvSpPr/>
          <p:nvPr>
            <p:custDataLst>
              <p:tags r:id="rId14"/>
            </p:custDataLst>
          </p:nvPr>
        </p:nvSpPr>
        <p:spPr>
          <a:xfrm>
            <a:off x="6219688" y="1427928"/>
            <a:ext cx="2748862" cy="688989"/>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51" name="Rectangle 50"/>
          <p:cNvSpPr/>
          <p:nvPr>
            <p:custDataLst>
              <p:tags r:id="rId15"/>
            </p:custDataLst>
          </p:nvPr>
        </p:nvSpPr>
        <p:spPr>
          <a:xfrm>
            <a:off x="6219688" y="2279402"/>
            <a:ext cx="2748862" cy="3792730"/>
          </a:xfrm>
          <a:prstGeom prst="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fr-CA">
              <a:solidFill>
                <a:prstClr val="black"/>
              </a:solidFill>
            </a:endParaRPr>
          </a:p>
        </p:txBody>
      </p:sp>
      <p:sp>
        <p:nvSpPr>
          <p:cNvPr id="52" name="Content Placeholder 2"/>
          <p:cNvSpPr>
            <a:spLocks noGrp="1"/>
          </p:cNvSpPr>
          <p:nvPr>
            <p:ph sz="half" idx="1"/>
            <p:custDataLst>
              <p:tags r:id="rId16"/>
            </p:custDataLst>
          </p:nvPr>
        </p:nvSpPr>
        <p:spPr>
          <a:xfrm>
            <a:off x="6246286" y="2295820"/>
            <a:ext cx="2722264" cy="3778440"/>
          </a:xfrm>
          <a:solidFill>
            <a:schemeClr val="bg1">
              <a:lumMod val="95000"/>
            </a:schemeClr>
          </a:solidFill>
        </p:spPr>
        <p:txBody>
          <a:bodyPr>
            <a:noAutofit/>
          </a:bodyPr>
          <a:lstStyle/>
          <a:p>
            <a:pPr marL="0" indent="0">
              <a:buNone/>
            </a:pPr>
            <a:r>
              <a:rPr lang="fr-CA" sz="1800" dirty="0">
                <a:latin typeface="+mj-lt"/>
              </a:rPr>
              <a:t>Participation à des activités communautaires/à des événements artistiques/à des sports</a:t>
            </a:r>
          </a:p>
          <a:p>
            <a:pPr marL="0" indent="0">
              <a:buNone/>
            </a:pPr>
            <a:r>
              <a:rPr lang="fr-CA" sz="1800" dirty="0">
                <a:latin typeface="+mj-lt"/>
              </a:rPr>
              <a:t>Bénévolat et dons de bienfaisance</a:t>
            </a:r>
          </a:p>
          <a:p>
            <a:pPr marL="0" indent="0">
              <a:buNone/>
            </a:pPr>
            <a:r>
              <a:rPr lang="fr-CA" sz="1800" dirty="0">
                <a:latin typeface="+mj-lt"/>
              </a:rPr>
              <a:t>Sentiment d’appartenance/fierté</a:t>
            </a:r>
          </a:p>
          <a:p>
            <a:pPr marL="0" indent="0">
              <a:buNone/>
            </a:pPr>
            <a:r>
              <a:rPr lang="fr-CA" sz="1800" dirty="0">
                <a:latin typeface="+mj-lt"/>
              </a:rPr>
              <a:t>Réseaux sociaux</a:t>
            </a:r>
          </a:p>
          <a:p>
            <a:pPr marL="0" indent="0">
              <a:buNone/>
            </a:pPr>
            <a:r>
              <a:rPr lang="fr-CA" sz="1800" dirty="0">
                <a:latin typeface="+mj-lt"/>
              </a:rPr>
              <a:t>Perceptions de la diversité</a:t>
            </a:r>
          </a:p>
          <a:p>
            <a:pPr marL="0" indent="0">
              <a:buNone/>
            </a:pPr>
            <a:r>
              <a:rPr lang="fr-CA" sz="1800" dirty="0">
                <a:latin typeface="+mj-lt"/>
              </a:rPr>
              <a:t>Confiance envers les autres</a:t>
            </a:r>
          </a:p>
        </p:txBody>
      </p:sp>
      <p:sp>
        <p:nvSpPr>
          <p:cNvPr id="53" name="TextBox 52"/>
          <p:cNvSpPr txBox="1"/>
          <p:nvPr>
            <p:custDataLst>
              <p:tags r:id="rId17"/>
            </p:custDataLst>
          </p:nvPr>
        </p:nvSpPr>
        <p:spPr>
          <a:xfrm>
            <a:off x="6251137" y="1468985"/>
            <a:ext cx="2712562" cy="655320"/>
          </a:xfrm>
          <a:prstGeom prst="rect">
            <a:avLst/>
          </a:prstGeom>
          <a:solidFill>
            <a:schemeClr val="bg1">
              <a:lumMod val="95000"/>
            </a:schemeClr>
          </a:solidFill>
        </p:spPr>
        <p:txBody>
          <a:bodyPr wrap="square" rtlCol="0">
            <a:spAutoFit/>
          </a:bodyPr>
          <a:lstStyle/>
          <a:p>
            <a:pPr algn="ctr">
              <a:defRPr/>
            </a:pPr>
            <a:r>
              <a:rPr lang="fr-CA" sz="1850" b="1" dirty="0">
                <a:solidFill>
                  <a:prstClr val="black"/>
                </a:solidFill>
              </a:rPr>
              <a:t>Fierté civique et appartenance</a:t>
            </a:r>
          </a:p>
        </p:txBody>
      </p:sp>
      <p:sp>
        <p:nvSpPr>
          <p:cNvPr id="2" name="Espace réservé du numéro de diapositive 1">
            <a:extLst>
              <a:ext uri="{FF2B5EF4-FFF2-40B4-BE49-F238E27FC236}">
                <a16:creationId xmlns:a16="http://schemas.microsoft.com/office/drawing/2014/main" id="{9BEF62FF-9173-4480-9E22-DEF817EEBEA6}"/>
              </a:ext>
            </a:extLst>
          </p:cNvPr>
          <p:cNvSpPr>
            <a:spLocks noGrp="1"/>
          </p:cNvSpPr>
          <p:nvPr>
            <p:ph type="sldNum" sz="quarter" idx="12"/>
          </p:nvPr>
        </p:nvSpPr>
        <p:spPr/>
        <p:txBody>
          <a:bodyPr/>
          <a:lstStyle/>
          <a:p>
            <a:fld id="{EDB761FF-D525-D64B-8909-8CF25B3FD48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588133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823913"/>
            <a:ext cx="11536363" cy="538162"/>
          </a:xfrm>
          <a:prstGeom prst="rect">
            <a:avLst/>
          </a:prstGeom>
        </p:spPr>
        <p:txBody>
          <a:bodyPr/>
          <a:lstStyle/>
          <a:p>
            <a:r>
              <a:rPr lang="en-CA" sz="3200" b="1" dirty="0" err="1">
                <a:latin typeface="+mn-lt"/>
              </a:rPr>
              <a:t>Produits</a:t>
            </a:r>
            <a:r>
              <a:rPr lang="en-CA" sz="3200" b="1" dirty="0">
                <a:latin typeface="+mn-lt"/>
              </a:rPr>
              <a:t> </a:t>
            </a:r>
            <a:r>
              <a:rPr lang="en-CA" sz="3200" b="1" dirty="0" err="1">
                <a:latin typeface="+mn-lt"/>
              </a:rPr>
              <a:t>normalisés</a:t>
            </a:r>
            <a:endParaRPr lang="fr-FR" sz="3200" b="1" dirty="0">
              <a:latin typeface="+mn-lt"/>
            </a:endParaRPr>
          </a:p>
        </p:txBody>
      </p:sp>
      <p:sp>
        <p:nvSpPr>
          <p:cNvPr id="4" name="Rectangle 3"/>
          <p:cNvSpPr txBox="1">
            <a:spLocks noChangeArrowheads="1"/>
          </p:cNvSpPr>
          <p:nvPr/>
        </p:nvSpPr>
        <p:spPr bwMode="auto">
          <a:xfrm>
            <a:off x="872739" y="1361858"/>
            <a:ext cx="10587742" cy="44699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33399"/>
              </a:buClr>
            </a:pPr>
            <a:endParaRPr lang="en-CA" altLang="fr-FR" dirty="0">
              <a:solidFill>
                <a:srgbClr val="000000"/>
              </a:solidFill>
              <a:latin typeface="Arial"/>
            </a:endParaRPr>
          </a:p>
          <a:p>
            <a:pPr lvl="1"/>
            <a:endParaRPr lang="en-CA" altLang="fr-FR" dirty="0">
              <a:solidFill>
                <a:srgbClr val="000000"/>
              </a:solidFill>
              <a:latin typeface="Arial"/>
            </a:endParaRPr>
          </a:p>
        </p:txBody>
      </p:sp>
      <p:grpSp>
        <p:nvGrpSpPr>
          <p:cNvPr id="5" name="Group 6"/>
          <p:cNvGrpSpPr>
            <a:grpSpLocks/>
          </p:cNvGrpSpPr>
          <p:nvPr/>
        </p:nvGrpSpPr>
        <p:grpSpPr bwMode="auto">
          <a:xfrm>
            <a:off x="1012498" y="1866861"/>
            <a:ext cx="8030731" cy="3629281"/>
            <a:chOff x="1724834" y="2870529"/>
            <a:chExt cx="5496501" cy="1193484"/>
          </a:xfrm>
        </p:grpSpPr>
        <p:sp>
          <p:nvSpPr>
            <p:cNvPr id="6" name="Oval 5"/>
            <p:cNvSpPr/>
            <p:nvPr>
              <p:custDataLst>
                <p:tags r:id="rId2"/>
              </p:custDataLst>
            </p:nvPr>
          </p:nvSpPr>
          <p:spPr>
            <a:xfrm>
              <a:off x="1724834" y="2887096"/>
              <a:ext cx="1600180" cy="1158025"/>
            </a:xfrm>
            <a:prstGeom prst="ellipse">
              <a:avLst/>
            </a:prstGeom>
            <a:solidFill>
              <a:srgbClr val="7030A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r>
                <a:rPr lang="en-US" b="1" dirty="0">
                  <a:solidFill>
                    <a:srgbClr val="FFFFFF"/>
                  </a:solidFill>
                </a:rPr>
                <a:t>Articles et </a:t>
              </a:r>
              <a:r>
                <a:rPr lang="en-US" b="1" dirty="0" err="1">
                  <a:solidFill>
                    <a:srgbClr val="FFFFFF"/>
                  </a:solidFill>
                </a:rPr>
                <a:t>infographies</a:t>
              </a:r>
              <a:endParaRPr lang="en-US" b="1" dirty="0">
                <a:solidFill>
                  <a:srgbClr val="FFFFFF"/>
                </a:solidFill>
              </a:endParaRPr>
            </a:p>
          </p:txBody>
        </p:sp>
        <p:sp>
          <p:nvSpPr>
            <p:cNvPr id="7" name="Oval 6"/>
            <p:cNvSpPr/>
            <p:nvPr>
              <p:custDataLst>
                <p:tags r:id="rId3"/>
              </p:custDataLst>
            </p:nvPr>
          </p:nvSpPr>
          <p:spPr>
            <a:xfrm>
              <a:off x="3061881" y="2906471"/>
              <a:ext cx="1543694" cy="115754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r>
                <a:rPr lang="en-US" b="1" dirty="0">
                  <a:solidFill>
                    <a:srgbClr val="FFFFFF"/>
                  </a:solidFill>
                </a:rPr>
                <a:t>Tableaux de </a:t>
              </a:r>
              <a:r>
                <a:rPr lang="en-US" b="1" dirty="0" err="1">
                  <a:solidFill>
                    <a:srgbClr val="FFFFFF"/>
                  </a:solidFill>
                </a:rPr>
                <a:t>données</a:t>
              </a:r>
              <a:r>
                <a:rPr lang="en-US" b="1" dirty="0">
                  <a:solidFill>
                    <a:srgbClr val="FFFFFF"/>
                  </a:solidFill>
                </a:rPr>
                <a:t> </a:t>
              </a:r>
            </a:p>
          </p:txBody>
        </p:sp>
        <p:sp>
          <p:nvSpPr>
            <p:cNvPr id="8" name="Oval 7"/>
            <p:cNvSpPr/>
            <p:nvPr>
              <p:custDataLst>
                <p:tags r:id="rId4"/>
              </p:custDataLst>
            </p:nvPr>
          </p:nvSpPr>
          <p:spPr>
            <a:xfrm>
              <a:off x="4277199" y="2870529"/>
              <a:ext cx="1619231" cy="1157059"/>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r>
                <a:rPr lang="en-US" b="1" dirty="0" err="1">
                  <a:solidFill>
                    <a:srgbClr val="FFFFFF"/>
                  </a:solidFill>
                </a:rPr>
                <a:t>Fichiers</a:t>
              </a:r>
              <a:r>
                <a:rPr lang="en-US" b="1" dirty="0">
                  <a:solidFill>
                    <a:srgbClr val="FFFFFF"/>
                  </a:solidFill>
                </a:rPr>
                <a:t> de </a:t>
              </a:r>
              <a:r>
                <a:rPr lang="en-US" b="1" dirty="0" err="1">
                  <a:solidFill>
                    <a:srgbClr val="FFFFFF"/>
                  </a:solidFill>
                </a:rPr>
                <a:t>microdonneés</a:t>
              </a:r>
              <a:r>
                <a:rPr lang="en-US" b="1" dirty="0">
                  <a:solidFill>
                    <a:srgbClr val="FFFFFF"/>
                  </a:solidFill>
                </a:rPr>
                <a:t> </a:t>
              </a:r>
              <a:r>
                <a:rPr lang="en-US" b="1" dirty="0" err="1">
                  <a:solidFill>
                    <a:srgbClr val="FFFFFF"/>
                  </a:solidFill>
                </a:rPr>
                <a:t>détaillées</a:t>
              </a:r>
              <a:r>
                <a:rPr lang="en-US" b="1" dirty="0">
                  <a:solidFill>
                    <a:srgbClr val="FFFFFF"/>
                  </a:solidFill>
                </a:rPr>
                <a:t> </a:t>
              </a:r>
              <a:r>
                <a:rPr lang="en-US" b="1" dirty="0" err="1">
                  <a:solidFill>
                    <a:srgbClr val="FFFFFF"/>
                  </a:solidFill>
                </a:rPr>
                <a:t>disponibles</a:t>
              </a:r>
              <a:r>
                <a:rPr lang="en-US" b="1" dirty="0">
                  <a:solidFill>
                    <a:srgbClr val="FFFFFF"/>
                  </a:solidFill>
                </a:rPr>
                <a:t> dans les </a:t>
              </a:r>
            </a:p>
            <a:p>
              <a:pPr algn="ctr" fontAlgn="base">
                <a:spcBef>
                  <a:spcPct val="0"/>
                </a:spcBef>
                <a:spcAft>
                  <a:spcPct val="0"/>
                </a:spcAft>
                <a:defRPr/>
              </a:pPr>
              <a:r>
                <a:rPr lang="en-US" b="1" dirty="0" err="1">
                  <a:solidFill>
                    <a:srgbClr val="FFFFFF"/>
                  </a:solidFill>
                </a:rPr>
                <a:t>centres</a:t>
              </a:r>
              <a:r>
                <a:rPr lang="en-US" b="1" dirty="0">
                  <a:solidFill>
                    <a:srgbClr val="FFFFFF"/>
                  </a:solidFill>
                </a:rPr>
                <a:t> de </a:t>
              </a:r>
              <a:r>
                <a:rPr lang="en-US" b="1" dirty="0" err="1">
                  <a:solidFill>
                    <a:srgbClr val="FFFFFF"/>
                  </a:solidFill>
                </a:rPr>
                <a:t>données</a:t>
              </a:r>
              <a:r>
                <a:rPr lang="en-US" b="1" dirty="0">
                  <a:solidFill>
                    <a:srgbClr val="FFFFFF"/>
                  </a:solidFill>
                </a:rPr>
                <a:t> de recherche et </a:t>
              </a:r>
            </a:p>
            <a:p>
              <a:pPr algn="ctr" fontAlgn="base">
                <a:spcBef>
                  <a:spcPct val="0"/>
                </a:spcBef>
                <a:spcAft>
                  <a:spcPct val="0"/>
                </a:spcAft>
                <a:defRPr/>
              </a:pPr>
              <a:r>
                <a:rPr lang="en-US" b="1" dirty="0">
                  <a:solidFill>
                    <a:srgbClr val="FFFFFF"/>
                  </a:solidFill>
                </a:rPr>
                <a:t>via ADTR</a:t>
              </a:r>
            </a:p>
          </p:txBody>
        </p:sp>
        <p:sp>
          <p:nvSpPr>
            <p:cNvPr id="9" name="Oval 8"/>
            <p:cNvSpPr/>
            <p:nvPr>
              <p:custDataLst>
                <p:tags r:id="rId5"/>
              </p:custDataLst>
            </p:nvPr>
          </p:nvSpPr>
          <p:spPr>
            <a:xfrm>
              <a:off x="5693332" y="2884879"/>
              <a:ext cx="1528003" cy="1160921"/>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r>
                <a:rPr lang="en-US" b="1" dirty="0" err="1">
                  <a:solidFill>
                    <a:srgbClr val="FFFFFF"/>
                  </a:solidFill>
                </a:rPr>
                <a:t>Fichiers</a:t>
              </a:r>
              <a:r>
                <a:rPr lang="en-US" b="1" dirty="0">
                  <a:solidFill>
                    <a:srgbClr val="FFFFFF"/>
                  </a:solidFill>
                </a:rPr>
                <a:t> de </a:t>
              </a:r>
              <a:r>
                <a:rPr lang="en-US" b="1" dirty="0" err="1">
                  <a:solidFill>
                    <a:srgbClr val="FFFFFF"/>
                  </a:solidFill>
                </a:rPr>
                <a:t>microdonnées</a:t>
              </a:r>
              <a:r>
                <a:rPr lang="en-US" b="1" dirty="0">
                  <a:solidFill>
                    <a:srgbClr val="FFFFFF"/>
                  </a:solidFill>
                </a:rPr>
                <a:t> à </a:t>
              </a:r>
              <a:r>
                <a:rPr lang="en-US" b="1" dirty="0" err="1">
                  <a:solidFill>
                    <a:srgbClr val="FFFFFF"/>
                  </a:solidFill>
                </a:rPr>
                <a:t>grande</a:t>
              </a:r>
              <a:r>
                <a:rPr lang="en-US" b="1" dirty="0">
                  <a:solidFill>
                    <a:srgbClr val="FFFFFF"/>
                  </a:solidFill>
                </a:rPr>
                <a:t> diffusion</a:t>
              </a:r>
            </a:p>
          </p:txBody>
        </p:sp>
      </p:grpSp>
      <p:sp>
        <p:nvSpPr>
          <p:cNvPr id="10" name="Oval 9"/>
          <p:cNvSpPr/>
          <p:nvPr>
            <p:custDataLst>
              <p:tags r:id="rId1"/>
            </p:custDataLst>
          </p:nvPr>
        </p:nvSpPr>
        <p:spPr bwMode="auto">
          <a:xfrm>
            <a:off x="8720952" y="1908964"/>
            <a:ext cx="2255434" cy="3518517"/>
          </a:xfrm>
          <a:prstGeom prst="ellipse">
            <a:avLst/>
          </a:prstGeom>
          <a:solidFill>
            <a:schemeClr val="accent2"/>
          </a:solidFill>
          <a:ln w="12700" cap="flat" cmpd="sng" algn="ctr">
            <a:solidFill>
              <a:srgbClr val="BBE0E3">
                <a:lumMod val="50000"/>
              </a:srgbClr>
            </a:solidFill>
            <a:prstDash val="solid"/>
            <a:miter lim="800000"/>
          </a:ln>
          <a:effectLst/>
        </p:spPr>
        <p:txBody>
          <a:bodyPr lIns="0" tIns="0" rIns="0" bIns="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defRPr/>
            </a:pPr>
            <a:r>
              <a:rPr lang="en-US" b="1" dirty="0">
                <a:solidFill>
                  <a:srgbClr val="FFFFFF"/>
                </a:solidFill>
                <a:latin typeface="Arial"/>
              </a:rPr>
              <a:t>Tableaux </a:t>
            </a:r>
            <a:r>
              <a:rPr lang="en-US" b="1" dirty="0" err="1">
                <a:solidFill>
                  <a:srgbClr val="FFFFFF"/>
                </a:solidFill>
                <a:latin typeface="Arial"/>
              </a:rPr>
              <a:t>personnalisés</a:t>
            </a:r>
            <a:r>
              <a:rPr lang="en-US" b="1" dirty="0">
                <a:solidFill>
                  <a:srgbClr val="FFFFFF"/>
                </a:solidFill>
                <a:latin typeface="Arial"/>
              </a:rPr>
              <a:t> (</a:t>
            </a:r>
            <a:r>
              <a:rPr lang="en-US" b="1" dirty="0" err="1">
                <a:solidFill>
                  <a:srgbClr val="FFFFFF"/>
                </a:solidFill>
                <a:latin typeface="Arial"/>
              </a:rPr>
              <a:t>recouvrement</a:t>
            </a:r>
            <a:r>
              <a:rPr lang="en-US" b="1" dirty="0">
                <a:solidFill>
                  <a:srgbClr val="FFFFFF"/>
                </a:solidFill>
                <a:latin typeface="Arial"/>
              </a:rPr>
              <a:t> de </a:t>
            </a:r>
          </a:p>
          <a:p>
            <a:pPr algn="ctr" fontAlgn="base">
              <a:spcBef>
                <a:spcPct val="0"/>
              </a:spcBef>
              <a:spcAft>
                <a:spcPct val="0"/>
              </a:spcAft>
              <a:defRPr/>
            </a:pPr>
            <a:r>
              <a:rPr lang="en-US" b="1" dirty="0" err="1">
                <a:solidFill>
                  <a:srgbClr val="FFFFFF"/>
                </a:solidFill>
                <a:latin typeface="Arial"/>
              </a:rPr>
              <a:t>coûts</a:t>
            </a:r>
            <a:r>
              <a:rPr lang="en-US" b="1" dirty="0">
                <a:solidFill>
                  <a:srgbClr val="FFFFFF"/>
                </a:solidFill>
                <a:latin typeface="Arial"/>
              </a:rPr>
              <a:t>)</a:t>
            </a:r>
          </a:p>
        </p:txBody>
      </p:sp>
    </p:spTree>
    <p:extLst>
      <p:ext uri="{BB962C8B-B14F-4D97-AF65-F5344CB8AC3E}">
        <p14:creationId xmlns:p14="http://schemas.microsoft.com/office/powerpoint/2010/main" val="131859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custDataLst>
              <p:tags r:id="rId1"/>
            </p:custDataLst>
          </p:nvPr>
        </p:nvSpPr>
        <p:spPr>
          <a:xfrm>
            <a:off x="-170677" y="1282309"/>
            <a:ext cx="6997679" cy="4992367"/>
          </a:xfrm>
        </p:spPr>
        <p:txBody>
          <a:bodyPr lIns="0">
            <a:normAutofit fontScale="92500" lnSpcReduction="10000"/>
          </a:bodyPr>
          <a:lstStyle/>
          <a:p>
            <a:pPr marL="457200" lvl="1" indent="0">
              <a:buNone/>
              <a:defRPr/>
            </a:pPr>
            <a:endParaRPr lang="fr-FR" b="1" dirty="0"/>
          </a:p>
          <a:p>
            <a:pPr lvl="1">
              <a:defRPr/>
            </a:pPr>
            <a:r>
              <a:rPr lang="fr-CA" sz="2000" dirty="0">
                <a:latin typeface="Calibri" panose="020F0502020204030204" pitchFamily="34" charset="0"/>
                <a:cs typeface="Calibri" panose="020F0502020204030204" pitchFamily="34" charset="0"/>
              </a:rPr>
              <a:t>Histoire de famille : congés parentaux au Canada</a:t>
            </a:r>
            <a:endParaRPr lang="fr-FR" sz="2000" dirty="0">
              <a:latin typeface="Calibri" panose="020F0502020204030204" pitchFamily="34" charset="0"/>
              <a:cs typeface="Calibri" panose="020F0502020204030204" pitchFamily="34" charset="0"/>
            </a:endParaRPr>
          </a:p>
          <a:p>
            <a:pPr lvl="1">
              <a:defRPr/>
            </a:pPr>
            <a:r>
              <a:rPr lang="fr-FR" sz="2000" dirty="0">
                <a:latin typeface="Calibri" panose="020F0502020204030204" pitchFamily="34" charset="0"/>
                <a:cs typeface="Calibri" panose="020F0502020204030204" pitchFamily="34" charset="0"/>
              </a:rPr>
              <a:t>Un aperçu de la fierté des groupes désignés à l'égard des réalisations canadiennes</a:t>
            </a:r>
          </a:p>
          <a:p>
            <a:pPr lvl="1">
              <a:defRPr/>
            </a:pPr>
            <a:r>
              <a:rPr lang="fr-FR" sz="2000" dirty="0">
                <a:latin typeface="Calibri" panose="020F0502020204030204" pitchFamily="34" charset="0"/>
                <a:cs typeface="Calibri" panose="020F0502020204030204" pitchFamily="34" charset="0"/>
              </a:rPr>
              <a:t>Portrait de la société canadienne : Perceptions de la vie durant la pandémie</a:t>
            </a:r>
          </a:p>
          <a:p>
            <a:pPr lvl="1">
              <a:defRPr/>
            </a:pPr>
            <a:r>
              <a:rPr lang="fr-FR" sz="2000" dirty="0">
                <a:latin typeface="Calibri" panose="020F0502020204030204" pitchFamily="34" charset="0"/>
                <a:cs typeface="Calibri" panose="020F0502020204030204" pitchFamily="34" charset="0"/>
              </a:rPr>
              <a:t>Enquête sociale canadienne : COVID-19 et bien-être</a:t>
            </a:r>
          </a:p>
          <a:p>
            <a:pPr lvl="1">
              <a:defRPr/>
            </a:pPr>
            <a:r>
              <a:rPr lang="fr-FR" sz="2000" dirty="0">
                <a:latin typeface="Calibri" panose="020F0502020204030204" pitchFamily="34" charset="0"/>
                <a:cs typeface="Calibri" panose="020F0502020204030204" pitchFamily="34" charset="0"/>
              </a:rPr>
              <a:t>Les contacts avec les enfants après un divorce ou une séparation</a:t>
            </a:r>
          </a:p>
          <a:p>
            <a:pPr lvl="1">
              <a:defRPr/>
            </a:pPr>
            <a:r>
              <a:rPr lang="fr-FR" sz="2000" dirty="0">
                <a:latin typeface="Calibri" panose="020F0502020204030204" pitchFamily="34" charset="0"/>
                <a:cs typeface="Calibri" panose="020F0502020204030204" pitchFamily="34" charset="0"/>
              </a:rPr>
              <a:t>Changements dans les intentions d’avoir des enfants en réponse à la pandémie de COVID-19</a:t>
            </a:r>
          </a:p>
          <a:p>
            <a:pPr lvl="1">
              <a:defRPr/>
            </a:pPr>
            <a:r>
              <a:rPr lang="fr-FR" sz="2000" dirty="0">
                <a:latin typeface="Calibri" panose="020F0502020204030204" pitchFamily="34" charset="0"/>
                <a:cs typeface="Calibri" panose="020F0502020204030204" pitchFamily="34" charset="0"/>
              </a:rPr>
              <a:t>La discrimination avant la pandémie et depuis le début de celle-ci</a:t>
            </a:r>
          </a:p>
          <a:p>
            <a:pPr lvl="1">
              <a:lnSpc>
                <a:spcPct val="100000"/>
              </a:lnSpc>
              <a:defRPr/>
            </a:pPr>
            <a:r>
              <a:rPr lang="en-CA" sz="2000" dirty="0">
                <a:solidFill>
                  <a:prstClr val="black"/>
                </a:solidFill>
                <a:latin typeface="Calibri" panose="020F0502020204030204" pitchFamily="34" charset="0"/>
                <a:cs typeface="Calibri" panose="020F0502020204030204" pitchFamily="34" charset="0"/>
              </a:rPr>
              <a:t>Variations </a:t>
            </a:r>
            <a:r>
              <a:rPr lang="en-CA" sz="2000" dirty="0" err="1">
                <a:solidFill>
                  <a:prstClr val="black"/>
                </a:solidFill>
                <a:latin typeface="Calibri" panose="020F0502020204030204" pitchFamily="34" charset="0"/>
                <a:cs typeface="Calibri" panose="020F0502020204030204" pitchFamily="34" charset="0"/>
              </a:rPr>
              <a:t>régionales</a:t>
            </a:r>
            <a:r>
              <a:rPr lang="en-CA" sz="2000" dirty="0">
                <a:solidFill>
                  <a:prstClr val="black"/>
                </a:solidFill>
                <a:latin typeface="Calibri" panose="020F0502020204030204" pitchFamily="34" charset="0"/>
                <a:cs typeface="Calibri" panose="020F0502020204030204" pitchFamily="34" charset="0"/>
              </a:rPr>
              <a:t> </a:t>
            </a:r>
            <a:r>
              <a:rPr lang="en-CA" sz="2000" dirty="0" err="1">
                <a:solidFill>
                  <a:prstClr val="black"/>
                </a:solidFill>
                <a:latin typeface="Calibri" panose="020F0502020204030204" pitchFamily="34" charset="0"/>
                <a:cs typeface="Calibri" panose="020F0502020204030204" pitchFamily="34" charset="0"/>
              </a:rPr>
              <a:t>en</a:t>
            </a:r>
            <a:r>
              <a:rPr lang="en-CA" sz="2000" dirty="0">
                <a:solidFill>
                  <a:prstClr val="black"/>
                </a:solidFill>
                <a:latin typeface="Calibri" panose="020F0502020204030204" pitchFamily="34" charset="0"/>
                <a:cs typeface="Calibri" panose="020F0502020204030204" pitchFamily="34" charset="0"/>
              </a:rPr>
              <a:t> </a:t>
            </a:r>
            <a:r>
              <a:rPr lang="en-CA" sz="2000" dirty="0" err="1">
                <a:solidFill>
                  <a:prstClr val="black"/>
                </a:solidFill>
                <a:latin typeface="Calibri" panose="020F0502020204030204" pitchFamily="34" charset="0"/>
                <a:cs typeface="Calibri" panose="020F0502020204030204" pitchFamily="34" charset="0"/>
              </a:rPr>
              <a:t>ce</a:t>
            </a:r>
            <a:r>
              <a:rPr lang="en-CA" sz="2000" dirty="0">
                <a:solidFill>
                  <a:prstClr val="black"/>
                </a:solidFill>
                <a:latin typeface="Calibri" panose="020F0502020204030204" pitchFamily="34" charset="0"/>
                <a:cs typeface="Calibri" panose="020F0502020204030204" pitchFamily="34" charset="0"/>
              </a:rPr>
              <a:t> a trait à la </a:t>
            </a:r>
            <a:r>
              <a:rPr lang="en-CA" sz="2000" dirty="0" err="1">
                <a:solidFill>
                  <a:prstClr val="black"/>
                </a:solidFill>
                <a:latin typeface="Calibri" panose="020F0502020204030204" pitchFamily="34" charset="0"/>
                <a:cs typeface="Calibri" panose="020F0502020204030204" pitchFamily="34" charset="0"/>
              </a:rPr>
              <a:t>fécondité</a:t>
            </a:r>
            <a:r>
              <a:rPr lang="en-CA" sz="2000" dirty="0">
                <a:solidFill>
                  <a:prstClr val="black"/>
                </a:solidFill>
                <a:latin typeface="Calibri" panose="020F0502020204030204" pitchFamily="34" charset="0"/>
                <a:cs typeface="Calibri" panose="020F0502020204030204" pitchFamily="34" charset="0"/>
              </a:rPr>
              <a:t> avec de multiples </a:t>
            </a:r>
            <a:r>
              <a:rPr lang="en-CA" sz="2000" dirty="0" err="1">
                <a:solidFill>
                  <a:prstClr val="black"/>
                </a:solidFill>
                <a:latin typeface="Calibri" panose="020F0502020204030204" pitchFamily="34" charset="0"/>
                <a:cs typeface="Calibri" panose="020F0502020204030204" pitchFamily="34" charset="0"/>
              </a:rPr>
              <a:t>partenaires</a:t>
            </a:r>
            <a:r>
              <a:rPr lang="en-CA" sz="2000" dirty="0">
                <a:solidFill>
                  <a:prstClr val="black"/>
                </a:solidFill>
                <a:latin typeface="Calibri" panose="020F0502020204030204" pitchFamily="34" charset="0"/>
                <a:cs typeface="Calibri" panose="020F0502020204030204" pitchFamily="34" charset="0"/>
              </a:rPr>
              <a:t> au Canada (Canadian Studies in Population)</a:t>
            </a:r>
            <a:endParaRPr lang="en-CA" sz="2000" dirty="0">
              <a:latin typeface="Calibri" panose="020F0502020204030204" pitchFamily="34" charset="0"/>
              <a:cs typeface="Calibri" panose="020F0502020204030204" pitchFamily="34" charset="0"/>
            </a:endParaRPr>
          </a:p>
          <a:p>
            <a:pPr lvl="1">
              <a:defRPr/>
            </a:pPr>
            <a:r>
              <a:rPr lang="en-CA" sz="2000" dirty="0">
                <a:latin typeface="Calibri" panose="020F0502020204030204" pitchFamily="34" charset="0"/>
                <a:cs typeface="Calibri" panose="020F0502020204030204" pitchFamily="34" charset="0"/>
              </a:rPr>
              <a:t>COVID-19 et </a:t>
            </a:r>
            <a:r>
              <a:rPr lang="en-CA" sz="2000" dirty="0" err="1">
                <a:latin typeface="Calibri" panose="020F0502020204030204" pitchFamily="34" charset="0"/>
                <a:cs typeface="Calibri" panose="020F0502020204030204" pitchFamily="34" charset="0"/>
              </a:rPr>
              <a:t>fécondité</a:t>
            </a:r>
            <a:r>
              <a:rPr lang="en-CA" sz="2000" dirty="0">
                <a:latin typeface="Calibri" panose="020F0502020204030204" pitchFamily="34" charset="0"/>
                <a:cs typeface="Calibri" panose="020F0502020204030204" pitchFamily="34" charset="0"/>
              </a:rPr>
              <a:t> au Canada : un </a:t>
            </a:r>
            <a:r>
              <a:rPr lang="en-CA" sz="2000" dirty="0" err="1">
                <a:latin typeface="Calibri" panose="020F0502020204030204" pitchFamily="34" charset="0"/>
                <a:cs typeface="Calibri" panose="020F0502020204030204" pitchFamily="34" charset="0"/>
              </a:rPr>
              <a:t>Commentaire</a:t>
            </a:r>
            <a:r>
              <a:rPr lang="en-CA" sz="2000" dirty="0">
                <a:latin typeface="Calibri" panose="020F0502020204030204" pitchFamily="34" charset="0"/>
                <a:cs typeface="Calibri" panose="020F0502020204030204" pitchFamily="34" charset="0"/>
              </a:rPr>
              <a:t> (Canadian Studies in Population)</a:t>
            </a:r>
          </a:p>
          <a:p>
            <a:pPr marL="457200" lvl="1" indent="0">
              <a:buNone/>
              <a:defRPr/>
            </a:pPr>
            <a:endParaRPr lang="fr-FR" b="1" dirty="0"/>
          </a:p>
          <a:p>
            <a:pPr lvl="1">
              <a:defRPr/>
            </a:pPr>
            <a:endParaRPr lang="fr-FR" b="1" dirty="0"/>
          </a:p>
          <a:p>
            <a:pPr lvl="1">
              <a:defRPr/>
            </a:pPr>
            <a:endParaRPr lang="fr-FR" b="1" dirty="0"/>
          </a:p>
          <a:p>
            <a:pPr lvl="1">
              <a:buNone/>
              <a:defRPr/>
            </a:pPr>
            <a:endParaRPr lang="fr-CA" sz="2000" b="1" dirty="0"/>
          </a:p>
        </p:txBody>
      </p:sp>
      <p:sp>
        <p:nvSpPr>
          <p:cNvPr id="8" name="Title 1">
            <a:extLst>
              <a:ext uri="{FF2B5EF4-FFF2-40B4-BE49-F238E27FC236}">
                <a16:creationId xmlns:a16="http://schemas.microsoft.com/office/drawing/2014/main" id="{22438E87-6CCE-4187-95EE-6E586F470B12}"/>
              </a:ext>
            </a:extLst>
          </p:cNvPr>
          <p:cNvSpPr>
            <a:spLocks noGrp="1"/>
          </p:cNvSpPr>
          <p:nvPr>
            <p:ph type="title"/>
            <p:custDataLst>
              <p:tags r:id="rId2"/>
            </p:custDataLst>
          </p:nvPr>
        </p:nvSpPr>
        <p:spPr>
          <a:xfrm>
            <a:off x="101054" y="798137"/>
            <a:ext cx="10398125" cy="867930"/>
          </a:xfrm>
        </p:spPr>
        <p:txBody>
          <a:bodyPr>
            <a:spAutoFit/>
          </a:bodyPr>
          <a:lstStyle/>
          <a:p>
            <a:r>
              <a:rPr lang="en-CA" sz="2800" b="1" dirty="0">
                <a:latin typeface="+mn-lt"/>
              </a:rPr>
              <a:t>Articles </a:t>
            </a:r>
            <a:r>
              <a:rPr lang="en-CA" sz="2800" b="1" dirty="0" err="1">
                <a:latin typeface="+mn-lt"/>
              </a:rPr>
              <a:t>analytiques</a:t>
            </a:r>
            <a:r>
              <a:rPr lang="en-CA" sz="2800" b="1" dirty="0">
                <a:latin typeface="+mn-lt"/>
              </a:rPr>
              <a:t> </a:t>
            </a:r>
            <a:r>
              <a:rPr lang="en-CA" sz="2800" b="1" dirty="0" err="1">
                <a:latin typeface="+mn-lt"/>
              </a:rPr>
              <a:t>récents</a:t>
            </a:r>
            <a:r>
              <a:rPr lang="en-CA" sz="2800" b="1" dirty="0">
                <a:latin typeface="+mn-lt"/>
              </a:rPr>
              <a:t> </a:t>
            </a:r>
            <a:r>
              <a:rPr lang="en-CA" sz="2800" b="1" dirty="0" err="1">
                <a:latin typeface="+mn-lt"/>
              </a:rPr>
              <a:t>utilisant</a:t>
            </a:r>
            <a:r>
              <a:rPr lang="en-CA" sz="2800" b="1" dirty="0">
                <a:latin typeface="+mn-lt"/>
              </a:rPr>
              <a:t> les </a:t>
            </a:r>
            <a:br>
              <a:rPr lang="en-CA" sz="2800" b="1" dirty="0">
                <a:latin typeface="+mn-lt"/>
              </a:rPr>
            </a:br>
            <a:r>
              <a:rPr lang="en-CA" sz="2800" b="1" dirty="0" err="1">
                <a:latin typeface="+mn-lt"/>
              </a:rPr>
              <a:t>données</a:t>
            </a:r>
            <a:r>
              <a:rPr lang="en-CA" sz="2800" b="1" dirty="0">
                <a:latin typeface="+mn-lt"/>
              </a:rPr>
              <a:t> de </a:t>
            </a:r>
            <a:r>
              <a:rPr lang="en-CA" sz="2800" b="1" dirty="0" err="1">
                <a:latin typeface="+mn-lt"/>
              </a:rPr>
              <a:t>l’ESG</a:t>
            </a:r>
            <a:endParaRPr lang="en-CA" sz="2800" b="1" dirty="0">
              <a:latin typeface="+mn-lt"/>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376" y="127855"/>
            <a:ext cx="4202624" cy="6730146"/>
          </a:xfrm>
          <a:prstGeom prst="rect">
            <a:avLst/>
          </a:prstGeom>
        </p:spPr>
      </p:pic>
      <p:sp>
        <p:nvSpPr>
          <p:cNvPr id="3" name="Espace réservé du numéro de diapositive 2">
            <a:extLst>
              <a:ext uri="{FF2B5EF4-FFF2-40B4-BE49-F238E27FC236}">
                <a16:creationId xmlns:a16="http://schemas.microsoft.com/office/drawing/2014/main" id="{199DC884-1A04-470B-8E9F-DBBAC2E740FE}"/>
              </a:ext>
            </a:extLst>
          </p:cNvPr>
          <p:cNvSpPr>
            <a:spLocks noGrp="1"/>
          </p:cNvSpPr>
          <p:nvPr>
            <p:ph type="sldNum" sz="quarter" idx="12"/>
          </p:nvPr>
        </p:nvSpPr>
        <p:spPr/>
        <p:txBody>
          <a:bodyPr/>
          <a:lstStyle/>
          <a:p>
            <a:fld id="{EDB761FF-D525-D64B-8909-8CF25B3FD480}" type="slidenum">
              <a:rPr lang="en-US" smtClean="0">
                <a:solidFill>
                  <a:prstClr val="black"/>
                </a:solidFill>
                <a:cs typeface="Helvetica" panose="020B0604020202020204" pitchFamily="34" charset="0"/>
                <a:sym typeface="Calibri" panose="020F0502020204030204" pitchFamily="34" charset="0"/>
              </a:rPr>
              <a:pPr/>
              <a:t>8</a:t>
            </a:fld>
            <a:endParaRPr lang="en-US" dirty="0">
              <a:solidFill>
                <a:prstClr val="black"/>
              </a:solidFill>
              <a:cs typeface="Helvetica" panose="020B0604020202020204" pitchFamily="34" charset="0"/>
              <a:sym typeface="Calibri" panose="020F0502020204030204" pitchFamily="34" charset="0"/>
            </a:endParaRPr>
          </a:p>
        </p:txBody>
      </p:sp>
    </p:spTree>
    <p:extLst>
      <p:ext uri="{BB962C8B-B14F-4D97-AF65-F5344CB8AC3E}">
        <p14:creationId xmlns:p14="http://schemas.microsoft.com/office/powerpoint/2010/main" val="38956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621C-6F45-B242-BB65-E518082388E2}"/>
              </a:ext>
            </a:extLst>
          </p:cNvPr>
          <p:cNvSpPr>
            <a:spLocks noGrp="1"/>
          </p:cNvSpPr>
          <p:nvPr>
            <p:ph type="ctrTitle"/>
            <p:custDataLst>
              <p:tags r:id="rId1"/>
            </p:custDataLst>
          </p:nvPr>
        </p:nvSpPr>
        <p:spPr>
          <a:xfrm>
            <a:off x="714651" y="2661327"/>
            <a:ext cx="10762697" cy="1058953"/>
          </a:xfrm>
        </p:spPr>
        <p:txBody>
          <a:bodyPr/>
          <a:lstStyle/>
          <a:p>
            <a:r>
              <a:rPr lang="en-CA" sz="3600" dirty="0">
                <a:latin typeface="Calibri" panose="020F0502020204030204" pitchFamily="34" charset="0"/>
                <a:cs typeface="Calibri" panose="020F0502020204030204" pitchFamily="34" charset="0"/>
              </a:rPr>
              <a:t>Initiatives de modernisation</a:t>
            </a:r>
            <a:endParaRPr lang="en-US"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7397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5710079|-4252114|-14342875|-15434978|-10997635|Statistics Canada&quot;,&quot;Id&quot;:&quot;62accd80333431d318ea47f2&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34"/>
</p:tagLst>
</file>

<file path=ppt/tags/tag101.xml><?xml version="1.0" encoding="utf-8"?>
<p:tagLst xmlns:a="http://schemas.openxmlformats.org/drawingml/2006/main" xmlns:r="http://schemas.openxmlformats.org/officeDocument/2006/relationships" xmlns:p="http://schemas.openxmlformats.org/presentationml/2006/main">
  <p:tag name="NUM" val="35"/>
</p:tagLst>
</file>

<file path=ppt/tags/tag102.xml><?xml version="1.0" encoding="utf-8"?>
<p:tagLst xmlns:a="http://schemas.openxmlformats.org/drawingml/2006/main" xmlns:r="http://schemas.openxmlformats.org/officeDocument/2006/relationships" xmlns:p="http://schemas.openxmlformats.org/presentationml/2006/main">
  <p:tag name="NUM" val="36"/>
</p:tagLst>
</file>

<file path=ppt/tags/tag103.xml><?xml version="1.0" encoding="utf-8"?>
<p:tagLst xmlns:a="http://schemas.openxmlformats.org/drawingml/2006/main" xmlns:r="http://schemas.openxmlformats.org/officeDocument/2006/relationships" xmlns:p="http://schemas.openxmlformats.org/presentationml/2006/main">
  <p:tag name="NUM" val="37"/>
</p:tagLst>
</file>

<file path=ppt/tags/tag104.xml><?xml version="1.0" encoding="utf-8"?>
<p:tagLst xmlns:a="http://schemas.openxmlformats.org/drawingml/2006/main" xmlns:r="http://schemas.openxmlformats.org/officeDocument/2006/relationships" xmlns:p="http://schemas.openxmlformats.org/presentationml/2006/main">
  <p:tag name="NUM" val="38"/>
</p:tagLst>
</file>

<file path=ppt/tags/tag105.xml><?xml version="1.0" encoding="utf-8"?>
<p:tagLst xmlns:a="http://schemas.openxmlformats.org/drawingml/2006/main" xmlns:r="http://schemas.openxmlformats.org/officeDocument/2006/relationships" xmlns:p="http://schemas.openxmlformats.org/presentationml/2006/main">
  <p:tag name="NUM" val="39"/>
</p:tagLst>
</file>

<file path=ppt/tags/tag106.xml><?xml version="1.0" encoding="utf-8"?>
<p:tagLst xmlns:a="http://schemas.openxmlformats.org/drawingml/2006/main" xmlns:r="http://schemas.openxmlformats.org/officeDocument/2006/relationships" xmlns:p="http://schemas.openxmlformats.org/presentationml/2006/main">
  <p:tag name="NUM" val="40"/>
</p:tagLst>
</file>

<file path=ppt/tags/tag107.xml><?xml version="1.0" encoding="utf-8"?>
<p:tagLst xmlns:a="http://schemas.openxmlformats.org/drawingml/2006/main" xmlns:r="http://schemas.openxmlformats.org/officeDocument/2006/relationships" xmlns:p="http://schemas.openxmlformats.org/presentationml/2006/main">
  <p:tag name="NUM" val="41"/>
</p:tagLst>
</file>

<file path=ppt/tags/tag108.xml><?xml version="1.0" encoding="utf-8"?>
<p:tagLst xmlns:a="http://schemas.openxmlformats.org/drawingml/2006/main" xmlns:r="http://schemas.openxmlformats.org/officeDocument/2006/relationships" xmlns:p="http://schemas.openxmlformats.org/presentationml/2006/main">
  <p:tag name="NUM" val="42"/>
</p:tagLst>
</file>

<file path=ppt/tags/tag109.xml><?xml version="1.0" encoding="utf-8"?>
<p:tagLst xmlns:a="http://schemas.openxmlformats.org/drawingml/2006/main" xmlns:r="http://schemas.openxmlformats.org/officeDocument/2006/relationships" xmlns:p="http://schemas.openxmlformats.org/presentationml/2006/main">
  <p:tag name="NUM" val="43"/>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44"/>
</p:tagLst>
</file>

<file path=ppt/tags/tag111.xml><?xml version="1.0" encoding="utf-8"?>
<p:tagLst xmlns:a="http://schemas.openxmlformats.org/drawingml/2006/main" xmlns:r="http://schemas.openxmlformats.org/officeDocument/2006/relationships" xmlns:p="http://schemas.openxmlformats.org/presentationml/2006/main">
  <p:tag name="NUM" val="45"/>
</p:tagLst>
</file>

<file path=ppt/tags/tag112.xml><?xml version="1.0" encoding="utf-8"?>
<p:tagLst xmlns:a="http://schemas.openxmlformats.org/drawingml/2006/main" xmlns:r="http://schemas.openxmlformats.org/officeDocument/2006/relationships" xmlns:p="http://schemas.openxmlformats.org/presentationml/2006/main">
  <p:tag name="NUM" val="46"/>
</p:tagLst>
</file>

<file path=ppt/tags/tag113.xml><?xml version="1.0" encoding="utf-8"?>
<p:tagLst xmlns:a="http://schemas.openxmlformats.org/drawingml/2006/main" xmlns:r="http://schemas.openxmlformats.org/officeDocument/2006/relationships" xmlns:p="http://schemas.openxmlformats.org/presentationml/2006/main">
  <p:tag name="NUM" val="47"/>
</p:tagLst>
</file>

<file path=ppt/tags/tag114.xml><?xml version="1.0" encoding="utf-8"?>
<p:tagLst xmlns:a="http://schemas.openxmlformats.org/drawingml/2006/main" xmlns:r="http://schemas.openxmlformats.org/officeDocument/2006/relationships" xmlns:p="http://schemas.openxmlformats.org/presentationml/2006/main">
  <p:tag name="NUM" val="48"/>
</p:tagLst>
</file>

<file path=ppt/tags/tag115.xml><?xml version="1.0" encoding="utf-8"?>
<p:tagLst xmlns:a="http://schemas.openxmlformats.org/drawingml/2006/main" xmlns:r="http://schemas.openxmlformats.org/officeDocument/2006/relationships" xmlns:p="http://schemas.openxmlformats.org/presentationml/2006/main">
  <p:tag name="NUM" val="49"/>
</p:tagLst>
</file>

<file path=ppt/tags/tag116.xml><?xml version="1.0" encoding="utf-8"?>
<p:tagLst xmlns:a="http://schemas.openxmlformats.org/drawingml/2006/main" xmlns:r="http://schemas.openxmlformats.org/officeDocument/2006/relationships" xmlns:p="http://schemas.openxmlformats.org/presentationml/2006/main">
  <p:tag name="NUM" val="50"/>
</p:tagLst>
</file>

<file path=ppt/tags/tag117.xml><?xml version="1.0" encoding="utf-8"?>
<p:tagLst xmlns:a="http://schemas.openxmlformats.org/drawingml/2006/main" xmlns:r="http://schemas.openxmlformats.org/officeDocument/2006/relationships" xmlns:p="http://schemas.openxmlformats.org/presentationml/2006/main">
  <p:tag name="NUM" val="5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1"/>
</p:tagLst>
</file>

<file path=ppt/tags/tag129.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30.xml><?xml version="1.0" encoding="utf-8"?>
<p:tagLst xmlns:a="http://schemas.openxmlformats.org/drawingml/2006/main" xmlns:r="http://schemas.openxmlformats.org/officeDocument/2006/relationships" xmlns:p="http://schemas.openxmlformats.org/presentationml/2006/main">
  <p:tag name="NUM" val="13"/>
</p:tagLst>
</file>

<file path=ppt/tags/tag131.xml><?xml version="1.0" encoding="utf-8"?>
<p:tagLst xmlns:a="http://schemas.openxmlformats.org/drawingml/2006/main" xmlns:r="http://schemas.openxmlformats.org/officeDocument/2006/relationships" xmlns:p="http://schemas.openxmlformats.org/presentationml/2006/main">
  <p:tag name="NUM" val="14"/>
</p:tagLst>
</file>

<file path=ppt/tags/tag132.xml><?xml version="1.0" encoding="utf-8"?>
<p:tagLst xmlns:a="http://schemas.openxmlformats.org/drawingml/2006/main" xmlns:r="http://schemas.openxmlformats.org/officeDocument/2006/relationships" xmlns:p="http://schemas.openxmlformats.org/presentationml/2006/main">
  <p:tag name="NUM" val="15"/>
</p:tagLst>
</file>

<file path=ppt/tags/tag133.xml><?xml version="1.0" encoding="utf-8"?>
<p:tagLst xmlns:a="http://schemas.openxmlformats.org/drawingml/2006/main" xmlns:r="http://schemas.openxmlformats.org/officeDocument/2006/relationships" xmlns:p="http://schemas.openxmlformats.org/presentationml/2006/main">
  <p:tag name="NUM" val="16"/>
</p:tagLst>
</file>

<file path=ppt/tags/tag134.xml><?xml version="1.0" encoding="utf-8"?>
<p:tagLst xmlns:a="http://schemas.openxmlformats.org/drawingml/2006/main" xmlns:r="http://schemas.openxmlformats.org/officeDocument/2006/relationships" xmlns:p="http://schemas.openxmlformats.org/presentationml/2006/main">
  <p:tag name="NUM" val="17"/>
</p:tagLst>
</file>

<file path=ppt/tags/tag135.xml><?xml version="1.0" encoding="utf-8"?>
<p:tagLst xmlns:a="http://schemas.openxmlformats.org/drawingml/2006/main" xmlns:r="http://schemas.openxmlformats.org/officeDocument/2006/relationships" xmlns:p="http://schemas.openxmlformats.org/presentationml/2006/main">
  <p:tag name="NUM" val="18"/>
</p:tagLst>
</file>

<file path=ppt/tags/tag136.xml><?xml version="1.0" encoding="utf-8"?>
<p:tagLst xmlns:a="http://schemas.openxmlformats.org/drawingml/2006/main" xmlns:r="http://schemas.openxmlformats.org/officeDocument/2006/relationships" xmlns:p="http://schemas.openxmlformats.org/presentationml/2006/main">
  <p:tag name="NUM" val="19"/>
</p:tagLst>
</file>

<file path=ppt/tags/tag137.xml><?xml version="1.0" encoding="utf-8"?>
<p:tagLst xmlns:a="http://schemas.openxmlformats.org/drawingml/2006/main" xmlns:r="http://schemas.openxmlformats.org/officeDocument/2006/relationships" xmlns:p="http://schemas.openxmlformats.org/presentationml/2006/main">
  <p:tag name="NUM" val="20"/>
</p:tagLst>
</file>

<file path=ppt/tags/tag138.xml><?xml version="1.0" encoding="utf-8"?>
<p:tagLst xmlns:a="http://schemas.openxmlformats.org/drawingml/2006/main" xmlns:r="http://schemas.openxmlformats.org/officeDocument/2006/relationships" xmlns:p="http://schemas.openxmlformats.org/presentationml/2006/main">
  <p:tag name="NUM" val="21"/>
</p:tagLst>
</file>

<file path=ppt/tags/tag139.xml><?xml version="1.0" encoding="utf-8"?>
<p:tagLst xmlns:a="http://schemas.openxmlformats.org/drawingml/2006/main" xmlns:r="http://schemas.openxmlformats.org/officeDocument/2006/relationships" xmlns:p="http://schemas.openxmlformats.org/presentationml/2006/main">
  <p:tag name="NUM" val="22"/>
</p:tagLst>
</file>

<file path=ppt/tags/tag14.xml><?xml version="1.0" encoding="utf-8"?>
<p:tagLst xmlns:a="http://schemas.openxmlformats.org/drawingml/2006/main" xmlns:r="http://schemas.openxmlformats.org/officeDocument/2006/relationships" xmlns:p="http://schemas.openxmlformats.org/presentationml/2006/main">
  <p:tag name="NUM" val="11"/>
</p:tagLst>
</file>

<file path=ppt/tags/tag140.xml><?xml version="1.0" encoding="utf-8"?>
<p:tagLst xmlns:a="http://schemas.openxmlformats.org/drawingml/2006/main" xmlns:r="http://schemas.openxmlformats.org/officeDocument/2006/relationships" xmlns:p="http://schemas.openxmlformats.org/presentationml/2006/main">
  <p:tag name="NUM" val="23"/>
</p:tagLst>
</file>

<file path=ppt/tags/tag141.xml><?xml version="1.0" encoding="utf-8"?>
<p:tagLst xmlns:a="http://schemas.openxmlformats.org/drawingml/2006/main" xmlns:r="http://schemas.openxmlformats.org/officeDocument/2006/relationships" xmlns:p="http://schemas.openxmlformats.org/presentationml/2006/main">
  <p:tag name="NUM" val="24"/>
</p:tagLst>
</file>

<file path=ppt/tags/tag142.xml><?xml version="1.0" encoding="utf-8"?>
<p:tagLst xmlns:a="http://schemas.openxmlformats.org/drawingml/2006/main" xmlns:r="http://schemas.openxmlformats.org/officeDocument/2006/relationships" xmlns:p="http://schemas.openxmlformats.org/presentationml/2006/main">
  <p:tag name="NUM" val="25"/>
</p:tagLst>
</file>

<file path=ppt/tags/tag143.xml><?xml version="1.0" encoding="utf-8"?>
<p:tagLst xmlns:a="http://schemas.openxmlformats.org/drawingml/2006/main" xmlns:r="http://schemas.openxmlformats.org/officeDocument/2006/relationships" xmlns:p="http://schemas.openxmlformats.org/presentationml/2006/main">
  <p:tag name="NUM" val="26"/>
</p:tagLst>
</file>

<file path=ppt/tags/tag144.xml><?xml version="1.0" encoding="utf-8"?>
<p:tagLst xmlns:a="http://schemas.openxmlformats.org/drawingml/2006/main" xmlns:r="http://schemas.openxmlformats.org/officeDocument/2006/relationships" xmlns:p="http://schemas.openxmlformats.org/presentationml/2006/main">
  <p:tag name="NUM" val="27"/>
</p:tagLst>
</file>

<file path=ppt/tags/tag145.xml><?xml version="1.0" encoding="utf-8"?>
<p:tagLst xmlns:a="http://schemas.openxmlformats.org/drawingml/2006/main" xmlns:r="http://schemas.openxmlformats.org/officeDocument/2006/relationships" xmlns:p="http://schemas.openxmlformats.org/presentationml/2006/main">
  <p:tag name="NUM" val="28"/>
</p:tagLst>
</file>

<file path=ppt/tags/tag146.xml><?xml version="1.0" encoding="utf-8"?>
<p:tagLst xmlns:a="http://schemas.openxmlformats.org/drawingml/2006/main" xmlns:r="http://schemas.openxmlformats.org/officeDocument/2006/relationships" xmlns:p="http://schemas.openxmlformats.org/presentationml/2006/main">
  <p:tag name="NUM" val="29"/>
</p:tagLst>
</file>

<file path=ppt/tags/tag147.xml><?xml version="1.0" encoding="utf-8"?>
<p:tagLst xmlns:a="http://schemas.openxmlformats.org/drawingml/2006/main" xmlns:r="http://schemas.openxmlformats.org/officeDocument/2006/relationships" xmlns:p="http://schemas.openxmlformats.org/presentationml/2006/main">
  <p:tag name="NUM" val="30"/>
</p:tagLst>
</file>

<file path=ppt/tags/tag148.xml><?xml version="1.0" encoding="utf-8"?>
<p:tagLst xmlns:a="http://schemas.openxmlformats.org/drawingml/2006/main" xmlns:r="http://schemas.openxmlformats.org/officeDocument/2006/relationships" xmlns:p="http://schemas.openxmlformats.org/presentationml/2006/main">
  <p:tag name="NUM" val="31"/>
</p:tagLst>
</file>

<file path=ppt/tags/tag149.xml><?xml version="1.0" encoding="utf-8"?>
<p:tagLst xmlns:a="http://schemas.openxmlformats.org/drawingml/2006/main" xmlns:r="http://schemas.openxmlformats.org/officeDocument/2006/relationships" xmlns:p="http://schemas.openxmlformats.org/presentationml/2006/main">
  <p:tag name="NUM" val="32"/>
</p:tagLst>
</file>

<file path=ppt/tags/tag15.xml><?xml version="1.0" encoding="utf-8"?>
<p:tagLst xmlns:a="http://schemas.openxmlformats.org/drawingml/2006/main" xmlns:r="http://schemas.openxmlformats.org/officeDocument/2006/relationships" xmlns:p="http://schemas.openxmlformats.org/presentationml/2006/main">
  <p:tag name="NUM" val="12"/>
</p:tagLst>
</file>

<file path=ppt/tags/tag150.xml><?xml version="1.0" encoding="utf-8"?>
<p:tagLst xmlns:a="http://schemas.openxmlformats.org/drawingml/2006/main" xmlns:r="http://schemas.openxmlformats.org/officeDocument/2006/relationships" xmlns:p="http://schemas.openxmlformats.org/presentationml/2006/main">
  <p:tag name="NUM" val="33"/>
</p:tagLst>
</file>

<file path=ppt/tags/tag151.xml><?xml version="1.0" encoding="utf-8"?>
<p:tagLst xmlns:a="http://schemas.openxmlformats.org/drawingml/2006/main" xmlns:r="http://schemas.openxmlformats.org/officeDocument/2006/relationships" xmlns:p="http://schemas.openxmlformats.org/presentationml/2006/main">
  <p:tag name="NUM" val="34"/>
</p:tagLst>
</file>

<file path=ppt/tags/tag152.xml><?xml version="1.0" encoding="utf-8"?>
<p:tagLst xmlns:a="http://schemas.openxmlformats.org/drawingml/2006/main" xmlns:r="http://schemas.openxmlformats.org/officeDocument/2006/relationships" xmlns:p="http://schemas.openxmlformats.org/presentationml/2006/main">
  <p:tag name="NUM" val="35"/>
</p:tagLst>
</file>

<file path=ppt/tags/tag153.xml><?xml version="1.0" encoding="utf-8"?>
<p:tagLst xmlns:a="http://schemas.openxmlformats.org/drawingml/2006/main" xmlns:r="http://schemas.openxmlformats.org/officeDocument/2006/relationships" xmlns:p="http://schemas.openxmlformats.org/presentationml/2006/main">
  <p:tag name="NUM" val="36"/>
</p:tagLst>
</file>

<file path=ppt/tags/tag154.xml><?xml version="1.0" encoding="utf-8"?>
<p:tagLst xmlns:a="http://schemas.openxmlformats.org/drawingml/2006/main" xmlns:r="http://schemas.openxmlformats.org/officeDocument/2006/relationships" xmlns:p="http://schemas.openxmlformats.org/presentationml/2006/main">
  <p:tag name="NUM" val="37"/>
</p:tagLst>
</file>

<file path=ppt/tags/tag155.xml><?xml version="1.0" encoding="utf-8"?>
<p:tagLst xmlns:a="http://schemas.openxmlformats.org/drawingml/2006/main" xmlns:r="http://schemas.openxmlformats.org/officeDocument/2006/relationships" xmlns:p="http://schemas.openxmlformats.org/presentationml/2006/main">
  <p:tag name="NUM" val="38"/>
</p:tagLst>
</file>

<file path=ppt/tags/tag156.xml><?xml version="1.0" encoding="utf-8"?>
<p:tagLst xmlns:a="http://schemas.openxmlformats.org/drawingml/2006/main" xmlns:r="http://schemas.openxmlformats.org/officeDocument/2006/relationships" xmlns:p="http://schemas.openxmlformats.org/presentationml/2006/main">
  <p:tag name="NUM" val="39"/>
</p:tagLst>
</file>

<file path=ppt/tags/tag157.xml><?xml version="1.0" encoding="utf-8"?>
<p:tagLst xmlns:a="http://schemas.openxmlformats.org/drawingml/2006/main" xmlns:r="http://schemas.openxmlformats.org/officeDocument/2006/relationships" xmlns:p="http://schemas.openxmlformats.org/presentationml/2006/main">
  <p:tag name="NUM" val="40"/>
</p:tagLst>
</file>

<file path=ppt/tags/tag158.xml><?xml version="1.0" encoding="utf-8"?>
<p:tagLst xmlns:a="http://schemas.openxmlformats.org/drawingml/2006/main" xmlns:r="http://schemas.openxmlformats.org/officeDocument/2006/relationships" xmlns:p="http://schemas.openxmlformats.org/presentationml/2006/main">
  <p:tag name="NUM" val="41"/>
</p:tagLst>
</file>

<file path=ppt/tags/tag159.xml><?xml version="1.0" encoding="utf-8"?>
<p:tagLst xmlns:a="http://schemas.openxmlformats.org/drawingml/2006/main" xmlns:r="http://schemas.openxmlformats.org/officeDocument/2006/relationships" xmlns:p="http://schemas.openxmlformats.org/presentationml/2006/main">
  <p:tag name="NUM" val="42"/>
</p:tagLst>
</file>

<file path=ppt/tags/tag16.xml><?xml version="1.0" encoding="utf-8"?>
<p:tagLst xmlns:a="http://schemas.openxmlformats.org/drawingml/2006/main" xmlns:r="http://schemas.openxmlformats.org/officeDocument/2006/relationships" xmlns:p="http://schemas.openxmlformats.org/presentationml/2006/main">
  <p:tag name="NUM" val="13"/>
</p:tagLst>
</file>

<file path=ppt/tags/tag160.xml><?xml version="1.0" encoding="utf-8"?>
<p:tagLst xmlns:a="http://schemas.openxmlformats.org/drawingml/2006/main" xmlns:r="http://schemas.openxmlformats.org/officeDocument/2006/relationships" xmlns:p="http://schemas.openxmlformats.org/presentationml/2006/main">
  <p:tag name="NUM" val="43"/>
</p:tagLst>
</file>

<file path=ppt/tags/tag161.xml><?xml version="1.0" encoding="utf-8"?>
<p:tagLst xmlns:a="http://schemas.openxmlformats.org/drawingml/2006/main" xmlns:r="http://schemas.openxmlformats.org/officeDocument/2006/relationships" xmlns:p="http://schemas.openxmlformats.org/presentationml/2006/main">
  <p:tag name="NUM" val="44"/>
</p:tagLst>
</file>

<file path=ppt/tags/tag162.xml><?xml version="1.0" encoding="utf-8"?>
<p:tagLst xmlns:a="http://schemas.openxmlformats.org/drawingml/2006/main" xmlns:r="http://schemas.openxmlformats.org/officeDocument/2006/relationships" xmlns:p="http://schemas.openxmlformats.org/presentationml/2006/main">
  <p:tag name="NUM" val="45"/>
</p:tagLst>
</file>

<file path=ppt/tags/tag163.xml><?xml version="1.0" encoding="utf-8"?>
<p:tagLst xmlns:a="http://schemas.openxmlformats.org/drawingml/2006/main" xmlns:r="http://schemas.openxmlformats.org/officeDocument/2006/relationships" xmlns:p="http://schemas.openxmlformats.org/presentationml/2006/main">
  <p:tag name="NUM" val="46"/>
</p:tagLst>
</file>

<file path=ppt/tags/tag164.xml><?xml version="1.0" encoding="utf-8"?>
<p:tagLst xmlns:a="http://schemas.openxmlformats.org/drawingml/2006/main" xmlns:r="http://schemas.openxmlformats.org/officeDocument/2006/relationships" xmlns:p="http://schemas.openxmlformats.org/presentationml/2006/main">
  <p:tag name="NUM" val="47"/>
</p:tagLst>
</file>

<file path=ppt/tags/tag165.xml><?xml version="1.0" encoding="utf-8"?>
<p:tagLst xmlns:a="http://schemas.openxmlformats.org/drawingml/2006/main" xmlns:r="http://schemas.openxmlformats.org/officeDocument/2006/relationships" xmlns:p="http://schemas.openxmlformats.org/presentationml/2006/main">
  <p:tag name="NUM" val="48"/>
</p:tagLst>
</file>

<file path=ppt/tags/tag166.xml><?xml version="1.0" encoding="utf-8"?>
<p:tagLst xmlns:a="http://schemas.openxmlformats.org/drawingml/2006/main" xmlns:r="http://schemas.openxmlformats.org/officeDocument/2006/relationships" xmlns:p="http://schemas.openxmlformats.org/presentationml/2006/main">
  <p:tag name="NUM" val="49"/>
</p:tagLst>
</file>

<file path=ppt/tags/tag167.xml><?xml version="1.0" encoding="utf-8"?>
<p:tagLst xmlns:a="http://schemas.openxmlformats.org/drawingml/2006/main" xmlns:r="http://schemas.openxmlformats.org/officeDocument/2006/relationships" xmlns:p="http://schemas.openxmlformats.org/presentationml/2006/main">
  <p:tag name="NUM" val="50"/>
</p:tagLst>
</file>

<file path=ppt/tags/tag168.xml><?xml version="1.0" encoding="utf-8"?>
<p:tagLst xmlns:a="http://schemas.openxmlformats.org/drawingml/2006/main" xmlns:r="http://schemas.openxmlformats.org/officeDocument/2006/relationships" xmlns:p="http://schemas.openxmlformats.org/presentationml/2006/main">
  <p:tag name="NUM" val="51"/>
</p:tagLst>
</file>

<file path=ppt/tags/tag169.xml><?xml version="1.0" encoding="utf-8"?>
<p:tagLst xmlns:a="http://schemas.openxmlformats.org/drawingml/2006/main" xmlns:r="http://schemas.openxmlformats.org/officeDocument/2006/relationships" xmlns:p="http://schemas.openxmlformats.org/presentationml/2006/main">
  <p:tag name="NUM" val="52"/>
</p:tagLst>
</file>

<file path=ppt/tags/tag17.xml><?xml version="1.0" encoding="utf-8"?>
<p:tagLst xmlns:a="http://schemas.openxmlformats.org/drawingml/2006/main" xmlns:r="http://schemas.openxmlformats.org/officeDocument/2006/relationships" xmlns:p="http://schemas.openxmlformats.org/presentationml/2006/main">
  <p:tag name="NUM" val="14"/>
</p:tagLst>
</file>

<file path=ppt/tags/tag170.xml><?xml version="1.0" encoding="utf-8"?>
<p:tagLst xmlns:a="http://schemas.openxmlformats.org/drawingml/2006/main" xmlns:r="http://schemas.openxmlformats.org/officeDocument/2006/relationships" xmlns:p="http://schemas.openxmlformats.org/presentationml/2006/main">
  <p:tag name="NUM" val="53"/>
</p:tagLst>
</file>

<file path=ppt/tags/tag171.xml><?xml version="1.0" encoding="utf-8"?>
<p:tagLst xmlns:a="http://schemas.openxmlformats.org/drawingml/2006/main" xmlns:r="http://schemas.openxmlformats.org/officeDocument/2006/relationships" xmlns:p="http://schemas.openxmlformats.org/presentationml/2006/main">
  <p:tag name="NUM" val="54"/>
</p:tagLst>
</file>

<file path=ppt/tags/tag172.xml><?xml version="1.0" encoding="utf-8"?>
<p:tagLst xmlns:a="http://schemas.openxmlformats.org/drawingml/2006/main" xmlns:r="http://schemas.openxmlformats.org/officeDocument/2006/relationships" xmlns:p="http://schemas.openxmlformats.org/presentationml/2006/main">
  <p:tag name="NUM" val="55"/>
</p:tagLst>
</file>

<file path=ppt/tags/tag173.xml><?xml version="1.0" encoding="utf-8"?>
<p:tagLst xmlns:a="http://schemas.openxmlformats.org/drawingml/2006/main" xmlns:r="http://schemas.openxmlformats.org/officeDocument/2006/relationships" xmlns:p="http://schemas.openxmlformats.org/presentationml/2006/main">
  <p:tag name="NUM" val="56"/>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5"/>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1"/>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1"/>
</p:tagLst>
</file>

<file path=ppt/tags/tag187.xml><?xml version="1.0" encoding="utf-8"?>
<p:tagLst xmlns:a="http://schemas.openxmlformats.org/drawingml/2006/main" xmlns:r="http://schemas.openxmlformats.org/officeDocument/2006/relationships" xmlns:p="http://schemas.openxmlformats.org/presentationml/2006/main">
  <p:tag name="NUM" val="2"/>
</p:tagLst>
</file>

<file path=ppt/tags/tag188.xml><?xml version="1.0" encoding="utf-8"?>
<p:tagLst xmlns:a="http://schemas.openxmlformats.org/drawingml/2006/main" xmlns:r="http://schemas.openxmlformats.org/officeDocument/2006/relationships" xmlns:p="http://schemas.openxmlformats.org/presentationml/2006/main">
  <p:tag name="NUM" val="1"/>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6"/>
</p:tagLst>
</file>

<file path=ppt/tags/tag190.xml><?xml version="1.0" encoding="utf-8"?>
<p:tagLst xmlns:a="http://schemas.openxmlformats.org/drawingml/2006/main" xmlns:r="http://schemas.openxmlformats.org/officeDocument/2006/relationships" xmlns:p="http://schemas.openxmlformats.org/presentationml/2006/main">
  <p:tag name="NUM" val="4"/>
</p:tagLst>
</file>

<file path=ppt/tags/tag191.xml><?xml version="1.0" encoding="utf-8"?>
<p:tagLst xmlns:a="http://schemas.openxmlformats.org/drawingml/2006/main" xmlns:r="http://schemas.openxmlformats.org/officeDocument/2006/relationships" xmlns:p="http://schemas.openxmlformats.org/presentationml/2006/main">
  <p:tag name="NUM" val="1"/>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1"/>
</p:tagLst>
</file>

<file path=ppt/tags/tag194.xml><?xml version="1.0" encoding="utf-8"?>
<p:tagLst xmlns:a="http://schemas.openxmlformats.org/drawingml/2006/main" xmlns:r="http://schemas.openxmlformats.org/officeDocument/2006/relationships" xmlns:p="http://schemas.openxmlformats.org/presentationml/2006/main">
  <p:tag name="NUM" val="2"/>
</p:tagLst>
</file>

<file path=ppt/tags/tag195.xml><?xml version="1.0" encoding="utf-8"?>
<p:tagLst xmlns:a="http://schemas.openxmlformats.org/drawingml/2006/main" xmlns:r="http://schemas.openxmlformats.org/officeDocument/2006/relationships" xmlns:p="http://schemas.openxmlformats.org/presentationml/2006/main">
  <p:tag name="NUM" val="6"/>
</p:tagLst>
</file>

<file path=ppt/tags/tag196.xml><?xml version="1.0" encoding="utf-8"?>
<p:tagLst xmlns:a="http://schemas.openxmlformats.org/drawingml/2006/main" xmlns:r="http://schemas.openxmlformats.org/officeDocument/2006/relationships" xmlns:p="http://schemas.openxmlformats.org/presentationml/2006/main">
  <p:tag name="NUM" val="1"/>
</p:tagLst>
</file>

<file path=ppt/tags/tag197.xml><?xml version="1.0" encoding="utf-8"?>
<p:tagLst xmlns:a="http://schemas.openxmlformats.org/drawingml/2006/main" xmlns:r="http://schemas.openxmlformats.org/officeDocument/2006/relationships" xmlns:p="http://schemas.openxmlformats.org/presentationml/2006/main">
  <p:tag name="NUM" val="2"/>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7"/>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5"/>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1"/>
</p:tagLst>
</file>

<file path=ppt/tags/tag208.xml><?xml version="1.0" encoding="utf-8"?>
<p:tagLst xmlns:a="http://schemas.openxmlformats.org/drawingml/2006/main" xmlns:r="http://schemas.openxmlformats.org/officeDocument/2006/relationships" xmlns:p="http://schemas.openxmlformats.org/presentationml/2006/main">
  <p:tag name="NUM" val="2"/>
</p:tagLst>
</file>

<file path=ppt/tags/tag209.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18"/>
</p:tagLst>
</file>

<file path=ppt/tags/tag210.xml><?xml version="1.0" encoding="utf-8"?>
<p:tagLst xmlns:a="http://schemas.openxmlformats.org/drawingml/2006/main" xmlns:r="http://schemas.openxmlformats.org/officeDocument/2006/relationships" xmlns:p="http://schemas.openxmlformats.org/presentationml/2006/main">
  <p:tag name="NUM" val="2"/>
</p:tagLst>
</file>

<file path=ppt/tags/tag211.xml><?xml version="1.0" encoding="utf-8"?>
<p:tagLst xmlns:a="http://schemas.openxmlformats.org/drawingml/2006/main" xmlns:r="http://schemas.openxmlformats.org/officeDocument/2006/relationships" xmlns:p="http://schemas.openxmlformats.org/presentationml/2006/main">
  <p:tag name="NUM" val="1"/>
</p:tagLst>
</file>

<file path=ppt/tags/tag212.xml><?xml version="1.0" encoding="utf-8"?>
<p:tagLst xmlns:a="http://schemas.openxmlformats.org/drawingml/2006/main" xmlns:r="http://schemas.openxmlformats.org/officeDocument/2006/relationships" xmlns:p="http://schemas.openxmlformats.org/presentationml/2006/main">
  <p:tag name="NUM" val="2"/>
</p:tagLst>
</file>

<file path=ppt/tags/tag213.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9"/>
</p:tagLst>
</file>

<file path=ppt/tags/tag23.xml><?xml version="1.0" encoding="utf-8"?>
<p:tagLst xmlns:a="http://schemas.openxmlformats.org/drawingml/2006/main" xmlns:r="http://schemas.openxmlformats.org/officeDocument/2006/relationships" xmlns:p="http://schemas.openxmlformats.org/presentationml/2006/main">
  <p:tag name="NUM" val="20"/>
</p:tagLst>
</file>

<file path=ppt/tags/tag24.xml><?xml version="1.0" encoding="utf-8"?>
<p:tagLst xmlns:a="http://schemas.openxmlformats.org/drawingml/2006/main" xmlns:r="http://schemas.openxmlformats.org/officeDocument/2006/relationships" xmlns:p="http://schemas.openxmlformats.org/presentationml/2006/main">
  <p:tag name="NUM" val="21"/>
</p:tagLst>
</file>

<file path=ppt/tags/tag25.xml><?xml version="1.0" encoding="utf-8"?>
<p:tagLst xmlns:a="http://schemas.openxmlformats.org/drawingml/2006/main" xmlns:r="http://schemas.openxmlformats.org/officeDocument/2006/relationships" xmlns:p="http://schemas.openxmlformats.org/presentationml/2006/main">
  <p:tag name="NUM" val="22"/>
</p:tagLst>
</file>

<file path=ppt/tags/tag26.xml><?xml version="1.0" encoding="utf-8"?>
<p:tagLst xmlns:a="http://schemas.openxmlformats.org/drawingml/2006/main" xmlns:r="http://schemas.openxmlformats.org/officeDocument/2006/relationships" xmlns:p="http://schemas.openxmlformats.org/presentationml/2006/main">
  <p:tag name="NUM" val="2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5"/>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7"/>
</p:tagLst>
</file>

<file path=ppt/tags/tag39.xml><?xml version="1.0" encoding="utf-8"?>
<p:tagLst xmlns:a="http://schemas.openxmlformats.org/drawingml/2006/main" xmlns:r="http://schemas.openxmlformats.org/officeDocument/2006/relationships" xmlns:p="http://schemas.openxmlformats.org/presentationml/2006/main">
  <p:tag name="NUM" val="8"/>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9"/>
</p:tagLst>
</file>

<file path=ppt/tags/tag41.xml><?xml version="1.0" encoding="utf-8"?>
<p:tagLst xmlns:a="http://schemas.openxmlformats.org/drawingml/2006/main" xmlns:r="http://schemas.openxmlformats.org/officeDocument/2006/relationships" xmlns:p="http://schemas.openxmlformats.org/presentationml/2006/main">
  <p:tag name="NUM" val="10"/>
</p:tagLst>
</file>

<file path=ppt/tags/tag42.xml><?xml version="1.0" encoding="utf-8"?>
<p:tagLst xmlns:a="http://schemas.openxmlformats.org/drawingml/2006/main" xmlns:r="http://schemas.openxmlformats.org/officeDocument/2006/relationships" xmlns:p="http://schemas.openxmlformats.org/presentationml/2006/main">
  <p:tag name="NUM" val="11"/>
</p:tagLst>
</file>

<file path=ppt/tags/tag43.xml><?xml version="1.0" encoding="utf-8"?>
<p:tagLst xmlns:a="http://schemas.openxmlformats.org/drawingml/2006/main" xmlns:r="http://schemas.openxmlformats.org/officeDocument/2006/relationships" xmlns:p="http://schemas.openxmlformats.org/presentationml/2006/main">
  <p:tag name="NUM" val="12"/>
</p:tagLst>
</file>

<file path=ppt/tags/tag44.xml><?xml version="1.0" encoding="utf-8"?>
<p:tagLst xmlns:a="http://schemas.openxmlformats.org/drawingml/2006/main" xmlns:r="http://schemas.openxmlformats.org/officeDocument/2006/relationships" xmlns:p="http://schemas.openxmlformats.org/presentationml/2006/main">
  <p:tag name="NUM" val="13"/>
</p:tagLst>
</file>

<file path=ppt/tags/tag45.xml><?xml version="1.0" encoding="utf-8"?>
<p:tagLst xmlns:a="http://schemas.openxmlformats.org/drawingml/2006/main" xmlns:r="http://schemas.openxmlformats.org/officeDocument/2006/relationships" xmlns:p="http://schemas.openxmlformats.org/presentationml/2006/main">
  <p:tag name="NUM" val="14"/>
</p:tagLst>
</file>

<file path=ppt/tags/tag46.xml><?xml version="1.0" encoding="utf-8"?>
<p:tagLst xmlns:a="http://schemas.openxmlformats.org/drawingml/2006/main" xmlns:r="http://schemas.openxmlformats.org/officeDocument/2006/relationships" xmlns:p="http://schemas.openxmlformats.org/presentationml/2006/main">
  <p:tag name="NUM" val="15"/>
</p:tagLst>
</file>

<file path=ppt/tags/tag47.xml><?xml version="1.0" encoding="utf-8"?>
<p:tagLst xmlns:a="http://schemas.openxmlformats.org/drawingml/2006/main" xmlns:r="http://schemas.openxmlformats.org/officeDocument/2006/relationships" xmlns:p="http://schemas.openxmlformats.org/presentationml/2006/main">
  <p:tag name="NUM" val="16"/>
</p:tagLst>
</file>

<file path=ppt/tags/tag48.xml><?xml version="1.0" encoding="utf-8"?>
<p:tagLst xmlns:a="http://schemas.openxmlformats.org/drawingml/2006/main" xmlns:r="http://schemas.openxmlformats.org/officeDocument/2006/relationships" xmlns:p="http://schemas.openxmlformats.org/presentationml/2006/main">
  <p:tag name="NUM" val="17"/>
</p:tagLst>
</file>

<file path=ppt/tags/tag49.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
</p:tagLst>
</file>

<file path=ppt/tags/tag51.xml><?xml version="1.0" encoding="utf-8"?>
<p:tagLst xmlns:a="http://schemas.openxmlformats.org/drawingml/2006/main" xmlns:r="http://schemas.openxmlformats.org/officeDocument/2006/relationships" xmlns:p="http://schemas.openxmlformats.org/presentationml/2006/main">
  <p:tag name="ENGAGECOLOR" val="{&quot;FillColor&quot;:{&quot;ColorIndex&quot;:2,&quot;ColorModifier&quot;:0,&quot;BrightnessModifier&quot;:0}}"/>
</p:tagLst>
</file>

<file path=ppt/tags/tag52.xml><?xml version="1.0" encoding="utf-8"?>
<p:tagLst xmlns:a="http://schemas.openxmlformats.org/drawingml/2006/main" xmlns:r="http://schemas.openxmlformats.org/officeDocument/2006/relationships" xmlns:p="http://schemas.openxmlformats.org/presentationml/2006/main">
  <p:tag name="ENGAGECOLOR" val="{&quot;FillColor&quot;:{&quot;ColorIndex&quot;:3,&quot;ColorModifier&quot;:0,&quot;BrightnessModifier&quot;:0}}"/>
</p:tagLst>
</file>

<file path=ppt/tags/tag53.xml><?xml version="1.0" encoding="utf-8"?>
<p:tagLst xmlns:a="http://schemas.openxmlformats.org/drawingml/2006/main" xmlns:r="http://schemas.openxmlformats.org/officeDocument/2006/relationships" xmlns:p="http://schemas.openxmlformats.org/presentationml/2006/main">
  <p:tag name="ENGAGECOLOR" val="{&quot;FillColor&quot;:{&quot;ColorIndex&quot;:4,&quot;ColorModifier&quot;:0,&quot;BrightnessModifier&quot;:0}}"/>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1.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2.xml><?xml version="1.0" encoding="utf-8"?>
<p:tagLst xmlns:a="http://schemas.openxmlformats.org/drawingml/2006/main" xmlns:r="http://schemas.openxmlformats.org/officeDocument/2006/relationships" xmlns:p="http://schemas.openxmlformats.org/presentationml/2006/main">
  <p:tag name="ENGAGECOLOR" val="{&quot;OutlineColor&quot;:{&quot;ColorIndex&quot;:1,&quot;ColorModifier&quot;:0,&quot;BrightnessModifier&quot;:0}}"/>
</p:tagLst>
</file>

<file path=ppt/tags/tag63.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64.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65.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66.xml><?xml version="1.0" encoding="utf-8"?>
<p:tagLst xmlns:a="http://schemas.openxmlformats.org/drawingml/2006/main" xmlns:r="http://schemas.openxmlformats.org/officeDocument/2006/relationships" xmlns:p="http://schemas.openxmlformats.org/presentationml/2006/main">
  <p:tag name="ENGAGECOLOR" val="{&quot;FillColor&quot;:{&quot;ColorIndex&quot;:1,&quot;ColorModifier&quot;:0,&quot;BrightnessModifier&quot;:0},&quot;OutlineColor&quot;:{&quot;ColorIndex&quot;:1,&quot;ColorModifier&quot;:0,&quot;BrightnessModifier&quot;:0}}"/>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4"/>
</p:tagLst>
</file>

<file path=ppt/tags/tag71.xml><?xml version="1.0" encoding="utf-8"?>
<p:tagLst xmlns:a="http://schemas.openxmlformats.org/drawingml/2006/main" xmlns:r="http://schemas.openxmlformats.org/officeDocument/2006/relationships" xmlns:p="http://schemas.openxmlformats.org/presentationml/2006/main">
  <p:tag name="NUM" val="5"/>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9"/>
</p:tagLst>
</file>

<file path=ppt/tags/tag76.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1"/>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3"/>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14"/>
</p:tagLst>
</file>

<file path=ppt/tags/tag81.xml><?xml version="1.0" encoding="utf-8"?>
<p:tagLst xmlns:a="http://schemas.openxmlformats.org/drawingml/2006/main" xmlns:r="http://schemas.openxmlformats.org/officeDocument/2006/relationships" xmlns:p="http://schemas.openxmlformats.org/presentationml/2006/main">
  <p:tag name="NUM" val="15"/>
</p:tagLst>
</file>

<file path=ppt/tags/tag82.xml><?xml version="1.0" encoding="utf-8"?>
<p:tagLst xmlns:a="http://schemas.openxmlformats.org/drawingml/2006/main" xmlns:r="http://schemas.openxmlformats.org/officeDocument/2006/relationships" xmlns:p="http://schemas.openxmlformats.org/presentationml/2006/main">
  <p:tag name="NUM" val="16"/>
</p:tagLst>
</file>

<file path=ppt/tags/tag83.xml><?xml version="1.0" encoding="utf-8"?>
<p:tagLst xmlns:a="http://schemas.openxmlformats.org/drawingml/2006/main" xmlns:r="http://schemas.openxmlformats.org/officeDocument/2006/relationships" xmlns:p="http://schemas.openxmlformats.org/presentationml/2006/main">
  <p:tag name="NUM" val="17"/>
</p:tagLst>
</file>

<file path=ppt/tags/tag84.xml><?xml version="1.0" encoding="utf-8"?>
<p:tagLst xmlns:a="http://schemas.openxmlformats.org/drawingml/2006/main" xmlns:r="http://schemas.openxmlformats.org/officeDocument/2006/relationships" xmlns:p="http://schemas.openxmlformats.org/presentationml/2006/main">
  <p:tag name="NUM" val="18"/>
</p:tagLst>
</file>

<file path=ppt/tags/tag85.xml><?xml version="1.0" encoding="utf-8"?>
<p:tagLst xmlns:a="http://schemas.openxmlformats.org/drawingml/2006/main" xmlns:r="http://schemas.openxmlformats.org/officeDocument/2006/relationships" xmlns:p="http://schemas.openxmlformats.org/presentationml/2006/main">
  <p:tag name="NUM" val="19"/>
</p:tagLst>
</file>

<file path=ppt/tags/tag86.xml><?xml version="1.0" encoding="utf-8"?>
<p:tagLst xmlns:a="http://schemas.openxmlformats.org/drawingml/2006/main" xmlns:r="http://schemas.openxmlformats.org/officeDocument/2006/relationships" xmlns:p="http://schemas.openxmlformats.org/presentationml/2006/main">
  <p:tag name="NUM" val="20"/>
</p:tagLst>
</file>

<file path=ppt/tags/tag87.xml><?xml version="1.0" encoding="utf-8"?>
<p:tagLst xmlns:a="http://schemas.openxmlformats.org/drawingml/2006/main" xmlns:r="http://schemas.openxmlformats.org/officeDocument/2006/relationships" xmlns:p="http://schemas.openxmlformats.org/presentationml/2006/main">
  <p:tag name="NUM" val="21"/>
</p:tagLst>
</file>

<file path=ppt/tags/tag88.xml><?xml version="1.0" encoding="utf-8"?>
<p:tagLst xmlns:a="http://schemas.openxmlformats.org/drawingml/2006/main" xmlns:r="http://schemas.openxmlformats.org/officeDocument/2006/relationships" xmlns:p="http://schemas.openxmlformats.org/presentationml/2006/main">
  <p:tag name="NUM" val="22"/>
</p:tagLst>
</file>

<file path=ppt/tags/tag89.xml><?xml version="1.0" encoding="utf-8"?>
<p:tagLst xmlns:a="http://schemas.openxmlformats.org/drawingml/2006/main" xmlns:r="http://schemas.openxmlformats.org/officeDocument/2006/relationships" xmlns:p="http://schemas.openxmlformats.org/presentationml/2006/main">
  <p:tag name="NUM" val="23"/>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24"/>
</p:tagLst>
</file>

<file path=ppt/tags/tag91.xml><?xml version="1.0" encoding="utf-8"?>
<p:tagLst xmlns:a="http://schemas.openxmlformats.org/drawingml/2006/main" xmlns:r="http://schemas.openxmlformats.org/officeDocument/2006/relationships" xmlns:p="http://schemas.openxmlformats.org/presentationml/2006/main">
  <p:tag name="NUM" val="25"/>
</p:tagLst>
</file>

<file path=ppt/tags/tag92.xml><?xml version="1.0" encoding="utf-8"?>
<p:tagLst xmlns:a="http://schemas.openxmlformats.org/drawingml/2006/main" xmlns:r="http://schemas.openxmlformats.org/officeDocument/2006/relationships" xmlns:p="http://schemas.openxmlformats.org/presentationml/2006/main">
  <p:tag name="NUM" val="26"/>
</p:tagLst>
</file>

<file path=ppt/tags/tag93.xml><?xml version="1.0" encoding="utf-8"?>
<p:tagLst xmlns:a="http://schemas.openxmlformats.org/drawingml/2006/main" xmlns:r="http://schemas.openxmlformats.org/officeDocument/2006/relationships" xmlns:p="http://schemas.openxmlformats.org/presentationml/2006/main">
  <p:tag name="NUM" val="27"/>
</p:tagLst>
</file>

<file path=ppt/tags/tag94.xml><?xml version="1.0" encoding="utf-8"?>
<p:tagLst xmlns:a="http://schemas.openxmlformats.org/drawingml/2006/main" xmlns:r="http://schemas.openxmlformats.org/officeDocument/2006/relationships" xmlns:p="http://schemas.openxmlformats.org/presentationml/2006/main">
  <p:tag name="NUM" val="28"/>
</p:tagLst>
</file>

<file path=ppt/tags/tag95.xml><?xml version="1.0" encoding="utf-8"?>
<p:tagLst xmlns:a="http://schemas.openxmlformats.org/drawingml/2006/main" xmlns:r="http://schemas.openxmlformats.org/officeDocument/2006/relationships" xmlns:p="http://schemas.openxmlformats.org/presentationml/2006/main">
  <p:tag name="NUM" val="29"/>
</p:tagLst>
</file>

<file path=ppt/tags/tag96.xml><?xml version="1.0" encoding="utf-8"?>
<p:tagLst xmlns:a="http://schemas.openxmlformats.org/drawingml/2006/main" xmlns:r="http://schemas.openxmlformats.org/officeDocument/2006/relationships" xmlns:p="http://schemas.openxmlformats.org/presentationml/2006/main">
  <p:tag name="NUM" val="30"/>
</p:tagLst>
</file>

<file path=ppt/tags/tag97.xml><?xml version="1.0" encoding="utf-8"?>
<p:tagLst xmlns:a="http://schemas.openxmlformats.org/drawingml/2006/main" xmlns:r="http://schemas.openxmlformats.org/officeDocument/2006/relationships" xmlns:p="http://schemas.openxmlformats.org/presentationml/2006/main">
  <p:tag name="NUM" val="31"/>
</p:tagLst>
</file>

<file path=ppt/tags/tag98.xml><?xml version="1.0" encoding="utf-8"?>
<p:tagLst xmlns:a="http://schemas.openxmlformats.org/drawingml/2006/main" xmlns:r="http://schemas.openxmlformats.org/officeDocument/2006/relationships" xmlns:p="http://schemas.openxmlformats.org/presentationml/2006/main">
  <p:tag name="NUM" val="32"/>
</p:tagLst>
</file>

<file path=ppt/tags/tag99.xml><?xml version="1.0" encoding="utf-8"?>
<p:tagLst xmlns:a="http://schemas.openxmlformats.org/drawingml/2006/main" xmlns:r="http://schemas.openxmlformats.org/officeDocument/2006/relationships" xmlns:p="http://schemas.openxmlformats.org/presentationml/2006/main">
  <p:tag name="NUM" val="33"/>
</p:tagLst>
</file>

<file path=ppt/theme/theme1.xml><?xml version="1.0" encoding="utf-8"?>
<a:theme xmlns:a="http://schemas.openxmlformats.org/drawingml/2006/main" name="20_029a2-eng">
  <a:themeElements>
    <a:clrScheme name="20_029a2-e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20_029a2-eng">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029a2-eng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20_029a2-eng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20_029a2-eng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20_029a2-eng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20_029a2-eng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0_029a2-eng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20_029a2-eng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20_029a2-eng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S_GSS35_Mar13_2020.potx" id="{1CB083F5-2B6B-4A77-8297-E66651C860F9}" vid="{1828E0B1-F8C4-47BF-9C20-5781FE7D27E9}"/>
    </a:ext>
  </a:extLst>
</a:theme>
</file>

<file path=ppt/theme/theme3.xml><?xml version="1.0" encoding="utf-8"?>
<a:theme xmlns:a="http://schemas.openxmlformats.org/drawingml/2006/main" name="31d-20_029_02-fra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1d-20_029_02-fra.potx [Read-Only]" id="{D73AF7EF-4A4F-431B-A599-97930C219AE7}" vid="{C778278E-379E-4CAE-887D-82B1A48181E8}"/>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s_Committee.potx" id="{4CAE5AD1-C967-420E-A6B9-B71AED9A1AE8}" vid="{7F2AA5B5-8C56-4047-A422-9527403B5DDB}"/>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2423</TotalTime>
  <Words>5525</Words>
  <Application>Microsoft Office PowerPoint</Application>
  <PresentationFormat>Widescreen</PresentationFormat>
  <Paragraphs>868</Paragraphs>
  <Slides>43</Slides>
  <Notes>34</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43</vt:i4>
      </vt:variant>
    </vt:vector>
  </HeadingPairs>
  <TitlesOfParts>
    <vt:vector size="62" baseType="lpstr">
      <vt:lpstr>MS PGothic</vt:lpstr>
      <vt:lpstr>MS PGothic</vt:lpstr>
      <vt:lpstr>Arial</vt:lpstr>
      <vt:lpstr>Arial Black</vt:lpstr>
      <vt:lpstr>Arial MT Std</vt:lpstr>
      <vt:lpstr>Calibri</vt:lpstr>
      <vt:lpstr>Calibri Light</vt:lpstr>
      <vt:lpstr>Cambria</vt:lpstr>
      <vt:lpstr>Courier New</vt:lpstr>
      <vt:lpstr>Helvetica</vt:lpstr>
      <vt:lpstr>Monotype Sorts</vt:lpstr>
      <vt:lpstr>Times New Roman</vt:lpstr>
      <vt:lpstr>Wingdings</vt:lpstr>
      <vt:lpstr>20_029a2-eng</vt:lpstr>
      <vt:lpstr>11_Office Theme</vt:lpstr>
      <vt:lpstr>31d-20_029_02-fra (1)</vt:lpstr>
      <vt:lpstr>12_Office Theme</vt:lpstr>
      <vt:lpstr>10_Office Theme</vt:lpstr>
      <vt:lpstr>1_Office Theme</vt:lpstr>
      <vt:lpstr>Programme général des statistiques sociales</vt:lpstr>
      <vt:lpstr>Résumé de la présentation</vt:lpstr>
      <vt:lpstr>Méthodologie</vt:lpstr>
      <vt:lpstr>PowerPoint Presentation</vt:lpstr>
      <vt:lpstr>PROGRAMME GÉNÉRAL DES STATISTIQUES SOCIALES</vt:lpstr>
      <vt:lpstr>Fournir des données aux cadres indicateurs clés Inclusion sociale, qualité de vie, résultat de genre, indicateur canadien </vt:lpstr>
      <vt:lpstr>Produits normalisés</vt:lpstr>
      <vt:lpstr>Articles analytiques récents utilisant les  données de l’ESG</vt:lpstr>
      <vt:lpstr>Initiatives de modernisation</vt:lpstr>
      <vt:lpstr>PowerPoint Presentation</vt:lpstr>
      <vt:lpstr>PowerPoint Presentation</vt:lpstr>
      <vt:lpstr>PowerPoint Presentation</vt:lpstr>
      <vt:lpstr>PowerPoint Presentation</vt:lpstr>
      <vt:lpstr>PADD Panel diversifié (Série d’enquêtes sur les gens et leurs communautés) Design et contenu proposés</vt:lpstr>
      <vt:lpstr>Les Canadiens au travail et à la maison</vt:lpstr>
      <vt:lpstr>Les Canadiens au travail et à la maison </vt:lpstr>
      <vt:lpstr>Les Canadiens au travail et à la maison - Contenu de l’enquête </vt:lpstr>
      <vt:lpstr>Les Canadiens au travail et à la maison - Contenu de l’enquête </vt:lpstr>
      <vt:lpstr>Familles</vt:lpstr>
      <vt:lpstr> </vt:lpstr>
      <vt:lpstr> </vt:lpstr>
      <vt:lpstr> </vt:lpstr>
      <vt:lpstr> </vt:lpstr>
      <vt:lpstr> </vt:lpstr>
      <vt:lpstr>Fournir des renseignements sur les politiques et la recherche</vt:lpstr>
      <vt:lpstr>Publications </vt:lpstr>
      <vt:lpstr>L’enquête sur le don, le bénévolat et la participation (DBV)</vt:lpstr>
      <vt:lpstr>Contexte</vt:lpstr>
      <vt:lpstr>Principaux clients et partenaires</vt:lpstr>
      <vt:lpstr>Nouveaux renseignements</vt:lpstr>
      <vt:lpstr>DBP – Intrants et dépendances</vt:lpstr>
      <vt:lpstr>PowerPoint Presentation</vt:lpstr>
      <vt:lpstr>Le bénévolat encadré</vt:lpstr>
      <vt:lpstr>Bénévolat encadré : les types d’organismes</vt:lpstr>
      <vt:lpstr>Bénévolat encadré : les types d’activités</vt:lpstr>
      <vt:lpstr>Le bénévolat informel</vt:lpstr>
      <vt:lpstr>Bénévolat informel : l’aide directe à autrui</vt:lpstr>
      <vt:lpstr>Bénévolat non encadré : le renforcement direct de la collectivité</vt:lpstr>
      <vt:lpstr>Participation totale selon les formes de bénévolat</vt:lpstr>
      <vt:lpstr>Les formes de bénévolat dans tout le Canada</vt:lpstr>
      <vt:lpstr>Calendrier de la prochaine enquête DBP  </vt:lpstr>
      <vt:lpstr>Diffusions</vt:lpstr>
      <vt:lpstr>PowerPoint Presentation</vt:lpstr>
    </vt:vector>
  </TitlesOfParts>
  <Company>StatCan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iterations</dc:title>
  <dc:creator>Wan, Stacey - SSD/DES</dc:creator>
  <cp:lastModifiedBy>Wan, Stacey - DSS/DSS</cp:lastModifiedBy>
  <cp:revision>276</cp:revision>
  <dcterms:created xsi:type="dcterms:W3CDTF">2022-05-12T12:55:01Z</dcterms:created>
  <dcterms:modified xsi:type="dcterms:W3CDTF">2022-06-20T20:07:59Z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748567782</vt:i4>
  </property>
  <property fmtid="{D5CDD505-2E9C-101B-9397-08002B2CF9AE}" pid="3" name="_NewReviewCycle">
    <vt:lpwstr/>
  </property>
  <property fmtid="{D5CDD505-2E9C-101B-9397-08002B2CF9AE}" pid="4" name="_EmailSubject">
    <vt:lpwstr>Alberta Nonprofit Data Strategy: GSS Webinar (June 2022)</vt:lpwstr>
  </property>
  <property fmtid="{D5CDD505-2E9C-101B-9397-08002B2CF9AE}" pid="5" name="_AuthorEmail">
    <vt:lpwstr>stacey.wan@statcan.gc.ca</vt:lpwstr>
  </property>
  <property fmtid="{D5CDD505-2E9C-101B-9397-08002B2CF9AE}" pid="6" name="_AuthorEmailDisplayName">
    <vt:lpwstr>Wan, Stacey - DSS/DSS</vt:lpwstr>
  </property>
  <property fmtid="{D5CDD505-2E9C-101B-9397-08002B2CF9AE}" pid="7" name="_PreviousAdHocReviewCycleID">
    <vt:i4>1113707127</vt:i4>
  </property>
</Properties>
</file>