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8" r:id="rId2"/>
    <p:sldMasterId id="2147483712" r:id="rId3"/>
    <p:sldMasterId id="2147483727" r:id="rId4"/>
    <p:sldMasterId id="2147483840" r:id="rId5"/>
    <p:sldMasterId id="2147483853" r:id="rId6"/>
    <p:sldMasterId id="2147483865" r:id="rId7"/>
  </p:sldMasterIdLst>
  <p:notesMasterIdLst>
    <p:notesMasterId r:id="rId51"/>
  </p:notesMasterIdLst>
  <p:sldIdLst>
    <p:sldId id="301" r:id="rId8"/>
    <p:sldId id="316" r:id="rId9"/>
    <p:sldId id="309" r:id="rId10"/>
    <p:sldId id="303" r:id="rId11"/>
    <p:sldId id="302" r:id="rId12"/>
    <p:sldId id="304" r:id="rId13"/>
    <p:sldId id="314" r:id="rId14"/>
    <p:sldId id="315" r:id="rId15"/>
    <p:sldId id="317" r:id="rId16"/>
    <p:sldId id="305" r:id="rId17"/>
    <p:sldId id="357" r:id="rId18"/>
    <p:sldId id="358" r:id="rId19"/>
    <p:sldId id="359" r:id="rId20"/>
    <p:sldId id="297" r:id="rId21"/>
    <p:sldId id="318" r:id="rId22"/>
    <p:sldId id="328" r:id="rId23"/>
    <p:sldId id="331" r:id="rId24"/>
    <p:sldId id="332" r:id="rId25"/>
    <p:sldId id="333" r:id="rId26"/>
    <p:sldId id="340" r:id="rId27"/>
    <p:sldId id="335" r:id="rId28"/>
    <p:sldId id="336" r:id="rId29"/>
    <p:sldId id="337" r:id="rId30"/>
    <p:sldId id="339" r:id="rId31"/>
    <p:sldId id="299" r:id="rId32"/>
    <p:sldId id="338"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60" r:id="rId49"/>
    <p:sldId id="300"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 Stacey - DSS/DSS" initials="WS-D" lastIdx="4" clrIdx="0">
    <p:extLst>
      <p:ext uri="{19B8F6BF-5375-455C-9EA6-DF929625EA0E}">
        <p15:presenceInfo xmlns:p15="http://schemas.microsoft.com/office/powerpoint/2012/main" userId="S-1-5-21-2049858745-1453675396-1560899681-76801" providerId="AD"/>
      </p:ext>
    </p:extLst>
  </p:cmAuthor>
  <p:cmAuthor id="2" name="Leung, John - DSS/DSS" initials="LJ-D" lastIdx="4" clrIdx="1">
    <p:extLst>
      <p:ext uri="{19B8F6BF-5375-455C-9EA6-DF929625EA0E}">
        <p15:presenceInfo xmlns:p15="http://schemas.microsoft.com/office/powerpoint/2012/main" userId="S-1-5-21-2049858745-1453675396-1560899681-76809" providerId="AD"/>
      </p:ext>
    </p:extLst>
  </p:cmAuthor>
  <p:cmAuthor id="3" name="Wan, Stacey - SSD/DES" initials="WS-S" lastIdx="3" clrIdx="2">
    <p:extLst>
      <p:ext uri="{19B8F6BF-5375-455C-9EA6-DF929625EA0E}">
        <p15:presenceInfo xmlns:p15="http://schemas.microsoft.com/office/powerpoint/2012/main" userId="Wan, Stacey - SSD/DES" providerId="None"/>
      </p:ext>
    </p:extLst>
  </p:cmAuthor>
  <p:cmAuthor id="4" name="Leblanc, Ronnie - DSS/DSS" initials="LR-D" lastIdx="1" clrIdx="3">
    <p:extLst>
      <p:ext uri="{19B8F6BF-5375-455C-9EA6-DF929625EA0E}">
        <p15:presenceInfo xmlns:p15="http://schemas.microsoft.com/office/powerpoint/2012/main" userId="Leblanc, Ronnie - DSS/D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08D"/>
    <a:srgbClr val="83A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0" autoAdjust="0"/>
    <p:restoredTop sz="96374" autoAdjust="0"/>
  </p:normalViewPr>
  <p:slideViewPr>
    <p:cSldViewPr snapToGrid="0">
      <p:cViewPr varScale="1">
        <p:scale>
          <a:sx n="82" d="100"/>
          <a:sy n="82"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AA50D-BFCF-4D18-A146-71A940C57F61}" type="datetimeFigureOut">
              <a:rPr lang="en-CA" smtClean="0"/>
              <a:t>2022-06-20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08492-00FF-4833-B948-E8E9772DB202}" type="slidenum">
              <a:rPr lang="en-CA" smtClean="0"/>
              <a:t>‹#›</a:t>
            </a:fld>
            <a:endParaRPr lang="en-CA"/>
          </a:p>
        </p:txBody>
      </p:sp>
    </p:spTree>
    <p:extLst>
      <p:ext uri="{BB962C8B-B14F-4D97-AF65-F5344CB8AC3E}">
        <p14:creationId xmlns:p14="http://schemas.microsoft.com/office/powerpoint/2010/main" val="214759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A7B8B14-E9F9-DA43-B75B-4CE9504D9513}"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16362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555F2F1F-3C9F-4F1B-A35B-83673E7153B1}" type="slidenum">
              <a:rPr lang="en-CA" smtClean="0">
                <a:solidFill>
                  <a:prstClr val="black"/>
                </a:solidFill>
              </a:rPr>
              <a:pPr>
                <a:defRPr/>
              </a:pPr>
              <a:t>10</a:t>
            </a:fld>
            <a:endParaRPr lang="en-CA">
              <a:solidFill>
                <a:prstClr val="black"/>
              </a:solidFill>
            </a:endParaRPr>
          </a:p>
        </p:txBody>
      </p:sp>
    </p:spTree>
    <p:extLst>
      <p:ext uri="{BB962C8B-B14F-4D97-AF65-F5344CB8AC3E}">
        <p14:creationId xmlns:p14="http://schemas.microsoft.com/office/powerpoint/2010/main" val="238234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16DD94C-0872-4861-90C4-03DE0B40AB16}" type="slidenum">
              <a:rPr lang="en-CA" smtClean="0">
                <a:solidFill>
                  <a:prstClr val="black"/>
                </a:solidFill>
              </a:rPr>
              <a:pPr>
                <a:defRPr/>
              </a:pPr>
              <a:t>11</a:t>
            </a:fld>
            <a:endParaRPr lang="en-CA">
              <a:solidFill>
                <a:prstClr val="black"/>
              </a:solidFill>
            </a:endParaRPr>
          </a:p>
        </p:txBody>
      </p:sp>
    </p:spTree>
    <p:extLst>
      <p:ext uri="{BB962C8B-B14F-4D97-AF65-F5344CB8AC3E}">
        <p14:creationId xmlns:p14="http://schemas.microsoft.com/office/powerpoint/2010/main" val="54913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16DD94C-0872-4861-90C4-03DE0B40AB16}" type="slidenum">
              <a:rPr lang="en-CA" smtClean="0">
                <a:solidFill>
                  <a:prstClr val="black"/>
                </a:solidFill>
              </a:rPr>
              <a:pPr>
                <a:defRPr/>
              </a:pPr>
              <a:t>12</a:t>
            </a:fld>
            <a:endParaRPr lang="en-CA">
              <a:solidFill>
                <a:prstClr val="black"/>
              </a:solidFill>
            </a:endParaRPr>
          </a:p>
        </p:txBody>
      </p:sp>
    </p:spTree>
    <p:extLst>
      <p:ext uri="{BB962C8B-B14F-4D97-AF65-F5344CB8AC3E}">
        <p14:creationId xmlns:p14="http://schemas.microsoft.com/office/powerpoint/2010/main" val="425524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A7B8B14-E9F9-DA43-B75B-4CE9504D951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55473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A7B8B14-E9F9-DA43-B75B-4CE9504D951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57026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A7B8B14-E9F9-DA43-B75B-4CE9504D9513}"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641497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A7B8B14-E9F9-DA43-B75B-4CE9504D9513}"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069224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A7B8B14-E9F9-DA43-B75B-4CE9504D9513}"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11421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A7B8B14-E9F9-DA43-B75B-4CE9504D9513}"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36862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A7B8B14-E9F9-DA43-B75B-4CE9504D9513}"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8907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0976EC60-31B9-4C1A-A2BA-D03483189F1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0342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AAAB9B9-871E-483A-ACA3-FDA5BC19AB40}" type="slidenum">
              <a:rPr lang="fr-CA" altLang="en-US">
                <a:solidFill>
                  <a:srgbClr val="000000"/>
                </a:solidFill>
              </a:rPr>
              <a:pPr>
                <a:spcBef>
                  <a:spcPct val="0"/>
                </a:spcBef>
              </a:pPr>
              <a:t>21</a:t>
            </a:fld>
            <a:endParaRPr lang="fr-CA" altLang="en-US">
              <a:solidFill>
                <a:srgbClr val="000000"/>
              </a:solidFill>
            </a:endParaRPr>
          </a:p>
        </p:txBody>
      </p:sp>
    </p:spTree>
    <p:extLst>
      <p:ext uri="{BB962C8B-B14F-4D97-AF65-F5344CB8AC3E}">
        <p14:creationId xmlns:p14="http://schemas.microsoft.com/office/powerpoint/2010/main" val="183693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MS PGothic" panose="020B0600070205080204" pitchFamily="34" charset="-128"/>
              </a:defRPr>
            </a:lvl1pPr>
            <a:lvl2pPr marL="742950" indent="-285750" defTabSz="931863">
              <a:defRPr>
                <a:solidFill>
                  <a:schemeClr val="tx1"/>
                </a:solidFill>
                <a:latin typeface="Arial" panose="020B0604020202020204" pitchFamily="34" charset="0"/>
                <a:ea typeface="MS PGothic" panose="020B0600070205080204" pitchFamily="34" charset="-128"/>
              </a:defRPr>
            </a:lvl2pPr>
            <a:lvl3pPr marL="1143000" indent="-228600" defTabSz="931863">
              <a:defRPr>
                <a:solidFill>
                  <a:schemeClr val="tx1"/>
                </a:solidFill>
                <a:latin typeface="Arial" panose="020B0604020202020204" pitchFamily="34" charset="0"/>
                <a:ea typeface="MS PGothic" panose="020B0600070205080204" pitchFamily="34" charset="-128"/>
              </a:defRPr>
            </a:lvl3pPr>
            <a:lvl4pPr marL="1600200" indent="-228600" defTabSz="931863">
              <a:defRPr>
                <a:solidFill>
                  <a:schemeClr val="tx1"/>
                </a:solidFill>
                <a:latin typeface="Arial" panose="020B0604020202020204" pitchFamily="34" charset="0"/>
                <a:ea typeface="MS PGothic" panose="020B0600070205080204" pitchFamily="34" charset="-128"/>
              </a:defRPr>
            </a:lvl4pPr>
            <a:lvl5pPr marL="2057400" indent="-228600" defTabSz="931863">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59C0AF4-10DF-4645-B3F6-A4CEB0067676}" type="slidenum">
              <a:rPr lang="fr-CA" altLang="en-US">
                <a:solidFill>
                  <a:srgbClr val="000000"/>
                </a:solidFill>
              </a:rPr>
              <a:pPr/>
              <a:t>22</a:t>
            </a:fld>
            <a:endParaRPr lang="fr-CA" altLang="en-US">
              <a:solidFill>
                <a:srgbClr val="000000"/>
              </a:solidFill>
            </a:endParaRPr>
          </a:p>
        </p:txBody>
      </p:sp>
    </p:spTree>
    <p:extLst>
      <p:ext uri="{BB962C8B-B14F-4D97-AF65-F5344CB8AC3E}">
        <p14:creationId xmlns:p14="http://schemas.microsoft.com/office/powerpoint/2010/main" val="2196972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u="sng">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7F191D4-7D84-413D-88C1-7E60E9960BC3}" type="slidenum">
              <a:rPr lang="fr-CA" altLang="en-US">
                <a:solidFill>
                  <a:srgbClr val="000000"/>
                </a:solidFill>
              </a:rPr>
              <a:pPr>
                <a:spcBef>
                  <a:spcPct val="0"/>
                </a:spcBef>
              </a:pPr>
              <a:t>23</a:t>
            </a:fld>
            <a:endParaRPr lang="fr-CA" altLang="en-US">
              <a:solidFill>
                <a:srgbClr val="000000"/>
              </a:solidFill>
            </a:endParaRPr>
          </a:p>
        </p:txBody>
      </p:sp>
    </p:spTree>
    <p:extLst>
      <p:ext uri="{BB962C8B-B14F-4D97-AF65-F5344CB8AC3E}">
        <p14:creationId xmlns:p14="http://schemas.microsoft.com/office/powerpoint/2010/main" val="828173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0976EC60-31B9-4C1A-A2BA-D03483189F1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88093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u="sng"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7F191D4-7D84-413D-88C1-7E60E9960BC3}" type="slidenum">
              <a:rPr lang="fr-CA" altLang="en-US">
                <a:solidFill>
                  <a:srgbClr val="000000"/>
                </a:solidFill>
              </a:rPr>
              <a:pPr>
                <a:spcBef>
                  <a:spcPct val="0"/>
                </a:spcBef>
              </a:pPr>
              <a:t>26</a:t>
            </a:fld>
            <a:endParaRPr lang="fr-CA" altLang="en-US">
              <a:solidFill>
                <a:srgbClr val="000000"/>
              </a:solidFill>
            </a:endParaRPr>
          </a:p>
        </p:txBody>
      </p:sp>
    </p:spTree>
    <p:extLst>
      <p:ext uri="{BB962C8B-B14F-4D97-AF65-F5344CB8AC3E}">
        <p14:creationId xmlns:p14="http://schemas.microsoft.com/office/powerpoint/2010/main" val="149143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27</a:t>
            </a:fld>
            <a:endParaRPr lang="en-US"/>
          </a:p>
        </p:txBody>
      </p:sp>
    </p:spTree>
    <p:extLst>
      <p:ext uri="{BB962C8B-B14F-4D97-AF65-F5344CB8AC3E}">
        <p14:creationId xmlns:p14="http://schemas.microsoft.com/office/powerpoint/2010/main" val="3208640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28</a:t>
            </a:fld>
            <a:endParaRPr lang="en-US"/>
          </a:p>
        </p:txBody>
      </p:sp>
    </p:spTree>
    <p:extLst>
      <p:ext uri="{BB962C8B-B14F-4D97-AF65-F5344CB8AC3E}">
        <p14:creationId xmlns:p14="http://schemas.microsoft.com/office/powerpoint/2010/main" val="104835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B0F0E3B-FC95-4556-963F-307D48F2A692}" type="slidenum">
              <a:rPr lang="en-CA" altLang="en-US" smtClean="0"/>
              <a:pPr>
                <a:defRPr/>
              </a:pPr>
              <a:t>29</a:t>
            </a:fld>
            <a:endParaRPr lang="en-CA" altLang="en-US"/>
          </a:p>
        </p:txBody>
      </p:sp>
    </p:spTree>
    <p:extLst>
      <p:ext uri="{BB962C8B-B14F-4D97-AF65-F5344CB8AC3E}">
        <p14:creationId xmlns:p14="http://schemas.microsoft.com/office/powerpoint/2010/main" val="122584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30</a:t>
            </a:fld>
            <a:endParaRPr lang="en-US"/>
          </a:p>
        </p:txBody>
      </p:sp>
    </p:spTree>
    <p:extLst>
      <p:ext uri="{BB962C8B-B14F-4D97-AF65-F5344CB8AC3E}">
        <p14:creationId xmlns:p14="http://schemas.microsoft.com/office/powerpoint/2010/main" val="62291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baseline="0" dirty="0"/>
              <a:t> </a:t>
            </a:r>
          </a:p>
        </p:txBody>
      </p:sp>
      <p:sp>
        <p:nvSpPr>
          <p:cNvPr id="4" name="Slide Number Placeholder 3"/>
          <p:cNvSpPr>
            <a:spLocks noGrp="1"/>
          </p:cNvSpPr>
          <p:nvPr>
            <p:ph type="sldNum" sz="quarter" idx="10"/>
          </p:nvPr>
        </p:nvSpPr>
        <p:spPr/>
        <p:txBody>
          <a:bodyPr/>
          <a:lstStyle/>
          <a:p>
            <a:fld id="{7A7B8B14-E9F9-DA43-B75B-4CE9504D9513}" type="slidenum">
              <a:rPr lang="en-US" smtClean="0"/>
              <a:t>32</a:t>
            </a:fld>
            <a:endParaRPr lang="en-US"/>
          </a:p>
        </p:txBody>
      </p:sp>
    </p:spTree>
    <p:extLst>
      <p:ext uri="{BB962C8B-B14F-4D97-AF65-F5344CB8AC3E}">
        <p14:creationId xmlns:p14="http://schemas.microsoft.com/office/powerpoint/2010/main" val="11012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0976EC60-31B9-4C1A-A2BA-D03483189F1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73010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33</a:t>
            </a:fld>
            <a:endParaRPr lang="en-US"/>
          </a:p>
        </p:txBody>
      </p:sp>
    </p:spTree>
    <p:extLst>
      <p:ext uri="{BB962C8B-B14F-4D97-AF65-F5344CB8AC3E}">
        <p14:creationId xmlns:p14="http://schemas.microsoft.com/office/powerpoint/2010/main" val="3445816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34</a:t>
            </a:fld>
            <a:endParaRPr lang="en-US"/>
          </a:p>
        </p:txBody>
      </p:sp>
    </p:spTree>
    <p:extLst>
      <p:ext uri="{BB962C8B-B14F-4D97-AF65-F5344CB8AC3E}">
        <p14:creationId xmlns:p14="http://schemas.microsoft.com/office/powerpoint/2010/main" val="4123063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35</a:t>
            </a:fld>
            <a:endParaRPr lang="en-US"/>
          </a:p>
        </p:txBody>
      </p:sp>
    </p:spTree>
    <p:extLst>
      <p:ext uri="{BB962C8B-B14F-4D97-AF65-F5344CB8AC3E}">
        <p14:creationId xmlns:p14="http://schemas.microsoft.com/office/powerpoint/2010/main" val="3238383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36</a:t>
            </a:fld>
            <a:endParaRPr lang="en-US"/>
          </a:p>
        </p:txBody>
      </p:sp>
    </p:spTree>
    <p:extLst>
      <p:ext uri="{BB962C8B-B14F-4D97-AF65-F5344CB8AC3E}">
        <p14:creationId xmlns:p14="http://schemas.microsoft.com/office/powerpoint/2010/main" val="3830764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37</a:t>
            </a:fld>
            <a:endParaRPr lang="en-US"/>
          </a:p>
        </p:txBody>
      </p:sp>
    </p:spTree>
    <p:extLst>
      <p:ext uri="{BB962C8B-B14F-4D97-AF65-F5344CB8AC3E}">
        <p14:creationId xmlns:p14="http://schemas.microsoft.com/office/powerpoint/2010/main" val="2212740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38</a:t>
            </a:fld>
            <a:endParaRPr lang="en-US"/>
          </a:p>
        </p:txBody>
      </p:sp>
    </p:spTree>
    <p:extLst>
      <p:ext uri="{BB962C8B-B14F-4D97-AF65-F5344CB8AC3E}">
        <p14:creationId xmlns:p14="http://schemas.microsoft.com/office/powerpoint/2010/main" val="287200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39</a:t>
            </a:fld>
            <a:endParaRPr lang="en-US"/>
          </a:p>
        </p:txBody>
      </p:sp>
    </p:spTree>
    <p:extLst>
      <p:ext uri="{BB962C8B-B14F-4D97-AF65-F5344CB8AC3E}">
        <p14:creationId xmlns:p14="http://schemas.microsoft.com/office/powerpoint/2010/main" val="3931901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40</a:t>
            </a:fld>
            <a:endParaRPr lang="en-US"/>
          </a:p>
        </p:txBody>
      </p:sp>
    </p:spTree>
    <p:extLst>
      <p:ext uri="{BB962C8B-B14F-4D97-AF65-F5344CB8AC3E}">
        <p14:creationId xmlns:p14="http://schemas.microsoft.com/office/powerpoint/2010/main" val="1432908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u="sng">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7F191D4-7D84-413D-88C1-7E60E9960BC3}" type="slidenum">
              <a:rPr lang="fr-CA" altLang="en-US">
                <a:solidFill>
                  <a:srgbClr val="000000"/>
                </a:solidFill>
              </a:rPr>
              <a:pPr>
                <a:spcBef>
                  <a:spcPct val="0"/>
                </a:spcBef>
              </a:pPr>
              <a:t>41</a:t>
            </a:fld>
            <a:endParaRPr lang="fr-CA" altLang="en-US">
              <a:solidFill>
                <a:srgbClr val="000000"/>
              </a:solidFill>
            </a:endParaRPr>
          </a:p>
        </p:txBody>
      </p:sp>
    </p:spTree>
    <p:extLst>
      <p:ext uri="{BB962C8B-B14F-4D97-AF65-F5344CB8AC3E}">
        <p14:creationId xmlns:p14="http://schemas.microsoft.com/office/powerpoint/2010/main" val="1882785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7B8B14-E9F9-DA43-B75B-4CE9504D9513}" type="slidenum">
              <a:rPr lang="en-US" smtClean="0"/>
              <a:t>42</a:t>
            </a:fld>
            <a:endParaRPr lang="en-US"/>
          </a:p>
        </p:txBody>
      </p:sp>
    </p:spTree>
    <p:extLst>
      <p:ext uri="{BB962C8B-B14F-4D97-AF65-F5344CB8AC3E}">
        <p14:creationId xmlns:p14="http://schemas.microsoft.com/office/powerpoint/2010/main" val="179293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dirty="0"/>
          </a:p>
        </p:txBody>
      </p:sp>
      <p:sp>
        <p:nvSpPr>
          <p:cNvPr id="4" name="Slide Number Placeholder 3"/>
          <p:cNvSpPr>
            <a:spLocks noGrp="1"/>
          </p:cNvSpPr>
          <p:nvPr>
            <p:ph type="sldNum" sz="quarter" idx="10"/>
          </p:nvPr>
        </p:nvSpPr>
        <p:spPr/>
        <p:txBody>
          <a:bodyPr/>
          <a:lstStyle/>
          <a:p>
            <a:pPr>
              <a:defRPr/>
            </a:pPr>
            <a:fld id="{116DD94C-0872-4861-90C4-03DE0B40AB16}" type="slidenum">
              <a:rPr lang="en-CA" smtClean="0">
                <a:solidFill>
                  <a:prstClr val="black"/>
                </a:solidFill>
              </a:rPr>
              <a:pPr>
                <a:defRPr/>
              </a:pPr>
              <a:t>4</a:t>
            </a:fld>
            <a:endParaRPr lang="en-CA">
              <a:solidFill>
                <a:prstClr val="black"/>
              </a:solidFill>
            </a:endParaRPr>
          </a:p>
        </p:txBody>
      </p:sp>
    </p:spTree>
    <p:extLst>
      <p:ext uri="{BB962C8B-B14F-4D97-AF65-F5344CB8AC3E}">
        <p14:creationId xmlns:p14="http://schemas.microsoft.com/office/powerpoint/2010/main" val="2724366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B8B14-E9F9-DA43-B75B-4CE9504D951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87810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A7B8B14-E9F9-DA43-B75B-4CE9504D9513}"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94471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
                <a:schemeClr val="tx1">
                  <a:lumMod val="75000"/>
                  <a:lumOff val="25000"/>
                </a:schemeClr>
              </a:buClr>
            </a:pPr>
            <a:endParaRPr lang="en-CA" sz="1200" kern="0" dirty="0">
              <a:latin typeface="+mn-lt"/>
            </a:endParaRPr>
          </a:p>
        </p:txBody>
      </p:sp>
      <p:sp>
        <p:nvSpPr>
          <p:cNvPr id="4" name="Slide Number Placeholder 3"/>
          <p:cNvSpPr>
            <a:spLocks noGrp="1"/>
          </p:cNvSpPr>
          <p:nvPr>
            <p:ph type="sldNum" sz="quarter" idx="10"/>
          </p:nvPr>
        </p:nvSpPr>
        <p:spPr/>
        <p:txBody>
          <a:bodyPr/>
          <a:lstStyle/>
          <a:p>
            <a:pPr>
              <a:defRPr/>
            </a:pPr>
            <a:fld id="{3E0C39CB-E1CB-9340-B0B7-F19980BF2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90679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0976EC60-31B9-4C1A-A2BA-D03483189F1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8301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0976EC60-31B9-4C1A-A2BA-D03483189F1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7825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A7B8B14-E9F9-DA43-B75B-4CE9504D9513}"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04193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2811344"/>
            <a:ext cx="9144000" cy="1058953"/>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046655"/>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700" b="0" dirty="0">
                <a:solidFill>
                  <a:prstClr val="black"/>
                </a:solidFill>
                <a:latin typeface="Calibri" panose="020F0502020204030204"/>
              </a:rPr>
              <a:t>Delivering insight through data for a better Canada</a:t>
            </a:r>
            <a:endParaRPr lang="en-US" sz="1700" b="0" dirty="0">
              <a:solidFill>
                <a:prstClr val="black"/>
              </a:solidFill>
              <a:latin typeface="Calibri" panose="020F0502020204030204"/>
            </a:endParaRPr>
          </a:p>
        </p:txBody>
      </p:sp>
    </p:spTree>
    <p:extLst>
      <p:ext uri="{BB962C8B-B14F-4D97-AF65-F5344CB8AC3E}">
        <p14:creationId xmlns:p14="http://schemas.microsoft.com/office/powerpoint/2010/main" val="323872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4311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A69870-3A9B-2042-8FC4-CF7E2165510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8A54A282-20C9-4C40-8406-9B5E456F4AAA}"/>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ACE70EE8-DB95-6A41-BCDA-4FD30B1FD4A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575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a:extLst>
              <a:ext uri="{FF2B5EF4-FFF2-40B4-BE49-F238E27FC236}">
                <a16:creationId xmlns:a16="http://schemas.microsoft.com/office/drawing/2014/main" id="{F6B55718-4DF7-4641-854D-371CBB34D992}"/>
              </a:ext>
            </a:extLst>
          </p:cNvPr>
          <p:cNvPicPr>
            <a:picLocks noChangeAspect="1"/>
          </p:cNvPicPr>
          <p:nvPr userDrawn="1"/>
        </p:nvPicPr>
        <p:blipFill>
          <a:blip r:embed="rId3"/>
          <a:stretch>
            <a:fillRect/>
          </a:stretch>
        </p:blipFill>
        <p:spPr>
          <a:xfrm>
            <a:off x="649331" y="1539049"/>
            <a:ext cx="5070988" cy="324543"/>
          </a:xfrm>
          <a:prstGeom prst="rect">
            <a:avLst/>
          </a:prstGeom>
        </p:spPr>
      </p:pic>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772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a:extLst>
              <a:ext uri="{FF2B5EF4-FFF2-40B4-BE49-F238E27FC236}">
                <a16:creationId xmlns:a16="http://schemas.microsoft.com/office/drawing/2014/main" id="{47E62E1B-1303-B847-9565-8804BE8714BC}"/>
              </a:ext>
            </a:extLst>
          </p:cNvPr>
          <p:cNvPicPr>
            <a:picLocks noChangeAspect="1"/>
          </p:cNvPicPr>
          <p:nvPr userDrawn="1"/>
        </p:nvPicPr>
        <p:blipFill>
          <a:blip r:embed="rId3"/>
          <a:stretch>
            <a:fillRect/>
          </a:stretch>
        </p:blipFill>
        <p:spPr>
          <a:xfrm>
            <a:off x="649331" y="1539049"/>
            <a:ext cx="5070988" cy="324543"/>
          </a:xfrm>
          <a:prstGeom prst="rect">
            <a:avLst/>
          </a:prstGeom>
        </p:spPr>
      </p:pic>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654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a:extLst>
              <a:ext uri="{FF2B5EF4-FFF2-40B4-BE49-F238E27FC236}">
                <a16:creationId xmlns:a16="http://schemas.microsoft.com/office/drawing/2014/main" id="{625CF0CE-D6FA-1C4B-B711-6852896E8E20}"/>
              </a:ext>
            </a:extLst>
          </p:cNvPr>
          <p:cNvPicPr>
            <a:picLocks noChangeAspect="1"/>
          </p:cNvPicPr>
          <p:nvPr userDrawn="1"/>
        </p:nvPicPr>
        <p:blipFill>
          <a:blip r:embed="rId3"/>
          <a:stretch>
            <a:fillRect/>
          </a:stretch>
        </p:blipFill>
        <p:spPr>
          <a:xfrm>
            <a:off x="681231" y="1835757"/>
            <a:ext cx="4203286" cy="269010"/>
          </a:xfrm>
          <a:prstGeom prst="rect">
            <a:avLst/>
          </a:prstGeom>
        </p:spPr>
      </p:pic>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41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a16="http://schemas.microsoft.com/office/drawing/2014/main" id="{7315AAAC-7370-7942-9145-AAAC220B4436}"/>
              </a:ext>
            </a:extLst>
          </p:cNvPr>
          <p:cNvPicPr>
            <a:picLocks noChangeAspect="1"/>
          </p:cNvPicPr>
          <p:nvPr userDrawn="1"/>
        </p:nvPicPr>
        <p:blipFill>
          <a:blip r:embed="rId3"/>
          <a:stretch>
            <a:fillRect/>
          </a:stretch>
        </p:blipFill>
        <p:spPr>
          <a:xfrm>
            <a:off x="649330" y="1542833"/>
            <a:ext cx="5070988" cy="324543"/>
          </a:xfrm>
          <a:prstGeom prst="rect">
            <a:avLst/>
          </a:prstGeom>
        </p:spPr>
      </p:pic>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5064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649C26-7612-444C-99FB-6885558067EC}"/>
              </a:ext>
            </a:extLst>
          </p:cNvPr>
          <p:cNvPicPr>
            <a:picLocks noChangeAspect="1"/>
          </p:cNvPicPr>
          <p:nvPr userDrawn="1"/>
        </p:nvPicPr>
        <p:blipFill>
          <a:blip r:embed="rId3"/>
          <a:stretch>
            <a:fillRect/>
          </a:stretch>
        </p:blipFill>
        <p:spPr>
          <a:xfrm>
            <a:off x="8184629" y="-226050"/>
            <a:ext cx="4007371" cy="1460500"/>
          </a:xfrm>
          <a:prstGeom prst="rect">
            <a:avLst/>
          </a:prstGeom>
        </p:spPr>
      </p:pic>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9" y="1817461"/>
            <a:ext cx="5157787" cy="687614"/>
          </a:xfrm>
          <a:prstGeom prst="rect">
            <a:avLst/>
          </a:prstGeom>
        </p:spPr>
        <p:txBody>
          <a:bodyPr anchor="b">
            <a:normAutofit/>
          </a:bodyPr>
          <a:lstStyle>
            <a:lvl1pPr marL="0" indent="0">
              <a:buNone/>
              <a:defRPr sz="1350" b="0">
                <a:latin typeface="Arial MT Std" panose="020B0402020200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9" y="2505076"/>
            <a:ext cx="5157787" cy="3442367"/>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1" y="1817461"/>
            <a:ext cx="5183188" cy="687614"/>
          </a:xfrm>
          <a:prstGeom prst="rect">
            <a:avLst/>
          </a:prstGeom>
        </p:spPr>
        <p:txBody>
          <a:bodyPr anchor="b">
            <a:normAutofit/>
          </a:bodyPr>
          <a:lstStyle>
            <a:lvl1pPr marL="0" indent="0">
              <a:buNone/>
              <a:defRPr sz="1350" b="0">
                <a:latin typeface="Arial MT Std" panose="020B0402020200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1" y="2505076"/>
            <a:ext cx="5183188" cy="3442367"/>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1500">
                <a:latin typeface="Arial MT Std" panose="020B0402020200020204" pitchFamily="34" charset="0"/>
              </a:defRPr>
            </a:lvl1pPr>
          </a:lstStyle>
          <a:p>
            <a:r>
              <a:rPr lang="en-US" dirty="0"/>
              <a:t>CLICK TO EDIT MASTER TITLE STYLE</a:t>
            </a:r>
          </a:p>
        </p:txBody>
      </p:sp>
      <p:sp>
        <p:nvSpPr>
          <p:cNvPr id="15" name="Slide Number Placeholder 5">
            <a:extLst>
              <a:ext uri="{FF2B5EF4-FFF2-40B4-BE49-F238E27FC236}">
                <a16:creationId xmlns:a16="http://schemas.microsoft.com/office/drawing/2014/main" id="{FC77CFC8-067E-DA4B-96A3-295B5CF96788}"/>
              </a:ext>
            </a:extLst>
          </p:cNvPr>
          <p:cNvSpPr>
            <a:spLocks noGrp="1"/>
          </p:cNvSpPr>
          <p:nvPr>
            <p:ph type="sldNum" sz="quarter" idx="12"/>
          </p:nvPr>
        </p:nvSpPr>
        <p:spPr>
          <a:xfrm>
            <a:off x="11321502" y="5921009"/>
            <a:ext cx="445309" cy="254590"/>
          </a:xfrm>
          <a:prstGeom prst="rect">
            <a:avLst/>
          </a:prstGeom>
        </p:spPr>
        <p:txBody>
          <a:bodyPr/>
          <a:lstStyle>
            <a:lvl1pPr algn="r">
              <a:defRPr sz="8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
        <p:nvSpPr>
          <p:cNvPr id="16" name="Subtitle 2">
            <a:extLst>
              <a:ext uri="{FF2B5EF4-FFF2-40B4-BE49-F238E27FC236}">
                <a16:creationId xmlns:a16="http://schemas.microsoft.com/office/drawing/2014/main" id="{EB74D445-C25D-F243-ABB1-8AA29D1ED8F0}"/>
              </a:ext>
            </a:extLst>
          </p:cNvPr>
          <p:cNvSpPr txBox="1">
            <a:spLocks/>
          </p:cNvSpPr>
          <p:nvPr userDrawn="1"/>
        </p:nvSpPr>
        <p:spPr>
          <a:xfrm>
            <a:off x="3743325" y="6455976"/>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dirty="0">
                <a:solidFill>
                  <a:prstClr val="white"/>
                </a:solidFill>
                <a:latin typeface="Calibri" panose="020F0502020204030204"/>
              </a:rPr>
              <a:t>Delivering insight through data for a better Canada</a:t>
            </a:r>
            <a:endParaRPr lang="en-US" sz="900" b="0" dirty="0">
              <a:solidFill>
                <a:prstClr val="white"/>
              </a:solidFill>
              <a:latin typeface="Calibri" panose="020F0502020204030204"/>
            </a:endParaRPr>
          </a:p>
        </p:txBody>
      </p:sp>
    </p:spTree>
    <p:extLst>
      <p:ext uri="{BB962C8B-B14F-4D97-AF65-F5344CB8AC3E}">
        <p14:creationId xmlns:p14="http://schemas.microsoft.com/office/powerpoint/2010/main" val="194877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93E133-8C24-484A-8624-466193203F0F}"/>
              </a:ext>
            </a:extLst>
          </p:cNvPr>
          <p:cNvPicPr>
            <a:picLocks noChangeAspect="1"/>
          </p:cNvPicPr>
          <p:nvPr userDrawn="1"/>
        </p:nvPicPr>
        <p:blipFill>
          <a:blip r:embed="rId3"/>
          <a:stretch>
            <a:fillRect/>
          </a:stretch>
        </p:blipFill>
        <p:spPr>
          <a:xfrm>
            <a:off x="8184629" y="-226050"/>
            <a:ext cx="4007371" cy="1460500"/>
          </a:xfrm>
          <a:prstGeom prst="rect">
            <a:avLst/>
          </a:prstGeom>
        </p:spPr>
      </p:pic>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1500">
                <a:latin typeface="Arial MT Std" panose="020B0402020200020204" pitchFamily="34" charset="0"/>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BA9B4C8D-BDB6-2043-9291-BD7FAA250B28}"/>
              </a:ext>
            </a:extLst>
          </p:cNvPr>
          <p:cNvSpPr>
            <a:spLocks noGrp="1"/>
          </p:cNvSpPr>
          <p:nvPr>
            <p:ph type="sldNum" sz="quarter" idx="12"/>
          </p:nvPr>
        </p:nvSpPr>
        <p:spPr>
          <a:xfrm>
            <a:off x="11321502" y="5921009"/>
            <a:ext cx="445309" cy="254590"/>
          </a:xfrm>
          <a:prstGeom prst="rect">
            <a:avLst/>
          </a:prstGeom>
        </p:spPr>
        <p:txBody>
          <a:bodyPr/>
          <a:lstStyle>
            <a:lvl1pPr algn="r">
              <a:defRPr sz="8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
        <p:nvSpPr>
          <p:cNvPr id="12" name="Subtitle 2">
            <a:extLst>
              <a:ext uri="{FF2B5EF4-FFF2-40B4-BE49-F238E27FC236}">
                <a16:creationId xmlns:a16="http://schemas.microsoft.com/office/drawing/2014/main" id="{297694BE-5E00-A347-8EFE-0EC9A8E1B1FB}"/>
              </a:ext>
            </a:extLst>
          </p:cNvPr>
          <p:cNvSpPr txBox="1">
            <a:spLocks/>
          </p:cNvSpPr>
          <p:nvPr userDrawn="1"/>
        </p:nvSpPr>
        <p:spPr>
          <a:xfrm>
            <a:off x="3743325" y="6455976"/>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dirty="0">
                <a:solidFill>
                  <a:prstClr val="white"/>
                </a:solidFill>
                <a:latin typeface="Calibri" panose="020F0502020204030204"/>
              </a:rPr>
              <a:t>Delivering insight through data for a better Canada</a:t>
            </a:r>
            <a:endParaRPr lang="en-US" sz="900" b="0" dirty="0">
              <a:solidFill>
                <a:prstClr val="white"/>
              </a:solidFill>
              <a:latin typeface="Calibri" panose="020F0502020204030204"/>
            </a:endParaRPr>
          </a:p>
        </p:txBody>
      </p:sp>
    </p:spTree>
    <p:extLst>
      <p:ext uri="{BB962C8B-B14F-4D97-AF65-F5344CB8AC3E}">
        <p14:creationId xmlns:p14="http://schemas.microsoft.com/office/powerpoint/2010/main" val="1000814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345D2D-B6FE-794B-ACCE-8EBB8D9EB123}"/>
              </a:ext>
            </a:extLst>
          </p:cNvPr>
          <p:cNvPicPr>
            <a:picLocks noChangeAspect="1"/>
          </p:cNvPicPr>
          <p:nvPr userDrawn="1"/>
        </p:nvPicPr>
        <p:blipFill>
          <a:blip r:embed="rId3"/>
          <a:stretch>
            <a:fillRect/>
          </a:stretch>
        </p:blipFill>
        <p:spPr>
          <a:xfrm>
            <a:off x="8184629" y="-226050"/>
            <a:ext cx="4007371" cy="1460500"/>
          </a:xfrm>
          <a:prstGeom prst="rect">
            <a:avLst/>
          </a:prstGeom>
        </p:spPr>
      </p:pic>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7"/>
            <a:ext cx="6172200" cy="4873625"/>
          </a:xfrm>
          <a:prstGeom prst="rect">
            <a:avLst/>
          </a:prstGeom>
        </p:spPr>
        <p:txBody>
          <a:bodyPr>
            <a:normAutofit/>
          </a:bodyPr>
          <a:lstStyle>
            <a:lvl1pPr marL="0" indent="0">
              <a:buNone/>
              <a:defRPr sz="1600">
                <a:latin typeface="Arial MT Std" panose="020B0402020200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6"/>
            <a:ext cx="3932237" cy="978535"/>
          </a:xfrm>
          <a:prstGeom prst="rect">
            <a:avLst/>
          </a:prstGeom>
        </p:spPr>
        <p:txBody>
          <a:bodyPr anchor="b">
            <a:normAutofit/>
          </a:bodyPr>
          <a:lstStyle>
            <a:lvl1pPr>
              <a:defRPr sz="15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200">
                <a:latin typeface="Arial MT Std" panose="020B0402020200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14" name="Slide Number Placeholder 5">
            <a:extLst>
              <a:ext uri="{FF2B5EF4-FFF2-40B4-BE49-F238E27FC236}">
                <a16:creationId xmlns:a16="http://schemas.microsoft.com/office/drawing/2014/main" id="{97374AA3-F4F7-844B-9252-3248168CE2D0}"/>
              </a:ext>
            </a:extLst>
          </p:cNvPr>
          <p:cNvSpPr>
            <a:spLocks noGrp="1"/>
          </p:cNvSpPr>
          <p:nvPr>
            <p:ph type="sldNum" sz="quarter" idx="12"/>
          </p:nvPr>
        </p:nvSpPr>
        <p:spPr>
          <a:xfrm>
            <a:off x="11321502" y="5921009"/>
            <a:ext cx="445309" cy="254590"/>
          </a:xfrm>
          <a:prstGeom prst="rect">
            <a:avLst/>
          </a:prstGeom>
        </p:spPr>
        <p:txBody>
          <a:bodyPr/>
          <a:lstStyle>
            <a:lvl1pPr algn="r">
              <a:defRPr sz="8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
        <p:nvSpPr>
          <p:cNvPr id="15" name="Subtitle 2">
            <a:extLst>
              <a:ext uri="{FF2B5EF4-FFF2-40B4-BE49-F238E27FC236}">
                <a16:creationId xmlns:a16="http://schemas.microsoft.com/office/drawing/2014/main" id="{501D2661-873E-DA4A-B614-9172187E9E01}"/>
              </a:ext>
            </a:extLst>
          </p:cNvPr>
          <p:cNvSpPr txBox="1">
            <a:spLocks/>
          </p:cNvSpPr>
          <p:nvPr userDrawn="1"/>
        </p:nvSpPr>
        <p:spPr>
          <a:xfrm>
            <a:off x="3743325" y="6455976"/>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dirty="0">
                <a:solidFill>
                  <a:prstClr val="white"/>
                </a:solidFill>
                <a:latin typeface="Calibri" panose="020F0502020204030204"/>
              </a:rPr>
              <a:t>Delivering insight through data for a better Canada</a:t>
            </a:r>
            <a:endParaRPr lang="en-US" sz="900" b="0" dirty="0">
              <a:solidFill>
                <a:prstClr val="white"/>
              </a:solidFill>
              <a:latin typeface="Calibri" panose="020F0502020204030204"/>
            </a:endParaRPr>
          </a:p>
        </p:txBody>
      </p:sp>
    </p:spTree>
    <p:extLst>
      <p:ext uri="{BB962C8B-B14F-4D97-AF65-F5344CB8AC3E}">
        <p14:creationId xmlns:p14="http://schemas.microsoft.com/office/powerpoint/2010/main" val="729304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85C0EB-557E-1645-91FD-31902787C31B}"/>
              </a:ext>
            </a:extLst>
          </p:cNvPr>
          <p:cNvPicPr>
            <a:picLocks noChangeAspect="1"/>
          </p:cNvPicPr>
          <p:nvPr userDrawn="1"/>
        </p:nvPicPr>
        <p:blipFill>
          <a:blip r:embed="rId3"/>
          <a:stretch>
            <a:fillRect/>
          </a:stretch>
        </p:blipFill>
        <p:spPr>
          <a:xfrm>
            <a:off x="8184629" y="-226050"/>
            <a:ext cx="4007371" cy="1460500"/>
          </a:xfrm>
          <a:prstGeom prst="rect">
            <a:avLst/>
          </a:prstGeom>
        </p:spPr>
      </p:pic>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6"/>
            <a:ext cx="10515600" cy="4106449"/>
          </a:xfrm>
          <a:prstGeom prst="rect">
            <a:avLst/>
          </a:prstGeom>
        </p:spPr>
        <p:txBody>
          <a:bodyPr vert="eaVert">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1500">
                <a:latin typeface="Arial MT Std" panose="020B0402020200020204" pitchFamily="34" charset="0"/>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2F0AE7D4-08EF-754E-9708-5C9C6392F3BB}"/>
              </a:ext>
            </a:extLst>
          </p:cNvPr>
          <p:cNvSpPr>
            <a:spLocks noGrp="1"/>
          </p:cNvSpPr>
          <p:nvPr>
            <p:ph type="sldNum" sz="quarter" idx="12"/>
          </p:nvPr>
        </p:nvSpPr>
        <p:spPr>
          <a:xfrm>
            <a:off x="11321502" y="5921009"/>
            <a:ext cx="445309" cy="254590"/>
          </a:xfrm>
          <a:prstGeom prst="rect">
            <a:avLst/>
          </a:prstGeom>
        </p:spPr>
        <p:txBody>
          <a:bodyPr/>
          <a:lstStyle>
            <a:lvl1pPr algn="r">
              <a:defRPr sz="8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
        <p:nvSpPr>
          <p:cNvPr id="13" name="Subtitle 2">
            <a:extLst>
              <a:ext uri="{FF2B5EF4-FFF2-40B4-BE49-F238E27FC236}">
                <a16:creationId xmlns:a16="http://schemas.microsoft.com/office/drawing/2014/main" id="{FEA2062F-3764-B448-8D64-92E472DC98B1}"/>
              </a:ext>
            </a:extLst>
          </p:cNvPr>
          <p:cNvSpPr txBox="1">
            <a:spLocks/>
          </p:cNvSpPr>
          <p:nvPr userDrawn="1"/>
        </p:nvSpPr>
        <p:spPr>
          <a:xfrm>
            <a:off x="3743325" y="6455976"/>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dirty="0">
                <a:solidFill>
                  <a:prstClr val="white"/>
                </a:solidFill>
                <a:latin typeface="Calibri" panose="020F0502020204030204"/>
              </a:rPr>
              <a:t>Delivering insight through data for a better Canada</a:t>
            </a:r>
            <a:endParaRPr lang="en-US" sz="900" b="0" dirty="0">
              <a:solidFill>
                <a:prstClr val="white"/>
              </a:solidFill>
              <a:latin typeface="Calibri" panose="020F0502020204030204"/>
            </a:endParaRPr>
          </a:p>
        </p:txBody>
      </p:sp>
    </p:spTree>
    <p:extLst>
      <p:ext uri="{BB962C8B-B14F-4D97-AF65-F5344CB8AC3E}">
        <p14:creationId xmlns:p14="http://schemas.microsoft.com/office/powerpoint/2010/main" val="759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F61CBC-24C3-6947-ADAA-A50B14E242EC}"/>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20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000">
                <a:latin typeface="Arial MT Std" panose="020B0402020200020204" pitchFamily="34" charset="0"/>
              </a:defRPr>
            </a:lvl1pPr>
            <a:lvl2pPr>
              <a:defRPr sz="1800">
                <a:latin typeface="Arial MT Std" panose="020B0402020200020204" pitchFamily="34" charset="0"/>
              </a:defRPr>
            </a:lvl2pPr>
            <a:lvl3pPr>
              <a:defRPr sz="1600">
                <a:latin typeface="Arial MT Std" panose="020B0402020200020204" pitchFamily="34" charset="0"/>
              </a:defRPr>
            </a:lvl3pPr>
            <a:lvl4pPr>
              <a:defRPr sz="1400">
                <a:latin typeface="Arial MT Std" panose="020B0402020200020204" pitchFamily="34" charset="0"/>
              </a:defRPr>
            </a:lvl4pPr>
            <a:lvl5pPr>
              <a:defRPr sz="14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00B9A835-E3AD-6541-8CB7-FBAC3331BF73}"/>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7" name="Slide Number Placeholder 5">
            <a:extLst>
              <a:ext uri="{FF2B5EF4-FFF2-40B4-BE49-F238E27FC236}">
                <a16:creationId xmlns:a16="http://schemas.microsoft.com/office/drawing/2014/main" id="{B4D9FC08-3E1C-014A-BB63-4119EA71EFD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26489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2811344"/>
            <a:ext cx="9144000" cy="1058953"/>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046655"/>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700" b="0" dirty="0">
                <a:solidFill>
                  <a:prstClr val="black"/>
                </a:solidFill>
                <a:latin typeface="Calibri" panose="020F0502020204030204"/>
              </a:rPr>
              <a:t>Delivering insight through data for a better Canada</a:t>
            </a:r>
            <a:endParaRPr lang="en-US" sz="1700" b="0" dirty="0">
              <a:solidFill>
                <a:prstClr val="black"/>
              </a:solidFill>
              <a:latin typeface="Calibri" panose="020F0502020204030204"/>
            </a:endParaRPr>
          </a:p>
        </p:txBody>
      </p:sp>
    </p:spTree>
    <p:extLst>
      <p:ext uri="{BB962C8B-B14F-4D97-AF65-F5344CB8AC3E}">
        <p14:creationId xmlns:p14="http://schemas.microsoft.com/office/powerpoint/2010/main" val="3190788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F61CBC-24C3-6947-ADAA-A50B14E242EC}"/>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20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000">
                <a:latin typeface="Arial MT Std" panose="020B0402020200020204" pitchFamily="34" charset="0"/>
              </a:defRPr>
            </a:lvl1pPr>
            <a:lvl2pPr>
              <a:defRPr sz="1800">
                <a:latin typeface="Arial MT Std" panose="020B0402020200020204" pitchFamily="34" charset="0"/>
              </a:defRPr>
            </a:lvl2pPr>
            <a:lvl3pPr>
              <a:defRPr sz="1600">
                <a:latin typeface="Arial MT Std" panose="020B0402020200020204" pitchFamily="34" charset="0"/>
              </a:defRPr>
            </a:lvl3pPr>
            <a:lvl4pPr>
              <a:defRPr sz="1400">
                <a:latin typeface="Arial MT Std" panose="020B0402020200020204" pitchFamily="34" charset="0"/>
              </a:defRPr>
            </a:lvl4pPr>
            <a:lvl5pPr>
              <a:defRPr sz="14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00B9A835-E3AD-6541-8CB7-FBAC3331BF73}"/>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7" name="Slide Number Placeholder 5">
            <a:extLst>
              <a:ext uri="{FF2B5EF4-FFF2-40B4-BE49-F238E27FC236}">
                <a16:creationId xmlns:a16="http://schemas.microsoft.com/office/drawing/2014/main" id="{B4D9FC08-3E1C-014A-BB63-4119EA71EFD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45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5821909-D323-1645-A122-4B1ED2F7EBA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ubtitle 2">
            <a:extLst>
              <a:ext uri="{FF2B5EF4-FFF2-40B4-BE49-F238E27FC236}">
                <a16:creationId xmlns:a16="http://schemas.microsoft.com/office/drawing/2014/main" id="{E759DBA7-AD2A-CA46-AC91-69C8DA7F52E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1FE7E3FD-0D9B-0641-BCCC-24D459EE416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8650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0E6DEAE-E822-BC4C-A21C-32FD19CC592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F26EB97A-C08E-BB40-8591-561B47E8544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D68F7A4D-F81E-A149-B1DA-3297049C7F77}"/>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5151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4747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27472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660D6C4-DBDA-4A40-8D37-2E8A5867636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ubtitle 2">
            <a:extLst>
              <a:ext uri="{FF2B5EF4-FFF2-40B4-BE49-F238E27FC236}">
                <a16:creationId xmlns:a16="http://schemas.microsoft.com/office/drawing/2014/main" id="{BF815435-FE2C-3140-AA9C-30F368825C1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619471-527F-3E44-B855-581F21D508CB}"/>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4070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A04B89-FAE3-E84F-94AE-DE84F8329BE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DBA3354-AC19-2F4D-8C9F-CE6BD155BFFD}"/>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5BA8BE1E-EAD4-D244-9A2E-CDFB0416C12F}"/>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9264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7398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488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5821909-D323-1645-A122-4B1ED2F7EBA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ubtitle 2">
            <a:extLst>
              <a:ext uri="{FF2B5EF4-FFF2-40B4-BE49-F238E27FC236}">
                <a16:creationId xmlns:a16="http://schemas.microsoft.com/office/drawing/2014/main" id="{E759DBA7-AD2A-CA46-AC91-69C8DA7F52E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1FE7E3FD-0D9B-0641-BCCC-24D459EE416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9016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A69870-3A9B-2042-8FC4-CF7E2165510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8A54A282-20C9-4C40-8406-9B5E456F4AAA}"/>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ACE70EE8-DB95-6A41-BCDA-4FD30B1FD4A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4937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2811344"/>
            <a:ext cx="9144000" cy="1058953"/>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046655"/>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700" b="0" dirty="0">
                <a:solidFill>
                  <a:prstClr val="black"/>
                </a:solidFill>
                <a:latin typeface="Calibri" panose="020F0502020204030204"/>
              </a:rPr>
              <a:t>Delivering insight through data for a better Canada</a:t>
            </a:r>
            <a:endParaRPr lang="en-US" sz="1700" b="0" dirty="0">
              <a:solidFill>
                <a:prstClr val="black"/>
              </a:solidFill>
              <a:latin typeface="Calibri" panose="020F0502020204030204"/>
            </a:endParaRPr>
          </a:p>
        </p:txBody>
      </p:sp>
    </p:spTree>
    <p:extLst>
      <p:ext uri="{BB962C8B-B14F-4D97-AF65-F5344CB8AC3E}">
        <p14:creationId xmlns:p14="http://schemas.microsoft.com/office/powerpoint/2010/main" val="2171254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F61CBC-24C3-6947-ADAA-A50B14E242EC}"/>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20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000">
                <a:latin typeface="Arial MT Std" panose="020B0402020200020204" pitchFamily="34" charset="0"/>
              </a:defRPr>
            </a:lvl1pPr>
            <a:lvl2pPr>
              <a:defRPr sz="1800">
                <a:latin typeface="Arial MT Std" panose="020B0402020200020204" pitchFamily="34" charset="0"/>
              </a:defRPr>
            </a:lvl2pPr>
            <a:lvl3pPr>
              <a:defRPr sz="1600">
                <a:latin typeface="Arial MT Std" panose="020B0402020200020204" pitchFamily="34" charset="0"/>
              </a:defRPr>
            </a:lvl3pPr>
            <a:lvl4pPr>
              <a:defRPr sz="1400">
                <a:latin typeface="Arial MT Std" panose="020B0402020200020204" pitchFamily="34" charset="0"/>
              </a:defRPr>
            </a:lvl4pPr>
            <a:lvl5pPr>
              <a:defRPr sz="14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00B9A835-E3AD-6541-8CB7-FBAC3331BF73}"/>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7" name="Slide Number Placeholder 5">
            <a:extLst>
              <a:ext uri="{FF2B5EF4-FFF2-40B4-BE49-F238E27FC236}">
                <a16:creationId xmlns:a16="http://schemas.microsoft.com/office/drawing/2014/main" id="{B4D9FC08-3E1C-014A-BB63-4119EA71EFD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4004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5821909-D323-1645-A122-4B1ED2F7EBA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ubtitle 2">
            <a:extLst>
              <a:ext uri="{FF2B5EF4-FFF2-40B4-BE49-F238E27FC236}">
                <a16:creationId xmlns:a16="http://schemas.microsoft.com/office/drawing/2014/main" id="{E759DBA7-AD2A-CA46-AC91-69C8DA7F52E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1FE7E3FD-0D9B-0641-BCCC-24D459EE416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25552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0E6DEAE-E822-BC4C-A21C-32FD19CC592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F26EB97A-C08E-BB40-8591-561B47E8544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D68F7A4D-F81E-A149-B1DA-3297049C7F77}"/>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879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7435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7453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660D6C4-DBDA-4A40-8D37-2E8A5867636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ubtitle 2">
            <a:extLst>
              <a:ext uri="{FF2B5EF4-FFF2-40B4-BE49-F238E27FC236}">
                <a16:creationId xmlns:a16="http://schemas.microsoft.com/office/drawing/2014/main" id="{BF815435-FE2C-3140-AA9C-30F368825C1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619471-527F-3E44-B855-581F21D508CB}"/>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984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A04B89-FAE3-E84F-94AE-DE84F8329BE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DBA3354-AC19-2F4D-8C9F-CE6BD155BFFD}"/>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5BA8BE1E-EAD4-D244-9A2E-CDFB0416C12F}"/>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1874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904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0E6DEAE-E822-BC4C-A21C-32FD19CC592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F26EB97A-C08E-BB40-8591-561B47E8544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D68F7A4D-F81E-A149-B1DA-3297049C7F77}"/>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93149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661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A69870-3A9B-2042-8FC4-CF7E2165510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8A54A282-20C9-4C40-8406-9B5E456F4AAA}"/>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ACE70EE8-DB95-6A41-BCDA-4FD30B1FD4A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10324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8" name="Rectangle 8"/>
          <p:cNvSpPr>
            <a:spLocks noGrp="1" noChangeArrowheads="1"/>
          </p:cNvSpPr>
          <p:nvPr>
            <p:ph type="subTitle" idx="1"/>
          </p:nvPr>
        </p:nvSpPr>
        <p:spPr>
          <a:xfrm>
            <a:off x="622301" y="3571876"/>
            <a:ext cx="10945284" cy="720725"/>
          </a:xfrm>
        </p:spPr>
        <p:txBody>
          <a:bodyPr anchor="b"/>
          <a:lstStyle>
            <a:lvl1pPr marL="0" indent="0" algn="ctr">
              <a:buFont typeface="Wingdings" pitchFamily="2" charset="2"/>
              <a:buNone/>
              <a:defRPr>
                <a:solidFill>
                  <a:schemeClr val="tx1"/>
                </a:solidFill>
                <a:latin typeface="Arial Black" pitchFamily="34" charset="0"/>
              </a:defRPr>
            </a:lvl1pPr>
          </a:lstStyle>
          <a:p>
            <a:r>
              <a:rPr lang="fr-CA"/>
              <a:t>Click to edit Master subtitle style</a:t>
            </a:r>
          </a:p>
        </p:txBody>
      </p:sp>
      <p:sp>
        <p:nvSpPr>
          <p:cNvPr id="5132" name="AutoShape 12"/>
          <p:cNvSpPr>
            <a:spLocks noGrp="1" noChangeArrowheads="1"/>
          </p:cNvSpPr>
          <p:nvPr>
            <p:ph type="ctrTitle" sz="quarter"/>
          </p:nvPr>
        </p:nvSpPr>
        <p:spPr>
          <a:xfrm>
            <a:off x="624417" y="2027239"/>
            <a:ext cx="10972800" cy="1328737"/>
          </a:xfrm>
          <a:prstGeom prst="roundRect">
            <a:avLst>
              <a:gd name="adj" fmla="val 50000"/>
            </a:avLst>
          </a:prstGeom>
        </p:spPr>
        <p:txBody>
          <a:bodyPr anchor="ctr"/>
          <a:lstStyle>
            <a:lvl1pPr algn="ctr">
              <a:defRPr sz="4000">
                <a:solidFill>
                  <a:schemeClr val="bg1"/>
                </a:solidFill>
              </a:defRPr>
            </a:lvl1pPr>
          </a:lstStyle>
          <a:p>
            <a:r>
              <a:rPr lang="fr-CA"/>
              <a:t>Click to edit Master title style</a:t>
            </a:r>
          </a:p>
        </p:txBody>
      </p:sp>
    </p:spTree>
    <p:extLst>
      <p:ext uri="{BB962C8B-B14F-4D97-AF65-F5344CB8AC3E}">
        <p14:creationId xmlns:p14="http://schemas.microsoft.com/office/powerpoint/2010/main" val="3789897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fr-CA"/>
          </a:p>
        </p:txBody>
      </p:sp>
      <p:sp>
        <p:nvSpPr>
          <p:cNvPr id="5" name="Rectangle 13"/>
          <p:cNvSpPr>
            <a:spLocks noGrp="1" noChangeArrowheads="1"/>
          </p:cNvSpPr>
          <p:nvPr>
            <p:ph type="sldNum" sz="quarter" idx="11"/>
          </p:nvPr>
        </p:nvSpPr>
        <p:spPr>
          <a:ln/>
        </p:spPr>
        <p:txBody>
          <a:bodyPr/>
          <a:lstStyle>
            <a:lvl1pPr>
              <a:defRPr/>
            </a:lvl1pPr>
          </a:lstStyle>
          <a:p>
            <a:pPr>
              <a:defRPr/>
            </a:pPr>
            <a:fld id="{20E43C5B-20A1-4065-8805-CC3675FEBEBB}" type="slidenum">
              <a:rPr lang="fr-CA" altLang="en-US"/>
              <a:pPr>
                <a:defRPr/>
              </a:pPr>
              <a:t>‹#›</a:t>
            </a:fld>
            <a:endParaRPr lang="fr-CA"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2647350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fr-CA"/>
          </a:p>
        </p:txBody>
      </p:sp>
      <p:sp>
        <p:nvSpPr>
          <p:cNvPr id="5" name="Rectangle 13"/>
          <p:cNvSpPr>
            <a:spLocks noGrp="1" noChangeArrowheads="1"/>
          </p:cNvSpPr>
          <p:nvPr>
            <p:ph type="sldNum" sz="quarter" idx="11"/>
          </p:nvPr>
        </p:nvSpPr>
        <p:spPr>
          <a:ln/>
        </p:spPr>
        <p:txBody>
          <a:bodyPr/>
          <a:lstStyle>
            <a:lvl1pPr>
              <a:defRPr/>
            </a:lvl1pPr>
          </a:lstStyle>
          <a:p>
            <a:pPr>
              <a:defRPr/>
            </a:pPr>
            <a:fld id="{3B69CF7D-8619-48B9-B155-F1F611AA4305}" type="slidenum">
              <a:rPr lang="fr-CA" altLang="en-US"/>
              <a:pPr>
                <a:defRPr/>
              </a:pPr>
              <a:t>‹#›</a:t>
            </a:fld>
            <a:endParaRPr lang="fr-CA"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1431722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1" y="1833564"/>
            <a:ext cx="5416549" cy="3455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248401" y="1833564"/>
            <a:ext cx="5416551" cy="3455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11"/>
          <p:cNvSpPr>
            <a:spLocks noGrp="1" noChangeArrowheads="1"/>
          </p:cNvSpPr>
          <p:nvPr>
            <p:ph type="dt" sz="half" idx="10"/>
          </p:nvPr>
        </p:nvSpPr>
        <p:spPr>
          <a:ln/>
        </p:spPr>
        <p:txBody>
          <a:bodyPr/>
          <a:lstStyle>
            <a:lvl1pPr>
              <a:defRPr/>
            </a:lvl1pPr>
          </a:lstStyle>
          <a:p>
            <a:pPr>
              <a:defRPr/>
            </a:pPr>
            <a:endParaRPr lang="fr-CA"/>
          </a:p>
        </p:txBody>
      </p:sp>
      <p:sp>
        <p:nvSpPr>
          <p:cNvPr id="6" name="Rectangle 13"/>
          <p:cNvSpPr>
            <a:spLocks noGrp="1" noChangeArrowheads="1"/>
          </p:cNvSpPr>
          <p:nvPr>
            <p:ph type="sldNum" sz="quarter" idx="11"/>
          </p:nvPr>
        </p:nvSpPr>
        <p:spPr>
          <a:ln/>
        </p:spPr>
        <p:txBody>
          <a:bodyPr/>
          <a:lstStyle>
            <a:lvl1pPr>
              <a:defRPr/>
            </a:lvl1pPr>
          </a:lstStyle>
          <a:p>
            <a:pPr>
              <a:defRPr/>
            </a:pPr>
            <a:fld id="{CB35A483-450C-48DB-8C9A-A602219B531C}" type="slidenum">
              <a:rPr lang="fr-CA" altLang="en-US"/>
              <a:pPr>
                <a:defRPr/>
              </a:pPr>
              <a:t>‹#›</a:t>
            </a:fld>
            <a:endParaRPr lang="fr-CA"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2948195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11"/>
          <p:cNvSpPr>
            <a:spLocks noGrp="1" noChangeArrowheads="1"/>
          </p:cNvSpPr>
          <p:nvPr>
            <p:ph type="dt" sz="half" idx="10"/>
          </p:nvPr>
        </p:nvSpPr>
        <p:spPr>
          <a:ln/>
        </p:spPr>
        <p:txBody>
          <a:bodyPr/>
          <a:lstStyle>
            <a:lvl1pPr>
              <a:defRPr/>
            </a:lvl1pPr>
          </a:lstStyle>
          <a:p>
            <a:pPr>
              <a:defRPr/>
            </a:pPr>
            <a:endParaRPr lang="fr-CA"/>
          </a:p>
        </p:txBody>
      </p:sp>
      <p:sp>
        <p:nvSpPr>
          <p:cNvPr id="8" name="Rectangle 13"/>
          <p:cNvSpPr>
            <a:spLocks noGrp="1" noChangeArrowheads="1"/>
          </p:cNvSpPr>
          <p:nvPr>
            <p:ph type="sldNum" sz="quarter" idx="11"/>
          </p:nvPr>
        </p:nvSpPr>
        <p:spPr>
          <a:ln/>
        </p:spPr>
        <p:txBody>
          <a:bodyPr/>
          <a:lstStyle>
            <a:lvl1pPr>
              <a:defRPr/>
            </a:lvl1pPr>
          </a:lstStyle>
          <a:p>
            <a:pPr>
              <a:defRPr/>
            </a:pPr>
            <a:fld id="{1A0103A1-86D5-45DB-8BA2-FCE06E4B5190}" type="slidenum">
              <a:rPr lang="fr-CA" altLang="en-US"/>
              <a:pPr>
                <a:defRPr/>
              </a:pPr>
              <a:t>‹#›</a:t>
            </a:fld>
            <a:endParaRPr lang="fr-CA"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1579553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11"/>
          <p:cNvSpPr>
            <a:spLocks noGrp="1" noChangeArrowheads="1"/>
          </p:cNvSpPr>
          <p:nvPr>
            <p:ph type="dt" sz="half" idx="10"/>
          </p:nvPr>
        </p:nvSpPr>
        <p:spPr>
          <a:ln/>
        </p:spPr>
        <p:txBody>
          <a:bodyPr/>
          <a:lstStyle>
            <a:lvl1pPr>
              <a:defRPr/>
            </a:lvl1pPr>
          </a:lstStyle>
          <a:p>
            <a:pPr>
              <a:defRPr/>
            </a:pPr>
            <a:endParaRPr lang="fr-CA"/>
          </a:p>
        </p:txBody>
      </p:sp>
      <p:sp>
        <p:nvSpPr>
          <p:cNvPr id="4" name="Rectangle 13"/>
          <p:cNvSpPr>
            <a:spLocks noGrp="1" noChangeArrowheads="1"/>
          </p:cNvSpPr>
          <p:nvPr>
            <p:ph type="sldNum" sz="quarter" idx="11"/>
          </p:nvPr>
        </p:nvSpPr>
        <p:spPr>
          <a:ln/>
        </p:spPr>
        <p:txBody>
          <a:bodyPr/>
          <a:lstStyle>
            <a:lvl1pPr>
              <a:defRPr/>
            </a:lvl1pPr>
          </a:lstStyle>
          <a:p>
            <a:pPr>
              <a:defRPr/>
            </a:pPr>
            <a:fld id="{52E1A4A8-A401-491A-8A54-875A63DA560E}" type="slidenum">
              <a:rPr lang="fr-CA" altLang="en-US"/>
              <a:pPr>
                <a:defRPr/>
              </a:pPr>
              <a:t>‹#›</a:t>
            </a:fld>
            <a:endParaRPr lang="fr-CA"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389979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fr-CA"/>
          </a:p>
        </p:txBody>
      </p:sp>
      <p:sp>
        <p:nvSpPr>
          <p:cNvPr id="3" name="Rectangle 13"/>
          <p:cNvSpPr>
            <a:spLocks noGrp="1" noChangeArrowheads="1"/>
          </p:cNvSpPr>
          <p:nvPr>
            <p:ph type="sldNum" sz="quarter" idx="11"/>
          </p:nvPr>
        </p:nvSpPr>
        <p:spPr>
          <a:ln/>
        </p:spPr>
        <p:txBody>
          <a:bodyPr/>
          <a:lstStyle>
            <a:lvl1pPr>
              <a:defRPr/>
            </a:lvl1pPr>
          </a:lstStyle>
          <a:p>
            <a:pPr>
              <a:defRPr/>
            </a:pPr>
            <a:fld id="{212B4C8C-9B07-410E-8803-D91AEEE72D2D}" type="slidenum">
              <a:rPr lang="fr-CA" altLang="en-US"/>
              <a:pPr>
                <a:defRPr/>
              </a:pPr>
              <a:t>‹#›</a:t>
            </a:fld>
            <a:endParaRPr lang="fr-CA"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2593641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fr-CA"/>
          </a:p>
        </p:txBody>
      </p:sp>
      <p:sp>
        <p:nvSpPr>
          <p:cNvPr id="6" name="Rectangle 13"/>
          <p:cNvSpPr>
            <a:spLocks noGrp="1" noChangeArrowheads="1"/>
          </p:cNvSpPr>
          <p:nvPr>
            <p:ph type="sldNum" sz="quarter" idx="11"/>
          </p:nvPr>
        </p:nvSpPr>
        <p:spPr>
          <a:ln/>
        </p:spPr>
        <p:txBody>
          <a:bodyPr/>
          <a:lstStyle>
            <a:lvl1pPr>
              <a:defRPr/>
            </a:lvl1pPr>
          </a:lstStyle>
          <a:p>
            <a:pPr>
              <a:defRPr/>
            </a:pPr>
            <a:fld id="{42A38E1D-60FC-4596-8EE4-CA24EF2B44D6}" type="slidenum">
              <a:rPr lang="fr-CA" altLang="en-US"/>
              <a:pPr>
                <a:defRPr/>
              </a:pPr>
              <a:t>‹#›</a:t>
            </a:fld>
            <a:endParaRPr lang="fr-CA"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72820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22152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fr-CA"/>
          </a:p>
        </p:txBody>
      </p:sp>
      <p:sp>
        <p:nvSpPr>
          <p:cNvPr id="6" name="Rectangle 13"/>
          <p:cNvSpPr>
            <a:spLocks noGrp="1" noChangeArrowheads="1"/>
          </p:cNvSpPr>
          <p:nvPr>
            <p:ph type="sldNum" sz="quarter" idx="11"/>
          </p:nvPr>
        </p:nvSpPr>
        <p:spPr>
          <a:ln/>
        </p:spPr>
        <p:txBody>
          <a:bodyPr/>
          <a:lstStyle>
            <a:lvl1pPr>
              <a:defRPr/>
            </a:lvl1pPr>
          </a:lstStyle>
          <a:p>
            <a:pPr>
              <a:defRPr/>
            </a:pPr>
            <a:fld id="{3AB50227-1C8E-4345-9572-498E726C11E9}" type="slidenum">
              <a:rPr lang="fr-CA" altLang="en-US"/>
              <a:pPr>
                <a:defRPr/>
              </a:pPr>
              <a:t>‹#›</a:t>
            </a:fld>
            <a:endParaRPr lang="fr-CA"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4156034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fr-CA"/>
          </a:p>
        </p:txBody>
      </p:sp>
      <p:sp>
        <p:nvSpPr>
          <p:cNvPr id="5" name="Rectangle 13"/>
          <p:cNvSpPr>
            <a:spLocks noGrp="1" noChangeArrowheads="1"/>
          </p:cNvSpPr>
          <p:nvPr>
            <p:ph type="sldNum" sz="quarter" idx="11"/>
          </p:nvPr>
        </p:nvSpPr>
        <p:spPr>
          <a:ln/>
        </p:spPr>
        <p:txBody>
          <a:bodyPr/>
          <a:lstStyle>
            <a:lvl1pPr>
              <a:defRPr/>
            </a:lvl1pPr>
          </a:lstStyle>
          <a:p>
            <a:pPr>
              <a:defRPr/>
            </a:pPr>
            <a:fld id="{7CEE3A8B-7A24-4C28-B707-59DC67712220}" type="slidenum">
              <a:rPr lang="fr-CA" altLang="en-US"/>
              <a:pPr>
                <a:defRPr/>
              </a:pPr>
              <a:t>‹#›</a:t>
            </a:fld>
            <a:endParaRPr lang="fr-CA"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1094503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1534" y="981076"/>
            <a:ext cx="2783417" cy="43084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527051" y="981076"/>
            <a:ext cx="8151283" cy="4308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fr-CA"/>
          </a:p>
        </p:txBody>
      </p:sp>
      <p:sp>
        <p:nvSpPr>
          <p:cNvPr id="5" name="Rectangle 13"/>
          <p:cNvSpPr>
            <a:spLocks noGrp="1" noChangeArrowheads="1"/>
          </p:cNvSpPr>
          <p:nvPr>
            <p:ph type="sldNum" sz="quarter" idx="11"/>
          </p:nvPr>
        </p:nvSpPr>
        <p:spPr>
          <a:ln/>
        </p:spPr>
        <p:txBody>
          <a:bodyPr/>
          <a:lstStyle>
            <a:lvl1pPr>
              <a:defRPr/>
            </a:lvl1pPr>
          </a:lstStyle>
          <a:p>
            <a:pPr>
              <a:defRPr/>
            </a:pPr>
            <a:fld id="{5D4F6F3C-2A5B-4C17-BA92-CBC8438854C6}" type="slidenum">
              <a:rPr lang="fr-CA" altLang="en-US"/>
              <a:pPr>
                <a:defRPr/>
              </a:pPr>
              <a:t>‹#›</a:t>
            </a:fld>
            <a:endParaRPr lang="fr-CA"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3048995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981076"/>
            <a:ext cx="11137900" cy="708025"/>
          </a:xfrm>
        </p:spPr>
        <p:txBody>
          <a:bodyPr/>
          <a:lstStyle/>
          <a:p>
            <a:r>
              <a:rPr lang="en-US"/>
              <a:t>Click to edit Master title style</a:t>
            </a:r>
            <a:endParaRPr lang="en-CA"/>
          </a:p>
        </p:txBody>
      </p:sp>
      <p:sp>
        <p:nvSpPr>
          <p:cNvPr id="3" name="Table Placeholder 2"/>
          <p:cNvSpPr>
            <a:spLocks noGrp="1"/>
          </p:cNvSpPr>
          <p:nvPr>
            <p:ph type="tbl" idx="1"/>
          </p:nvPr>
        </p:nvSpPr>
        <p:spPr>
          <a:xfrm>
            <a:off x="628651" y="1833564"/>
            <a:ext cx="11036300" cy="3455987"/>
          </a:xfrm>
        </p:spPr>
        <p:txBody>
          <a:bodyPr/>
          <a:lstStyle/>
          <a:p>
            <a:pPr lvl="0"/>
            <a:endParaRPr lang="en-CA" noProof="0"/>
          </a:p>
        </p:txBody>
      </p:sp>
      <p:sp>
        <p:nvSpPr>
          <p:cNvPr id="4" name="Rectangle 11"/>
          <p:cNvSpPr>
            <a:spLocks noGrp="1" noChangeArrowheads="1"/>
          </p:cNvSpPr>
          <p:nvPr>
            <p:ph type="dt" sz="half" idx="10"/>
          </p:nvPr>
        </p:nvSpPr>
        <p:spPr>
          <a:ln/>
        </p:spPr>
        <p:txBody>
          <a:bodyPr/>
          <a:lstStyle>
            <a:lvl1pPr>
              <a:defRPr/>
            </a:lvl1pPr>
          </a:lstStyle>
          <a:p>
            <a:pPr>
              <a:defRPr/>
            </a:pPr>
            <a:endParaRPr lang="fr-CA"/>
          </a:p>
        </p:txBody>
      </p:sp>
      <p:sp>
        <p:nvSpPr>
          <p:cNvPr id="5" name="Rectangle 13"/>
          <p:cNvSpPr>
            <a:spLocks noGrp="1" noChangeArrowheads="1"/>
          </p:cNvSpPr>
          <p:nvPr>
            <p:ph type="sldNum" sz="quarter" idx="11"/>
          </p:nvPr>
        </p:nvSpPr>
        <p:spPr>
          <a:ln/>
        </p:spPr>
        <p:txBody>
          <a:bodyPr/>
          <a:lstStyle>
            <a:lvl1pPr>
              <a:defRPr/>
            </a:lvl1pPr>
          </a:lstStyle>
          <a:p>
            <a:pPr>
              <a:defRPr/>
            </a:pPr>
            <a:fld id="{F31D6DBD-9C7E-4C69-AAEC-8376DF80E5E5}" type="slidenum">
              <a:rPr lang="fr-CA" altLang="en-US"/>
              <a:pPr>
                <a:defRPr/>
              </a:pPr>
              <a:t>‹#›</a:t>
            </a:fld>
            <a:endParaRPr lang="fr-CA"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547002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981076"/>
            <a:ext cx="11137900" cy="708025"/>
          </a:xfrm>
        </p:spPr>
        <p:txBody>
          <a:bodyPr/>
          <a:lstStyle/>
          <a:p>
            <a:r>
              <a:rPr lang="en-US"/>
              <a:t>Click to edit Master title style</a:t>
            </a:r>
            <a:endParaRPr lang="en-CA"/>
          </a:p>
        </p:txBody>
      </p:sp>
      <p:sp>
        <p:nvSpPr>
          <p:cNvPr id="3" name="Text Placeholder 2"/>
          <p:cNvSpPr>
            <a:spLocks noGrp="1"/>
          </p:cNvSpPr>
          <p:nvPr>
            <p:ph type="body" sz="half" idx="1"/>
          </p:nvPr>
        </p:nvSpPr>
        <p:spPr>
          <a:xfrm>
            <a:off x="628651" y="1833564"/>
            <a:ext cx="5416549" cy="345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248401" y="1833564"/>
            <a:ext cx="5416551" cy="345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11"/>
          <p:cNvSpPr>
            <a:spLocks noGrp="1" noChangeArrowheads="1"/>
          </p:cNvSpPr>
          <p:nvPr>
            <p:ph type="dt" sz="half" idx="10"/>
          </p:nvPr>
        </p:nvSpPr>
        <p:spPr>
          <a:ln/>
        </p:spPr>
        <p:txBody>
          <a:bodyPr/>
          <a:lstStyle>
            <a:lvl1pPr>
              <a:defRPr/>
            </a:lvl1pPr>
          </a:lstStyle>
          <a:p>
            <a:pPr>
              <a:defRPr/>
            </a:pPr>
            <a:endParaRPr lang="fr-CA"/>
          </a:p>
        </p:txBody>
      </p:sp>
      <p:sp>
        <p:nvSpPr>
          <p:cNvPr id="6" name="Rectangle 13"/>
          <p:cNvSpPr>
            <a:spLocks noGrp="1" noChangeArrowheads="1"/>
          </p:cNvSpPr>
          <p:nvPr>
            <p:ph type="sldNum" sz="quarter" idx="11"/>
          </p:nvPr>
        </p:nvSpPr>
        <p:spPr>
          <a:ln/>
        </p:spPr>
        <p:txBody>
          <a:bodyPr/>
          <a:lstStyle>
            <a:lvl1pPr>
              <a:defRPr/>
            </a:lvl1pPr>
          </a:lstStyle>
          <a:p>
            <a:pPr>
              <a:defRPr/>
            </a:pPr>
            <a:fld id="{B580C51E-175E-4048-8546-491EB4FE2AC7}" type="slidenum">
              <a:rPr lang="fr-CA" altLang="en-US"/>
              <a:pPr>
                <a:defRPr/>
              </a:pPr>
              <a:t>‹#›</a:t>
            </a:fld>
            <a:endParaRPr lang="fr-CA"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fr-CA"/>
          </a:p>
        </p:txBody>
      </p:sp>
    </p:spTree>
    <p:extLst>
      <p:ext uri="{BB962C8B-B14F-4D97-AF65-F5344CB8AC3E}">
        <p14:creationId xmlns:p14="http://schemas.microsoft.com/office/powerpoint/2010/main" val="3183759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2811344"/>
            <a:ext cx="9144000" cy="1058953"/>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046655"/>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700" b="0" dirty="0">
                <a:solidFill>
                  <a:prstClr val="black"/>
                </a:solidFill>
                <a:latin typeface="Calibri" panose="020F0502020204030204"/>
              </a:rPr>
              <a:t>Delivering insight through data for a better Canada</a:t>
            </a:r>
            <a:endParaRPr lang="en-US" sz="1700" b="0" dirty="0">
              <a:solidFill>
                <a:prstClr val="black"/>
              </a:solidFill>
              <a:latin typeface="Calibri" panose="020F0502020204030204"/>
            </a:endParaRPr>
          </a:p>
        </p:txBody>
      </p:sp>
    </p:spTree>
    <p:extLst>
      <p:ext uri="{BB962C8B-B14F-4D97-AF65-F5344CB8AC3E}">
        <p14:creationId xmlns:p14="http://schemas.microsoft.com/office/powerpoint/2010/main" val="1324887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F61CBC-24C3-6947-ADAA-A50B14E242EC}"/>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20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000">
                <a:latin typeface="Arial MT Std" panose="020B0402020200020204" pitchFamily="34" charset="0"/>
              </a:defRPr>
            </a:lvl1pPr>
            <a:lvl2pPr>
              <a:defRPr sz="1800">
                <a:latin typeface="Arial MT Std" panose="020B0402020200020204" pitchFamily="34" charset="0"/>
              </a:defRPr>
            </a:lvl2pPr>
            <a:lvl3pPr>
              <a:defRPr sz="1600">
                <a:latin typeface="Arial MT Std" panose="020B0402020200020204" pitchFamily="34" charset="0"/>
              </a:defRPr>
            </a:lvl3pPr>
            <a:lvl4pPr>
              <a:defRPr sz="1400">
                <a:latin typeface="Arial MT Std" panose="020B0402020200020204" pitchFamily="34" charset="0"/>
              </a:defRPr>
            </a:lvl4pPr>
            <a:lvl5pPr>
              <a:defRPr sz="14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00B9A835-E3AD-6541-8CB7-FBAC3331BF73}"/>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7" name="Slide Number Placeholder 5">
            <a:extLst>
              <a:ext uri="{FF2B5EF4-FFF2-40B4-BE49-F238E27FC236}">
                <a16:creationId xmlns:a16="http://schemas.microsoft.com/office/drawing/2014/main" id="{B4D9FC08-3E1C-014A-BB63-4119EA71EFD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2894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5821909-D323-1645-A122-4B1ED2F7EBA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ubtitle 2">
            <a:extLst>
              <a:ext uri="{FF2B5EF4-FFF2-40B4-BE49-F238E27FC236}">
                <a16:creationId xmlns:a16="http://schemas.microsoft.com/office/drawing/2014/main" id="{E759DBA7-AD2A-CA46-AC91-69C8DA7F52E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1FE7E3FD-0D9B-0641-BCCC-24D459EE416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3227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0E6DEAE-E822-BC4C-A21C-32FD19CC592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F26EB97A-C08E-BB40-8591-561B47E8544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D68F7A4D-F81E-A149-B1DA-3297049C7F77}"/>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53464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989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7686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53271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660D6C4-DBDA-4A40-8D37-2E8A5867636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ubtitle 2">
            <a:extLst>
              <a:ext uri="{FF2B5EF4-FFF2-40B4-BE49-F238E27FC236}">
                <a16:creationId xmlns:a16="http://schemas.microsoft.com/office/drawing/2014/main" id="{BF815435-FE2C-3140-AA9C-30F368825C1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619471-527F-3E44-B855-581F21D508CB}"/>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20109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A04B89-FAE3-E84F-94AE-DE84F8329BE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DBA3354-AC19-2F4D-8C9F-CE6BD155BFFD}"/>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5BA8BE1E-EAD4-D244-9A2E-CDFB0416C12F}"/>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7490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05698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200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A69870-3A9B-2042-8FC4-CF7E2165510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8A54A282-20C9-4C40-8406-9B5E456F4AAA}"/>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ACE70EE8-DB95-6A41-BCDA-4FD30B1FD4A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20190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3" name="Title Text"/>
          <p:cNvSpPr txBox="1">
            <a:spLocks noGrp="1"/>
          </p:cNvSpPr>
          <p:nvPr>
            <p:ph type="title"/>
          </p:nvPr>
        </p:nvSpPr>
        <p:spPr>
          <a:xfrm>
            <a:off x="838200" y="1294410"/>
            <a:ext cx="10515600" cy="895043"/>
          </a:xfrm>
          <a:prstGeom prst="rect">
            <a:avLst/>
          </a:prstGeom>
        </p:spPr>
        <p:txBody>
          <a:bodyPr/>
          <a:lstStyle/>
          <a:p>
            <a:r>
              <a:t>Title Text</a:t>
            </a:r>
          </a:p>
        </p:txBody>
      </p:sp>
      <p:sp>
        <p:nvSpPr>
          <p:cNvPr id="24" name="Body Level One…"/>
          <p:cNvSpPr txBox="1">
            <a:spLocks noGrp="1"/>
          </p:cNvSpPr>
          <p:nvPr>
            <p:ph type="body" idx="1"/>
          </p:nvPr>
        </p:nvSpPr>
        <p:spPr>
          <a:xfrm>
            <a:off x="838200" y="2303813"/>
            <a:ext cx="10515600" cy="3656720"/>
          </a:xfrm>
          <a:prstGeom prst="rect">
            <a:avLst/>
          </a:prstGeom>
        </p:spPr>
        <p:txBody>
          <a:bodyPr>
            <a:normAutofit/>
          </a:bodyPr>
          <a:lstStyle>
            <a:lvl1pPr>
              <a:defRPr sz="2000">
                <a:latin typeface="Arial MT Std"/>
                <a:ea typeface="Arial MT Std"/>
                <a:cs typeface="Arial MT Std"/>
                <a:sym typeface="Arial MT Std"/>
              </a:defRPr>
            </a:lvl1pPr>
            <a:lvl2pPr marL="711200" indent="-254000">
              <a:defRPr sz="2000">
                <a:latin typeface="Arial MT Std"/>
                <a:ea typeface="Arial MT Std"/>
                <a:cs typeface="Arial MT Std"/>
                <a:sym typeface="Arial MT Std"/>
              </a:defRPr>
            </a:lvl2pPr>
            <a:lvl3pPr marL="1200150" indent="-285750">
              <a:defRPr sz="2000">
                <a:latin typeface="Arial MT Std"/>
                <a:ea typeface="Arial MT Std"/>
                <a:cs typeface="Arial MT Std"/>
                <a:sym typeface="Arial MT Std"/>
              </a:defRPr>
            </a:lvl3pPr>
            <a:lvl4pPr marL="1698171" indent="-326571">
              <a:defRPr sz="2000">
                <a:latin typeface="Arial MT Std"/>
                <a:ea typeface="Arial MT Std"/>
                <a:cs typeface="Arial MT Std"/>
                <a:sym typeface="Arial MT Std"/>
              </a:defRPr>
            </a:lvl4pPr>
            <a:lvl5pPr marL="2155371" indent="-326571">
              <a:defRPr sz="2000">
                <a:latin typeface="Arial MT Std"/>
                <a:ea typeface="Arial MT Std"/>
                <a:cs typeface="Arial MT Std"/>
                <a:sym typeface="Arial MT Std"/>
              </a:defRPr>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AA5C5F08-60F4-F149-982A-FED8D367D340}"/>
              </a:ext>
            </a:extLst>
          </p:cNvPr>
          <p:cNvSpPr txBox="1">
            <a:spLocks noGrp="1" noChangeArrowheads="1"/>
          </p:cNvSpPr>
          <p:nvPr>
            <p:ph type="sldNum" sz="quarter" idx="10"/>
          </p:nvPr>
        </p:nvSpPr>
        <p:spPr>
          <a:xfrm>
            <a:off x="11571288" y="5961063"/>
            <a:ext cx="231775" cy="230187"/>
          </a:xfrm>
          <a:prstGeom prst="rect">
            <a:avLst/>
          </a:prstGeom>
          <a:ln/>
        </p:spPr>
        <p:txBody>
          <a:bodyPr/>
          <a:lstStyle>
            <a:lvl1pPr>
              <a:defRPr/>
            </a:lvl1pPr>
          </a:lstStyle>
          <a:p>
            <a:pPr>
              <a:defRPr/>
            </a:pPr>
            <a:fld id="{FF7765EE-06A2-7743-970E-C2F6C513A23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424718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52499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93356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429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660D6C4-DBDA-4A40-8D37-2E8A5867636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ubtitle 2">
            <a:extLst>
              <a:ext uri="{FF2B5EF4-FFF2-40B4-BE49-F238E27FC236}">
                <a16:creationId xmlns:a16="http://schemas.microsoft.com/office/drawing/2014/main" id="{BF815435-FE2C-3140-AA9C-30F368825C1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619471-527F-3E44-B855-581F21D508CB}"/>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97788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306276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447019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26204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7421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07272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52351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21844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415968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2811344"/>
            <a:ext cx="9144000" cy="1058953"/>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046655"/>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700" b="0" dirty="0">
                <a:solidFill>
                  <a:prstClr val="black"/>
                </a:solidFill>
                <a:latin typeface="Calibri"/>
              </a:rPr>
              <a:t>Delivering insight through data for a better Canada</a:t>
            </a:r>
            <a:endParaRPr lang="en-US" sz="1700" b="0" dirty="0">
              <a:solidFill>
                <a:prstClr val="black"/>
              </a:solidFill>
              <a:latin typeface="Calibri"/>
            </a:endParaRPr>
          </a:p>
        </p:txBody>
      </p:sp>
    </p:spTree>
    <p:extLst>
      <p:ext uri="{BB962C8B-B14F-4D97-AF65-F5344CB8AC3E}">
        <p14:creationId xmlns:p14="http://schemas.microsoft.com/office/powerpoint/2010/main" val="1646623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F61CBC-24C3-6947-ADAA-A50B14E242EC}"/>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t">
            <a:normAutofit/>
          </a:bodyPr>
          <a:lstStyle>
            <a:lvl1pPr>
              <a:defRPr sz="2400" u="none">
                <a:solidFill>
                  <a:schemeClr val="tx1"/>
                </a:solidFill>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000">
                <a:latin typeface="Arial MT Std" panose="020B0402020200020204" pitchFamily="34" charset="0"/>
              </a:defRPr>
            </a:lvl1pPr>
            <a:lvl2pPr>
              <a:defRPr sz="1800">
                <a:latin typeface="Arial MT Std" panose="020B0402020200020204" pitchFamily="34" charset="0"/>
              </a:defRPr>
            </a:lvl2pPr>
            <a:lvl3pPr>
              <a:defRPr sz="1600">
                <a:latin typeface="Arial MT Std" panose="020B0402020200020204" pitchFamily="34" charset="0"/>
              </a:defRPr>
            </a:lvl3pPr>
            <a:lvl4pPr>
              <a:defRPr sz="1400">
                <a:latin typeface="Arial MT Std" panose="020B0402020200020204" pitchFamily="34" charset="0"/>
              </a:defRPr>
            </a:lvl4pPr>
            <a:lvl5pPr>
              <a:defRPr sz="14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00B9A835-E3AD-6541-8CB7-FBAC3331BF73}"/>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7" name="Slide Number Placeholder 5">
            <a:extLst>
              <a:ext uri="{FF2B5EF4-FFF2-40B4-BE49-F238E27FC236}">
                <a16:creationId xmlns:a16="http://schemas.microsoft.com/office/drawing/2014/main" id="{B4D9FC08-3E1C-014A-BB63-4119EA71EFDC}"/>
              </a:ext>
            </a:extLst>
          </p:cNvPr>
          <p:cNvSpPr>
            <a:spLocks noGrp="1"/>
          </p:cNvSpPr>
          <p:nvPr>
            <p:ph type="sldNum" sz="quarter" idx="12"/>
          </p:nvPr>
        </p:nvSpPr>
        <p:spPr>
          <a:xfrm>
            <a:off x="10905689" y="5947599"/>
            <a:ext cx="1031304" cy="254590"/>
          </a:xfrm>
          <a:prstGeom prst="rect">
            <a:avLst/>
          </a:prstGeom>
        </p:spPr>
        <p:txBody>
          <a:bodyPr/>
          <a:lstStyle>
            <a:lvl1pPr algn="r">
              <a:defRPr sz="1050">
                <a:latin typeface="Arial MT Std" panose="020B0402020200020204" pitchFamily="34" charset="0"/>
              </a:defRPr>
            </a:lvl1pPr>
          </a:lstStyle>
          <a:p>
            <a:r>
              <a:rPr lang="en-US" dirty="0">
                <a:solidFill>
                  <a:prstClr val="black"/>
                </a:solidFill>
              </a:rPr>
              <a:t>Page </a:t>
            </a:r>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223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A04B89-FAE3-E84F-94AE-DE84F8329BE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DBA3354-AC19-2F4D-8C9F-CE6BD155BFFD}"/>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5BA8BE1E-EAD4-D244-9A2E-CDFB0416C12F}"/>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06125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5821909-D323-1645-A122-4B1ED2F7EBA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ubtitle 2">
            <a:extLst>
              <a:ext uri="{FF2B5EF4-FFF2-40B4-BE49-F238E27FC236}">
                <a16:creationId xmlns:a16="http://schemas.microsoft.com/office/drawing/2014/main" id="{E759DBA7-AD2A-CA46-AC91-69C8DA7F52E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1FE7E3FD-0D9B-0641-BCCC-24D459EE416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46885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0E6DEAE-E822-BC4C-A21C-32FD19CC592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F26EB97A-C08E-BB40-8591-561B47E8544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D68F7A4D-F81E-A149-B1DA-3297049C7F77}"/>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12307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325676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7900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660D6C4-DBDA-4A40-8D37-2E8A5867636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ubtitle 2">
            <a:extLst>
              <a:ext uri="{FF2B5EF4-FFF2-40B4-BE49-F238E27FC236}">
                <a16:creationId xmlns:a16="http://schemas.microsoft.com/office/drawing/2014/main" id="{BF815435-FE2C-3140-AA9C-30F368825C1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619471-527F-3E44-B855-581F21D508CB}"/>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04053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A04B89-FAE3-E84F-94AE-DE84F8329BE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DBA3354-AC19-2F4D-8C9F-CE6BD155BFFD}"/>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5BA8BE1E-EAD4-D244-9A2E-CDFB0416C12F}"/>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73614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3699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27813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A69870-3A9B-2042-8FC4-CF7E2165510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8A54A282-20C9-4C40-8406-9B5E456F4AAA}"/>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ACE70EE8-DB95-6A41-BCDA-4FD30B1FD4A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992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prstClr val="white"/>
                </a:solidFill>
                <a:latin typeface="Calibri" panose="020F0502020204030204" pitchFamily="34" charset="0"/>
                <a:cs typeface="Calibri" panose="020F0502020204030204" pitchFamily="34" charset="0"/>
              </a:rPr>
              <a:t>Delivering insight through data for a better Canada</a:t>
            </a:r>
            <a:endParaRPr lang="en-US" sz="1200" b="0" dirty="0">
              <a:solidFill>
                <a:prstClr val="white"/>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322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7.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813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833" r:id="rId12"/>
    <p:sldLayoutId id="2147483834" r:id="rId13"/>
    <p:sldLayoutId id="2147483837" r:id="rId14"/>
    <p:sldLayoutId id="2147483838" r:id="rId15"/>
    <p:sldLayoutId id="2147483821" r:id="rId16"/>
    <p:sldLayoutId id="2147483822" r:id="rId17"/>
    <p:sldLayoutId id="2147483825" r:id="rId18"/>
    <p:sldLayoutId id="214748382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4809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78085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9"/>
          <p:cNvSpPr>
            <a:spLocks noGrp="1" noChangeArrowheads="1"/>
          </p:cNvSpPr>
          <p:nvPr>
            <p:ph type="title"/>
          </p:nvPr>
        </p:nvSpPr>
        <p:spPr bwMode="auto">
          <a:xfrm>
            <a:off x="527051" y="981076"/>
            <a:ext cx="11137900" cy="708025"/>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fr-CA" altLang="en-US"/>
              <a:t>Click to edit Master title style</a:t>
            </a:r>
          </a:p>
        </p:txBody>
      </p:sp>
      <p:sp>
        <p:nvSpPr>
          <p:cNvPr id="1027" name="Rectangle 10"/>
          <p:cNvSpPr>
            <a:spLocks noGrp="1" noChangeArrowheads="1"/>
          </p:cNvSpPr>
          <p:nvPr>
            <p:ph type="body" idx="1"/>
          </p:nvPr>
        </p:nvSpPr>
        <p:spPr bwMode="auto">
          <a:xfrm>
            <a:off x="628651" y="1833564"/>
            <a:ext cx="110363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en-US"/>
              <a:t>Click to edit Master text styles</a:t>
            </a:r>
          </a:p>
          <a:p>
            <a:pPr lvl="1"/>
            <a:r>
              <a:rPr lang="fr-CA" altLang="en-US"/>
              <a:t>Second level</a:t>
            </a:r>
          </a:p>
        </p:txBody>
      </p:sp>
      <p:sp>
        <p:nvSpPr>
          <p:cNvPr id="4107" name="Rectangle 11"/>
          <p:cNvSpPr>
            <a:spLocks noGrp="1" noChangeArrowheads="1"/>
          </p:cNvSpPr>
          <p:nvPr>
            <p:ph type="dt" sz="half" idx="2"/>
          </p:nvPr>
        </p:nvSpPr>
        <p:spPr bwMode="auto">
          <a:xfrm>
            <a:off x="10320867" y="6237288"/>
            <a:ext cx="1399117" cy="474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rgbClr val="373799"/>
                </a:solidFill>
                <a:latin typeface="Arial" charset="0"/>
                <a:ea typeface="ＭＳ Ｐゴシック" charset="-128"/>
                <a:cs typeface="+mn-cs"/>
              </a:defRPr>
            </a:lvl1pPr>
          </a:lstStyle>
          <a:p>
            <a:pPr fontAlgn="base">
              <a:spcBef>
                <a:spcPct val="0"/>
              </a:spcBef>
              <a:spcAft>
                <a:spcPct val="0"/>
              </a:spcAft>
              <a:defRPr/>
            </a:pPr>
            <a:endParaRPr lang="fr-CA"/>
          </a:p>
        </p:txBody>
      </p:sp>
      <p:sp>
        <p:nvSpPr>
          <p:cNvPr id="4109" name="Rectangle 13"/>
          <p:cNvSpPr>
            <a:spLocks noGrp="1" noChangeArrowheads="1"/>
          </p:cNvSpPr>
          <p:nvPr>
            <p:ph type="sldNum" sz="quarter" idx="4"/>
          </p:nvPr>
        </p:nvSpPr>
        <p:spPr bwMode="auto">
          <a:xfrm>
            <a:off x="527051" y="6242050"/>
            <a:ext cx="783167"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000" b="1" smtClean="0">
                <a:solidFill>
                  <a:srgbClr val="373799"/>
                </a:solidFill>
              </a:defRPr>
            </a:lvl1pPr>
          </a:lstStyle>
          <a:p>
            <a:pPr fontAlgn="base">
              <a:spcBef>
                <a:spcPct val="0"/>
              </a:spcBef>
              <a:spcAft>
                <a:spcPct val="0"/>
              </a:spcAft>
              <a:defRPr/>
            </a:pPr>
            <a:fld id="{12448E51-3059-4156-9C3B-595F2B71F63A}" type="slidenum">
              <a:rPr lang="fr-CA" altLang="en-US">
                <a:ea typeface="MS PGothic" panose="020B0600070205080204" pitchFamily="34" charset="-128"/>
              </a:rPr>
              <a:pPr fontAlgn="base">
                <a:spcBef>
                  <a:spcPct val="0"/>
                </a:spcBef>
                <a:spcAft>
                  <a:spcPct val="0"/>
                </a:spcAft>
                <a:defRPr/>
              </a:pPr>
              <a:t>‹#›</a:t>
            </a:fld>
            <a:endParaRPr lang="fr-CA" altLang="en-US">
              <a:ea typeface="MS PGothic" panose="020B0600070205080204" pitchFamily="34" charset="-128"/>
            </a:endParaRPr>
          </a:p>
        </p:txBody>
      </p:sp>
      <p:sp>
        <p:nvSpPr>
          <p:cNvPr id="4110" name="Rectangle 14"/>
          <p:cNvSpPr>
            <a:spLocks noGrp="1" noChangeArrowheads="1"/>
          </p:cNvSpPr>
          <p:nvPr>
            <p:ph type="ftr" sz="quarter" idx="3"/>
          </p:nvPr>
        </p:nvSpPr>
        <p:spPr bwMode="auto">
          <a:xfrm>
            <a:off x="1871134" y="6237288"/>
            <a:ext cx="8064500" cy="474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373799"/>
                </a:solidFill>
                <a:latin typeface="Arial" charset="0"/>
                <a:ea typeface="ＭＳ Ｐゴシック" charset="-128"/>
                <a:cs typeface="+mn-cs"/>
              </a:defRPr>
            </a:lvl1pPr>
          </a:lstStyle>
          <a:p>
            <a:pPr fontAlgn="base">
              <a:spcBef>
                <a:spcPct val="0"/>
              </a:spcBef>
              <a:spcAft>
                <a:spcPct val="0"/>
              </a:spcAft>
              <a:defRPr/>
            </a:pPr>
            <a:endParaRPr lang="fr-CA"/>
          </a:p>
        </p:txBody>
      </p:sp>
      <p:pic>
        <p:nvPicPr>
          <p:cNvPr id="1031" name="Picture 15" descr="BlueBa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6988"/>
            <a:ext cx="12192000" cy="7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69742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l" rtl="0" eaLnBrk="0" fontAlgn="base" hangingPunct="0">
        <a:spcBef>
          <a:spcPct val="0"/>
        </a:spcBef>
        <a:spcAft>
          <a:spcPct val="50000"/>
        </a:spcAft>
        <a:defRPr sz="3200">
          <a:solidFill>
            <a:schemeClr val="tx1"/>
          </a:solidFill>
          <a:latin typeface="+mj-lt"/>
          <a:ea typeface="MS PGothic" pitchFamily="34" charset="-128"/>
          <a:cs typeface="ＭＳ Ｐゴシック" charset="-128"/>
        </a:defRPr>
      </a:lvl1pPr>
      <a:lvl2pPr algn="l" rtl="0" eaLnBrk="0" fontAlgn="base" hangingPunct="0">
        <a:spcBef>
          <a:spcPct val="0"/>
        </a:spcBef>
        <a:spcAft>
          <a:spcPct val="50000"/>
        </a:spcAft>
        <a:defRPr sz="3200">
          <a:solidFill>
            <a:schemeClr val="tx1"/>
          </a:solidFill>
          <a:latin typeface="Arial Black" pitchFamily="34" charset="0"/>
          <a:ea typeface="MS PGothic" pitchFamily="34" charset="-128"/>
          <a:cs typeface="ＭＳ Ｐゴシック" charset="-128"/>
        </a:defRPr>
      </a:lvl2pPr>
      <a:lvl3pPr algn="l" rtl="0" eaLnBrk="0" fontAlgn="base" hangingPunct="0">
        <a:spcBef>
          <a:spcPct val="0"/>
        </a:spcBef>
        <a:spcAft>
          <a:spcPct val="50000"/>
        </a:spcAft>
        <a:defRPr sz="3200">
          <a:solidFill>
            <a:schemeClr val="tx1"/>
          </a:solidFill>
          <a:latin typeface="Arial Black" pitchFamily="34" charset="0"/>
          <a:ea typeface="MS PGothic" pitchFamily="34" charset="-128"/>
          <a:cs typeface="ＭＳ Ｐゴシック" charset="-128"/>
        </a:defRPr>
      </a:lvl3pPr>
      <a:lvl4pPr algn="l" rtl="0" eaLnBrk="0" fontAlgn="base" hangingPunct="0">
        <a:spcBef>
          <a:spcPct val="0"/>
        </a:spcBef>
        <a:spcAft>
          <a:spcPct val="50000"/>
        </a:spcAft>
        <a:defRPr sz="3200">
          <a:solidFill>
            <a:schemeClr val="tx1"/>
          </a:solidFill>
          <a:latin typeface="Arial Black" pitchFamily="34" charset="0"/>
          <a:ea typeface="MS PGothic" pitchFamily="34" charset="-128"/>
          <a:cs typeface="ＭＳ Ｐゴシック" charset="-128"/>
        </a:defRPr>
      </a:lvl4pPr>
      <a:lvl5pPr algn="l" rtl="0" eaLnBrk="0" fontAlgn="base" hangingPunct="0">
        <a:spcBef>
          <a:spcPct val="0"/>
        </a:spcBef>
        <a:spcAft>
          <a:spcPct val="50000"/>
        </a:spcAft>
        <a:defRPr sz="3200">
          <a:solidFill>
            <a:schemeClr val="tx1"/>
          </a:solidFill>
          <a:latin typeface="Arial Black" pitchFamily="34" charset="0"/>
          <a:ea typeface="MS PGothic" pitchFamily="34" charset="-128"/>
          <a:cs typeface="ＭＳ Ｐゴシック" charset="-128"/>
        </a:defRPr>
      </a:lvl5pPr>
      <a:lvl6pPr marL="457200" algn="l" rtl="0" fontAlgn="base">
        <a:spcBef>
          <a:spcPct val="0"/>
        </a:spcBef>
        <a:spcAft>
          <a:spcPct val="50000"/>
        </a:spcAft>
        <a:defRPr sz="3200">
          <a:solidFill>
            <a:schemeClr val="tx1"/>
          </a:solidFill>
          <a:latin typeface="Arial Black" pitchFamily="34" charset="0"/>
        </a:defRPr>
      </a:lvl6pPr>
      <a:lvl7pPr marL="914400" algn="l" rtl="0" fontAlgn="base">
        <a:spcBef>
          <a:spcPct val="0"/>
        </a:spcBef>
        <a:spcAft>
          <a:spcPct val="50000"/>
        </a:spcAft>
        <a:defRPr sz="3200">
          <a:solidFill>
            <a:schemeClr val="tx1"/>
          </a:solidFill>
          <a:latin typeface="Arial Black" pitchFamily="34" charset="0"/>
        </a:defRPr>
      </a:lvl7pPr>
      <a:lvl8pPr marL="1371600" algn="l" rtl="0" fontAlgn="base">
        <a:spcBef>
          <a:spcPct val="0"/>
        </a:spcBef>
        <a:spcAft>
          <a:spcPct val="50000"/>
        </a:spcAft>
        <a:defRPr sz="3200">
          <a:solidFill>
            <a:schemeClr val="tx1"/>
          </a:solidFill>
          <a:latin typeface="Arial Black" pitchFamily="34" charset="0"/>
        </a:defRPr>
      </a:lvl8pPr>
      <a:lvl9pPr marL="1828800" algn="l" rtl="0" fontAlgn="base">
        <a:spcBef>
          <a:spcPct val="0"/>
        </a:spcBef>
        <a:spcAft>
          <a:spcPct val="50000"/>
        </a:spcAft>
        <a:defRPr sz="3200">
          <a:solidFill>
            <a:schemeClr val="tx1"/>
          </a:solidFill>
          <a:latin typeface="Arial Black" pitchFamily="34" charset="0"/>
        </a:defRPr>
      </a:lvl9pPr>
    </p:titleStyle>
    <p:bodyStyle>
      <a:lvl1pPr marL="342900" indent="-342900" algn="l" rtl="0" eaLnBrk="0" fontAlgn="base" hangingPunct="0">
        <a:spcBef>
          <a:spcPct val="0"/>
        </a:spcBef>
        <a:spcAft>
          <a:spcPct val="25000"/>
        </a:spcAft>
        <a:buClr>
          <a:srgbClr val="4682D6"/>
        </a:buClr>
        <a:buFont typeface="Wingdings" panose="05000000000000000000" pitchFamily="2" charset="2"/>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0"/>
        </a:spcBef>
        <a:spcAft>
          <a:spcPct val="25000"/>
        </a:spcAft>
        <a:buClr>
          <a:srgbClr val="4682D6"/>
        </a:buClr>
        <a:buChar char="•"/>
        <a:defRPr sz="24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4682D6"/>
        </a:buClr>
        <a:buFont typeface="Wingdings" panose="05000000000000000000" pitchFamily="2" charset="2"/>
        <a:defRPr sz="20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rgbClr val="4682D6"/>
        </a:buClr>
        <a:buFont typeface="Wingdings" panose="05000000000000000000" pitchFamily="2" charset="2"/>
        <a:buChar char="§"/>
        <a:defRPr>
          <a:solidFill>
            <a:srgbClr val="000000"/>
          </a:solidFill>
          <a:latin typeface="+mn-lt"/>
          <a:ea typeface="MS PGothic" pitchFamily="34" charset="-128"/>
        </a:defRPr>
      </a:lvl4pPr>
      <a:lvl5pPr marL="2057400" indent="-228600" algn="l" rtl="0" eaLnBrk="0" fontAlgn="base" hangingPunct="0">
        <a:spcBef>
          <a:spcPct val="20000"/>
        </a:spcBef>
        <a:spcAft>
          <a:spcPct val="0"/>
        </a:spcAft>
        <a:buClr>
          <a:srgbClr val="4682D6"/>
        </a:buClr>
        <a:buFont typeface="Wingdings" panose="05000000000000000000" pitchFamily="2" charset="2"/>
        <a:buChar char="§"/>
        <a:defRPr>
          <a:solidFill>
            <a:srgbClr val="000000"/>
          </a:solidFill>
          <a:latin typeface="+mn-lt"/>
          <a:ea typeface="MS PGothic" pitchFamily="34" charset="-128"/>
        </a:defRPr>
      </a:lvl5pPr>
      <a:lvl6pPr marL="2514600" indent="-228600" algn="l" rtl="0" fontAlgn="base">
        <a:spcBef>
          <a:spcPct val="20000"/>
        </a:spcBef>
        <a:spcAft>
          <a:spcPct val="0"/>
        </a:spcAft>
        <a:buClr>
          <a:srgbClr val="4682D6"/>
        </a:buClr>
        <a:buFont typeface="Wingdings" pitchFamily="2" charset="2"/>
        <a:buChar char="§"/>
        <a:defRPr>
          <a:solidFill>
            <a:srgbClr val="000000"/>
          </a:solidFill>
          <a:latin typeface="+mn-lt"/>
        </a:defRPr>
      </a:lvl6pPr>
      <a:lvl7pPr marL="2971800" indent="-228600" algn="l" rtl="0" fontAlgn="base">
        <a:spcBef>
          <a:spcPct val="20000"/>
        </a:spcBef>
        <a:spcAft>
          <a:spcPct val="0"/>
        </a:spcAft>
        <a:buClr>
          <a:srgbClr val="4682D6"/>
        </a:buClr>
        <a:buFont typeface="Wingdings" pitchFamily="2" charset="2"/>
        <a:buChar char="§"/>
        <a:defRPr>
          <a:solidFill>
            <a:srgbClr val="000000"/>
          </a:solidFill>
          <a:latin typeface="+mn-lt"/>
        </a:defRPr>
      </a:lvl7pPr>
      <a:lvl8pPr marL="3429000" indent="-228600" algn="l" rtl="0" fontAlgn="base">
        <a:spcBef>
          <a:spcPct val="20000"/>
        </a:spcBef>
        <a:spcAft>
          <a:spcPct val="0"/>
        </a:spcAft>
        <a:buClr>
          <a:srgbClr val="4682D6"/>
        </a:buClr>
        <a:buFont typeface="Wingdings" pitchFamily="2" charset="2"/>
        <a:buChar char="§"/>
        <a:defRPr>
          <a:solidFill>
            <a:srgbClr val="000000"/>
          </a:solidFill>
          <a:latin typeface="+mn-lt"/>
        </a:defRPr>
      </a:lvl8pPr>
      <a:lvl9pPr marL="3886200" indent="-228600" algn="l" rtl="0" fontAlgn="base">
        <a:spcBef>
          <a:spcPct val="20000"/>
        </a:spcBef>
        <a:spcAft>
          <a:spcPct val="0"/>
        </a:spcAft>
        <a:buClr>
          <a:srgbClr val="4682D6"/>
        </a:buClr>
        <a:buFont typeface="Wingdings" pitchFamily="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6610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40D5E-4F47-4517-80DA-27647956985E}" type="datetimeFigureOut">
              <a:rPr lang="en-CA" smtClean="0">
                <a:solidFill>
                  <a:prstClr val="black">
                    <a:tint val="75000"/>
                  </a:prstClr>
                </a:solidFill>
              </a:rPr>
              <a:pPr/>
              <a:t>2022-06-20</a:t>
            </a:fld>
            <a:endParaRPr lang="en-C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42CA9-7BB8-4656-9497-10BF7FCC9A6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7804441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35878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notesSlide" Target="../notesSlides/notesSlide10.xml"/><Relationship Id="rId4" Type="http://schemas.openxmlformats.org/officeDocument/2006/relationships/tags" Target="../tags/tag10.xml"/><Relationship Id="rId9"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150.statcan.gc.ca/n1/pub/11-627-m/11-627-m2019036-eng.htm" TargetMode="External"/><Relationship Id="rId13" Type="http://schemas.openxmlformats.org/officeDocument/2006/relationships/hyperlink" Target="https://www150.statcan.gc.ca/n1/pub/11-627-m/11-627-m2019018-eng.htm" TargetMode="External"/><Relationship Id="rId3" Type="http://schemas.openxmlformats.org/officeDocument/2006/relationships/image" Target="../media/image15.png"/><Relationship Id="rId7" Type="http://schemas.openxmlformats.org/officeDocument/2006/relationships/hyperlink" Target="https://www150.statcan.gc.ca/n1/pub/11-627-m/11-627-m2020016-eng.htm" TargetMode="External"/><Relationship Id="rId12" Type="http://schemas.openxmlformats.org/officeDocument/2006/relationships/hyperlink" Target="https://www150.statcan.gc.ca/n1/pub/11-627-m/11-627-m2019019-eng.htm" TargetMode="External"/><Relationship Id="rId17" Type="http://schemas.openxmlformats.org/officeDocument/2006/relationships/hyperlink" Target="https://www150.statcan.gc.ca/n1/pub/11-627-m/11-627-m2019001-fra.htm" TargetMode="External"/><Relationship Id="rId2" Type="http://schemas.openxmlformats.org/officeDocument/2006/relationships/notesSlide" Target="../notesSlides/notesSlide24.xml"/><Relationship Id="rId16" Type="http://schemas.openxmlformats.org/officeDocument/2006/relationships/hyperlink" Target="https://www150.statcan.gc.ca/n1/pub/11-627-m/11-627-m2019001-eng.htm" TargetMode="External"/><Relationship Id="rId1" Type="http://schemas.openxmlformats.org/officeDocument/2006/relationships/slideLayout" Target="../slideLayouts/slideLayout4.xml"/><Relationship Id="rId6" Type="http://schemas.openxmlformats.org/officeDocument/2006/relationships/hyperlink" Target="https://www150.statcan.gc.ca/n1/pub/11-627-m/11-627-m2020057-eng.htm" TargetMode="External"/><Relationship Id="rId11" Type="http://schemas.openxmlformats.org/officeDocument/2006/relationships/hyperlink" Target="https://www150.statcan.gc.ca/n1/pub/11-627-m/11-627-m2019033-eng.htm" TargetMode="External"/><Relationship Id="rId5" Type="http://schemas.openxmlformats.org/officeDocument/2006/relationships/hyperlink" Target="https://www150.statcan.gc.ca/n1/daily-quotidien/210928/dq210928e-eng.htm" TargetMode="External"/><Relationship Id="rId15" Type="http://schemas.openxmlformats.org/officeDocument/2006/relationships/hyperlink" Target="https://www150.statcan.gc.ca/n1/pub/11-627-m/11-627-m2019002-eng.htm" TargetMode="External"/><Relationship Id="rId10" Type="http://schemas.openxmlformats.org/officeDocument/2006/relationships/hyperlink" Target="https://www150.statcan.gc.ca/n1/pub/11-627-m/11-627-m2019031-eng.htm" TargetMode="External"/><Relationship Id="rId4" Type="http://schemas.openxmlformats.org/officeDocument/2006/relationships/hyperlink" Target="https://www150.statcan.gc.ca/n1/pub/11-627-m/11-627-m2020048-eng.htm" TargetMode="External"/><Relationship Id="rId9" Type="http://schemas.openxmlformats.org/officeDocument/2006/relationships/hyperlink" Target="https://www150.statcan.gc.ca/n1/pub/11-627-m/11-627-m2019035-eng.htm" TargetMode="External"/><Relationship Id="rId14" Type="http://schemas.openxmlformats.org/officeDocument/2006/relationships/hyperlink" Target="https://www150.statcan.gc.ca/n1/pub/11-627-m/11-627-m2019014-eng.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150.statcan.gc.ca/n1/pub/75-006-x/2021001/article/00002-eng.htm" TargetMode="External"/><Relationship Id="rId7" Type="http://schemas.openxmlformats.org/officeDocument/2006/relationships/hyperlink" Target="https://www150.statcan.gc.ca/t1/tbl1/en/tv.action?pid=451000400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150.statcan.gc.ca/t1/tbl1/en/tv.action?pid=4510003201" TargetMode="External"/><Relationship Id="rId5" Type="http://schemas.openxmlformats.org/officeDocument/2006/relationships/hyperlink" Target="https://www150.statcan.gc.ca/n1/pub/45-28-0001/2020001/article/00037-eng.htm" TargetMode="External"/><Relationship Id="rId4" Type="http://schemas.openxmlformats.org/officeDocument/2006/relationships/hyperlink" Target="https://www150.statcan.gc.ca/n1/pub/11-627-m/11-627-m2021035-eng.ht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621C-6F45-B242-BB65-E518082388E2}"/>
              </a:ext>
            </a:extLst>
          </p:cNvPr>
          <p:cNvSpPr>
            <a:spLocks noGrp="1"/>
          </p:cNvSpPr>
          <p:nvPr>
            <p:ph type="ctrTitle"/>
          </p:nvPr>
        </p:nvSpPr>
        <p:spPr>
          <a:xfrm>
            <a:off x="1395413" y="3374997"/>
            <a:ext cx="9144000" cy="679422"/>
          </a:xfrm>
        </p:spPr>
        <p:txBody>
          <a:bodyPr/>
          <a:lstStyle/>
          <a:p>
            <a:r>
              <a:rPr lang="en-CA" sz="3600" dirty="0">
                <a:latin typeface="Calibri" panose="020F0502020204030204" pitchFamily="34" charset="0"/>
                <a:cs typeface="Calibri" panose="020F0502020204030204" pitchFamily="34" charset="0"/>
              </a:rPr>
              <a:t>General Social Statistics Program </a:t>
            </a:r>
            <a:br>
              <a:rPr lang="en-CA" sz="3600" dirty="0"/>
            </a:br>
            <a:endParaRPr lang="en-US" sz="3600" dirty="0"/>
          </a:p>
        </p:txBody>
      </p:sp>
      <p:sp>
        <p:nvSpPr>
          <p:cNvPr id="3" name="TextBox 2">
            <a:extLst>
              <a:ext uri="{FF2B5EF4-FFF2-40B4-BE49-F238E27FC236}">
                <a16:creationId xmlns:a16="http://schemas.microsoft.com/office/drawing/2014/main" id="{2270FE9E-44B0-460A-AFE9-92825138D178}"/>
              </a:ext>
            </a:extLst>
          </p:cNvPr>
          <p:cNvSpPr txBox="1"/>
          <p:nvPr/>
        </p:nvSpPr>
        <p:spPr>
          <a:xfrm>
            <a:off x="8945217" y="4800600"/>
            <a:ext cx="2315818" cy="369332"/>
          </a:xfrm>
          <a:prstGeom prst="rect">
            <a:avLst/>
          </a:prstGeom>
          <a:noFill/>
        </p:spPr>
        <p:txBody>
          <a:bodyPr wrap="square" rtlCol="0">
            <a:spAutoFit/>
          </a:bodyPr>
          <a:lstStyle/>
          <a:p>
            <a:pPr>
              <a:defRPr/>
            </a:pPr>
            <a:r>
              <a:rPr lang="en-CA" dirty="0">
                <a:solidFill>
                  <a:prstClr val="black"/>
                </a:solidFill>
              </a:rPr>
              <a:t>June 21, 2022</a:t>
            </a:r>
          </a:p>
        </p:txBody>
      </p:sp>
    </p:spTree>
    <p:extLst>
      <p:ext uri="{BB962C8B-B14F-4D97-AF65-F5344CB8AC3E}">
        <p14:creationId xmlns:p14="http://schemas.microsoft.com/office/powerpoint/2010/main" val="379119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DB761FF-D525-D64B-8909-8CF25B3FD480}" type="slidenum">
              <a:rPr lang="en-US" smtClean="0">
                <a:solidFill>
                  <a:prstClr val="black"/>
                </a:solidFill>
              </a:rPr>
              <a:pPr>
                <a:defRPr/>
              </a:pPr>
              <a:t>10</a:t>
            </a:fld>
            <a:endParaRPr lang="en-US" dirty="0">
              <a:solidFill>
                <a:prstClr val="black"/>
              </a:solidFill>
            </a:endParaRPr>
          </a:p>
        </p:txBody>
      </p:sp>
      <p:sp>
        <p:nvSpPr>
          <p:cNvPr id="6" name="Title 1">
            <a:extLst>
              <a:ext uri="{FF2B5EF4-FFF2-40B4-BE49-F238E27FC236}">
                <a16:creationId xmlns:a16="http://schemas.microsoft.com/office/drawing/2014/main" id="{4EC99A87-B9FE-4140-BC5C-CFFC60D7958D}"/>
              </a:ext>
            </a:extLst>
          </p:cNvPr>
          <p:cNvSpPr>
            <a:spLocks noGrp="1"/>
          </p:cNvSpPr>
          <p:nvPr>
            <p:ph type="title"/>
          </p:nvPr>
        </p:nvSpPr>
        <p:spPr>
          <a:xfrm>
            <a:off x="202551" y="921662"/>
            <a:ext cx="11989449" cy="479306"/>
          </a:xfrm>
        </p:spPr>
        <p:txBody>
          <a:bodyPr>
            <a:normAutofit fontScale="90000"/>
          </a:bodyPr>
          <a:lstStyle/>
          <a:p>
            <a:pPr algn="ctr"/>
            <a:r>
              <a:rPr lang="en-CA" sz="2800" b="1" dirty="0">
                <a:solidFill>
                  <a:srgbClr val="002060"/>
                </a:solidFill>
                <a:latin typeface="+mn-lt"/>
              </a:rPr>
              <a:t> </a:t>
            </a:r>
            <a:br>
              <a:rPr lang="en-CA" sz="2800" b="1" dirty="0">
                <a:solidFill>
                  <a:srgbClr val="002060"/>
                </a:solidFill>
                <a:latin typeface="+mn-lt"/>
              </a:rPr>
            </a:br>
            <a:r>
              <a:rPr lang="en-US" sz="3600" b="1" dirty="0">
                <a:latin typeface="+mn-lt"/>
              </a:rPr>
              <a:t>Overview of Social Data Integration Platform (SDIP) Collection Tools</a:t>
            </a:r>
            <a:endParaRPr lang="en-US" sz="3600" b="1" dirty="0">
              <a:solidFill>
                <a:srgbClr val="002060"/>
              </a:solidFill>
              <a:latin typeface="+mn-lt"/>
            </a:endParaRPr>
          </a:p>
        </p:txBody>
      </p:sp>
      <p:grpSp>
        <p:nvGrpSpPr>
          <p:cNvPr id="7" name="Group 6"/>
          <p:cNvGrpSpPr/>
          <p:nvPr/>
        </p:nvGrpSpPr>
        <p:grpSpPr>
          <a:xfrm>
            <a:off x="1051843" y="1529134"/>
            <a:ext cx="10374432" cy="3817938"/>
            <a:chOff x="650467" y="2443798"/>
            <a:chExt cx="9752527" cy="3543422"/>
          </a:xfrm>
        </p:grpSpPr>
        <p:grpSp>
          <p:nvGrpSpPr>
            <p:cNvPr id="9" name="Group 8"/>
            <p:cNvGrpSpPr/>
            <p:nvPr/>
          </p:nvGrpSpPr>
          <p:grpSpPr>
            <a:xfrm>
              <a:off x="650468" y="2443798"/>
              <a:ext cx="9752526" cy="3530744"/>
              <a:chOff x="539102" y="2443798"/>
              <a:chExt cx="9019332" cy="3530744"/>
            </a:xfrm>
          </p:grpSpPr>
          <p:grpSp>
            <p:nvGrpSpPr>
              <p:cNvPr id="11" name="Group 10"/>
              <p:cNvGrpSpPr/>
              <p:nvPr/>
            </p:nvGrpSpPr>
            <p:grpSpPr>
              <a:xfrm>
                <a:off x="539102" y="2443798"/>
                <a:ext cx="9019332" cy="3530744"/>
                <a:chOff x="539102" y="2443798"/>
                <a:chExt cx="9019332" cy="3530744"/>
              </a:xfrm>
            </p:grpSpPr>
            <p:grpSp>
              <p:nvGrpSpPr>
                <p:cNvPr id="15" name="Group 14">
                  <a:extLst>
                    <a:ext uri="{FF2B5EF4-FFF2-40B4-BE49-F238E27FC236}">
                      <a16:creationId xmlns:a16="http://schemas.microsoft.com/office/drawing/2014/main" id="{60EFC438-6A95-4F35-B737-F884D088D2A2}"/>
                    </a:ext>
                  </a:extLst>
                </p:cNvPr>
                <p:cNvGrpSpPr/>
                <p:nvPr/>
              </p:nvGrpSpPr>
              <p:grpSpPr>
                <a:xfrm>
                  <a:off x="539102" y="2443798"/>
                  <a:ext cx="9019332" cy="343686"/>
                  <a:chOff x="631163" y="1206538"/>
                  <a:chExt cx="8509276" cy="324250"/>
                </a:xfrm>
              </p:grpSpPr>
              <p:sp>
                <p:nvSpPr>
                  <p:cNvPr id="18" name="Rectangle 17">
                    <a:extLst>
                      <a:ext uri="{FF2B5EF4-FFF2-40B4-BE49-F238E27FC236}">
                        <a16:creationId xmlns:a16="http://schemas.microsoft.com/office/drawing/2014/main" id="{2D5B201E-8AD6-4220-9BFC-94D60A66BCB2}"/>
                      </a:ext>
                    </a:extLst>
                  </p:cNvPr>
                  <p:cNvSpPr/>
                  <p:nvPr>
                    <p:custDataLst>
                      <p:tags r:id="rId5"/>
                    </p:custDataLst>
                  </p:nvPr>
                </p:nvSpPr>
                <p:spPr>
                  <a:xfrm>
                    <a:off x="5003142" y="1216249"/>
                    <a:ext cx="1905000" cy="304800"/>
                  </a:xfrm>
                  <a:prstGeom prst="rect">
                    <a:avLst/>
                  </a:prstGeom>
                  <a:solidFill>
                    <a:srgbClr val="4280D5"/>
                  </a:solidFill>
                  <a:ln>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a:solidFill>
                          <a:prstClr val="white"/>
                        </a:solidFill>
                      </a:rPr>
                      <a:t>Web Panel</a:t>
                    </a:r>
                  </a:p>
                </p:txBody>
              </p:sp>
              <p:sp>
                <p:nvSpPr>
                  <p:cNvPr id="19" name="Rectangle 18">
                    <a:extLst>
                      <a:ext uri="{FF2B5EF4-FFF2-40B4-BE49-F238E27FC236}">
                        <a16:creationId xmlns:a16="http://schemas.microsoft.com/office/drawing/2014/main" id="{F941F499-9CAE-4D97-8537-0AE646AE968B}"/>
                      </a:ext>
                    </a:extLst>
                  </p:cNvPr>
                  <p:cNvSpPr/>
                  <p:nvPr>
                    <p:custDataLst>
                      <p:tags r:id="rId6"/>
                    </p:custDataLst>
                  </p:nvPr>
                </p:nvSpPr>
                <p:spPr>
                  <a:xfrm>
                    <a:off x="7235439" y="1213915"/>
                    <a:ext cx="1905000" cy="304800"/>
                  </a:xfrm>
                  <a:prstGeom prst="rect">
                    <a:avLst/>
                  </a:prstGeom>
                  <a:solidFill>
                    <a:srgbClr val="4280D5"/>
                  </a:solidFill>
                  <a:ln>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a:solidFill>
                          <a:prstClr val="white"/>
                        </a:solidFill>
                      </a:rPr>
                      <a:t>DDAP Diverse P</a:t>
                    </a:r>
                    <a:r>
                      <a:rPr lang="en-US" sz="1400" b="1" dirty="0" err="1">
                        <a:solidFill>
                          <a:prstClr val="white"/>
                        </a:solidFill>
                      </a:rPr>
                      <a:t>anel</a:t>
                    </a:r>
                    <a:endParaRPr lang="en-US" sz="1400" b="1" dirty="0">
                      <a:solidFill>
                        <a:prstClr val="white"/>
                      </a:solidFill>
                    </a:endParaRPr>
                  </a:p>
                </p:txBody>
              </p:sp>
              <p:sp>
                <p:nvSpPr>
                  <p:cNvPr id="20" name="Rectangle 19">
                    <a:extLst>
                      <a:ext uri="{FF2B5EF4-FFF2-40B4-BE49-F238E27FC236}">
                        <a16:creationId xmlns:a16="http://schemas.microsoft.com/office/drawing/2014/main" id="{6B61188B-88CA-44F1-875A-B57DFA590B93}"/>
                      </a:ext>
                    </a:extLst>
                  </p:cNvPr>
                  <p:cNvSpPr/>
                  <p:nvPr>
                    <p:custDataLst>
                      <p:tags r:id="rId7"/>
                    </p:custDataLst>
                  </p:nvPr>
                </p:nvSpPr>
                <p:spPr>
                  <a:xfrm>
                    <a:off x="2863460" y="1206538"/>
                    <a:ext cx="1905000" cy="304800"/>
                  </a:xfrm>
                  <a:prstGeom prst="rect">
                    <a:avLst/>
                  </a:prstGeom>
                  <a:solidFill>
                    <a:srgbClr val="4280D5"/>
                  </a:solidFill>
                  <a:ln>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a:solidFill>
                          <a:prstClr val="white"/>
                        </a:solidFill>
                      </a:rPr>
                      <a:t>Omnibus</a:t>
                    </a:r>
                  </a:p>
                </p:txBody>
              </p:sp>
              <p:sp>
                <p:nvSpPr>
                  <p:cNvPr id="22" name="Rectangle 21">
                    <a:extLst>
                      <a:ext uri="{FF2B5EF4-FFF2-40B4-BE49-F238E27FC236}">
                        <a16:creationId xmlns:a16="http://schemas.microsoft.com/office/drawing/2014/main" id="{F6D26E0F-F11D-4D21-9104-7F52A7E505C8}"/>
                      </a:ext>
                    </a:extLst>
                  </p:cNvPr>
                  <p:cNvSpPr/>
                  <p:nvPr>
                    <p:custDataLst>
                      <p:tags r:id="rId8"/>
                    </p:custDataLst>
                  </p:nvPr>
                </p:nvSpPr>
                <p:spPr>
                  <a:xfrm>
                    <a:off x="631163" y="1225988"/>
                    <a:ext cx="1905000" cy="304800"/>
                  </a:xfrm>
                  <a:prstGeom prst="rect">
                    <a:avLst/>
                  </a:prstGeom>
                  <a:solidFill>
                    <a:srgbClr val="4280D5"/>
                  </a:solidFill>
                  <a:ln>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a:solidFill>
                          <a:prstClr val="white"/>
                        </a:solidFill>
                      </a:rPr>
                      <a:t>Crowdsource</a:t>
                    </a:r>
                  </a:p>
                </p:txBody>
              </p:sp>
            </p:grpSp>
            <p:sp>
              <p:nvSpPr>
                <p:cNvPr id="16" name="Rectangle 15">
                  <a:extLst>
                    <a:ext uri="{FF2B5EF4-FFF2-40B4-BE49-F238E27FC236}">
                      <a16:creationId xmlns:a16="http://schemas.microsoft.com/office/drawing/2014/main" id="{6232D1BB-62EE-4763-86C5-908125CC6AF8}"/>
                    </a:ext>
                  </a:extLst>
                </p:cNvPr>
                <p:cNvSpPr/>
                <p:nvPr>
                  <p:custDataLst>
                    <p:tags r:id="rId3"/>
                  </p:custDataLst>
                </p:nvPr>
              </p:nvSpPr>
              <p:spPr>
                <a:xfrm>
                  <a:off x="2905205" y="2910626"/>
                  <a:ext cx="2019188" cy="3063916"/>
                </a:xfrm>
                <a:prstGeom prst="rect">
                  <a:avLst/>
                </a:prstGeom>
                <a:noFill/>
                <a:ln w="1270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defRPr/>
                  </a:pPr>
                  <a:r>
                    <a:rPr lang="en-CA" sz="1200" dirty="0" err="1">
                      <a:solidFill>
                        <a:prstClr val="black">
                          <a:lumMod val="85000"/>
                          <a:lumOff val="15000"/>
                        </a:prstClr>
                      </a:solidFill>
                      <a:latin typeface="Arial" panose="020B0604020202020204" pitchFamily="34" charset="0"/>
                      <a:cs typeface="Arial" panose="020B0604020202020204" pitchFamily="34" charset="0"/>
                    </a:rPr>
                    <a:t>rEQ</a:t>
                  </a:r>
                  <a:r>
                    <a:rPr lang="en-CA" sz="1200" dirty="0">
                      <a:solidFill>
                        <a:prstClr val="black">
                          <a:lumMod val="85000"/>
                          <a:lumOff val="15000"/>
                        </a:prstClr>
                      </a:solidFill>
                      <a:latin typeface="Arial" panose="020B0604020202020204" pitchFamily="34" charset="0"/>
                      <a:cs typeface="Arial" panose="020B0604020202020204" pitchFamily="34" charset="0"/>
                    </a:rPr>
                    <a:t> and </a:t>
                  </a:r>
                  <a:r>
                    <a:rPr lang="en-CA" sz="1200" dirty="0" err="1">
                      <a:solidFill>
                        <a:prstClr val="black">
                          <a:lumMod val="85000"/>
                          <a:lumOff val="15000"/>
                        </a:prstClr>
                      </a:solidFill>
                      <a:latin typeface="Arial" panose="020B0604020202020204" pitchFamily="34" charset="0"/>
                      <a:cs typeface="Arial" panose="020B0604020202020204" pitchFamily="34" charset="0"/>
                    </a:rPr>
                    <a:t>iEQ</a:t>
                  </a:r>
                  <a:r>
                    <a:rPr lang="en-CA" sz="1200" dirty="0">
                      <a:solidFill>
                        <a:prstClr val="black">
                          <a:lumMod val="85000"/>
                          <a:lumOff val="15000"/>
                        </a:prstClr>
                      </a:solidFill>
                      <a:latin typeface="Arial" panose="020B0604020202020204" pitchFamily="34" charset="0"/>
                      <a:cs typeface="Arial" panose="020B0604020202020204" pitchFamily="34" charset="0"/>
                    </a:rPr>
                    <a:t> follow-up</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6 week collection</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Sample size </a:t>
                  </a:r>
                  <a:r>
                    <a:rPr lang="en-CA" sz="1200" b="1" dirty="0">
                      <a:solidFill>
                        <a:prstClr val="black">
                          <a:lumMod val="85000"/>
                          <a:lumOff val="15000"/>
                        </a:prstClr>
                      </a:solidFill>
                      <a:latin typeface="Arial" panose="020B0604020202020204" pitchFamily="34" charset="0"/>
                      <a:cs typeface="Arial" panose="020B0604020202020204" pitchFamily="34" charset="0"/>
                    </a:rPr>
                    <a:t>20,000</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20-25 minutes / 70 questions (including socio-demographics)</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Can pool quarters for data disaggregation</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Final file 6-8 weeks after collection</a:t>
                  </a:r>
                </a:p>
              </p:txBody>
            </p:sp>
            <p:sp>
              <p:nvSpPr>
                <p:cNvPr id="17" name="Rectangle 16">
                  <a:extLst>
                    <a:ext uri="{FF2B5EF4-FFF2-40B4-BE49-F238E27FC236}">
                      <a16:creationId xmlns:a16="http://schemas.microsoft.com/office/drawing/2014/main" id="{07F20290-148B-4A7A-837B-4E846C12501F}"/>
                    </a:ext>
                  </a:extLst>
                </p:cNvPr>
                <p:cNvSpPr/>
                <p:nvPr>
                  <p:custDataLst>
                    <p:tags r:id="rId4"/>
                  </p:custDataLst>
                </p:nvPr>
              </p:nvSpPr>
              <p:spPr>
                <a:xfrm>
                  <a:off x="7539246" y="2873519"/>
                  <a:ext cx="2019188" cy="3063917"/>
                </a:xfrm>
                <a:prstGeom prst="rect">
                  <a:avLst/>
                </a:prstGeom>
                <a:noFill/>
                <a:ln w="1270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EQ and </a:t>
                  </a:r>
                  <a:r>
                    <a:rPr lang="en-CA" sz="1200" dirty="0" err="1">
                      <a:solidFill>
                        <a:schemeClr val="tx1"/>
                      </a:solidFill>
                      <a:latin typeface="Arial" panose="020B0604020202020204" pitchFamily="34" charset="0"/>
                      <a:cs typeface="Arial" panose="020B0604020202020204" pitchFamily="34" charset="0"/>
                    </a:rPr>
                    <a:t>iEQ</a:t>
                  </a:r>
                  <a:r>
                    <a:rPr lang="en-CA" sz="1200" dirty="0">
                      <a:solidFill>
                        <a:schemeClr val="tx1"/>
                      </a:solidFill>
                      <a:latin typeface="Arial" panose="020B0604020202020204" pitchFamily="34" charset="0"/>
                      <a:cs typeface="Arial" panose="020B0604020202020204" pitchFamily="34" charset="0"/>
                    </a:rPr>
                    <a:t> follow-up</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6-12 weeks of collection (depending on wave)</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Sample </a:t>
                  </a:r>
                  <a:r>
                    <a:rPr lang="en-CA" sz="1200" b="1" dirty="0">
                      <a:solidFill>
                        <a:schemeClr val="tx1"/>
                      </a:solidFill>
                      <a:latin typeface="Arial" panose="020B0604020202020204" pitchFamily="34" charset="0"/>
                      <a:cs typeface="Arial" panose="020B0604020202020204" pitchFamily="34" charset="0"/>
                    </a:rPr>
                    <a:t>60,000-80,000</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10 minutes / 20 questions</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Oversample of population groups designated as visible minorities</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Can use variables from the Census</a:t>
                  </a:r>
                </a:p>
                <a:p>
                  <a:pPr>
                    <a:buClr>
                      <a:srgbClr val="33CC33"/>
                    </a:buClr>
                    <a:defRPr/>
                  </a:pPr>
                  <a:endParaRPr lang="en-US" sz="1300" dirty="0">
                    <a:solidFill>
                      <a:prstClr val="black"/>
                    </a:solidFill>
                  </a:endParaRPr>
                </a:p>
                <a:p>
                  <a:pPr>
                    <a:defRPr/>
                  </a:pPr>
                  <a:endParaRPr lang="en-US" sz="1300" dirty="0">
                    <a:solidFill>
                      <a:prstClr val="black"/>
                    </a:solidFill>
                  </a:endParaRPr>
                </a:p>
              </p:txBody>
            </p:sp>
          </p:grpSp>
          <p:sp>
            <p:nvSpPr>
              <p:cNvPr id="13" name="Rectangle 12">
                <a:extLst>
                  <a:ext uri="{FF2B5EF4-FFF2-40B4-BE49-F238E27FC236}">
                    <a16:creationId xmlns:a16="http://schemas.microsoft.com/office/drawing/2014/main" id="{6232D1BB-62EE-4763-86C5-908125CC6AF8}"/>
                  </a:ext>
                </a:extLst>
              </p:cNvPr>
              <p:cNvSpPr/>
              <p:nvPr>
                <p:custDataLst>
                  <p:tags r:id="rId2"/>
                </p:custDataLst>
              </p:nvPr>
            </p:nvSpPr>
            <p:spPr>
              <a:xfrm>
                <a:off x="5173143" y="2896112"/>
                <a:ext cx="2019188" cy="3063917"/>
              </a:xfrm>
              <a:prstGeom prst="rect">
                <a:avLst/>
              </a:prstGeom>
              <a:noFill/>
              <a:ln w="1270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EQ only</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1 week collection period</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Smaller sample size (PCS off GSS SI around 8,000)</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10 minutes / 15-20 questions</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Standard demographics already collected</a:t>
                </a:r>
              </a:p>
              <a:p>
                <a:pPr>
                  <a:defRPr/>
                </a:pPr>
                <a:endParaRPr lang="en-CA" sz="1200" dirty="0">
                  <a:solidFill>
                    <a:prstClr val="black">
                      <a:lumMod val="85000"/>
                      <a:lumOff val="15000"/>
                    </a:prst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prstClr val="black">
                        <a:lumMod val="85000"/>
                        <a:lumOff val="15000"/>
                      </a:prstClr>
                    </a:solidFill>
                    <a:latin typeface="Arial" panose="020B0604020202020204" pitchFamily="34" charset="0"/>
                    <a:cs typeface="Arial" panose="020B0604020202020204" pitchFamily="34" charset="0"/>
                  </a:rPr>
                  <a:t>Final file 6-8 weeks after collection</a:t>
                </a:r>
              </a:p>
            </p:txBody>
          </p:sp>
        </p:grpSp>
        <p:sp>
          <p:nvSpPr>
            <p:cNvPr id="10" name="Rectangle 9">
              <a:extLst>
                <a:ext uri="{FF2B5EF4-FFF2-40B4-BE49-F238E27FC236}">
                  <a16:creationId xmlns:a16="http://schemas.microsoft.com/office/drawing/2014/main" id="{6232D1BB-62EE-4763-86C5-908125CC6AF8}"/>
                </a:ext>
              </a:extLst>
            </p:cNvPr>
            <p:cNvSpPr/>
            <p:nvPr>
              <p:custDataLst>
                <p:tags r:id="rId1"/>
              </p:custDataLst>
            </p:nvPr>
          </p:nvSpPr>
          <p:spPr>
            <a:xfrm>
              <a:off x="650467" y="2923303"/>
              <a:ext cx="2183331" cy="3063917"/>
            </a:xfrm>
            <a:prstGeom prst="rect">
              <a:avLst/>
            </a:prstGeom>
            <a:noFill/>
            <a:ln w="1270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Large call for volunteers (inference to population not possible) </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5-10 minutes content</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EQ questionnaire</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solidFill>
                    <a:schemeClr val="tx1"/>
                  </a:solidFill>
                  <a:latin typeface="Arial" panose="020B0604020202020204" pitchFamily="34" charset="0"/>
                  <a:cs typeface="Arial" panose="020B0604020202020204" pitchFamily="34" charset="0"/>
                </a:rPr>
                <a:t>Urgent need for timely data, difficult to reach populations</a:t>
              </a:r>
            </a:p>
            <a:p>
              <a:pPr>
                <a:defRPr/>
              </a:pP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Quick to process</a:t>
              </a:r>
            </a:p>
          </p:txBody>
        </p:sp>
      </p:grpSp>
    </p:spTree>
    <p:extLst>
      <p:ext uri="{BB962C8B-B14F-4D97-AF65-F5344CB8AC3E}">
        <p14:creationId xmlns:p14="http://schemas.microsoft.com/office/powerpoint/2010/main" val="83957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60" name="Straight Connector 59"/>
          <p:cNvCxnSpPr>
            <a:cxnSpLocks/>
            <a:stCxn id="45" idx="2"/>
            <a:endCxn id="81" idx="2"/>
          </p:cNvCxnSpPr>
          <p:nvPr/>
        </p:nvCxnSpPr>
        <p:spPr>
          <a:xfrm>
            <a:off x="10032741" y="2639416"/>
            <a:ext cx="3333" cy="3848840"/>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9007523" y="2848386"/>
            <a:ext cx="2052741" cy="2033121"/>
          </a:xfrm>
          <a:prstGeom prst="rect">
            <a:avLst/>
          </a:prstGeom>
          <a:solidFill>
            <a:schemeClr val="accent1">
              <a:lumMod val="20000"/>
              <a:lumOff val="80000"/>
            </a:schemeClr>
          </a:solidFill>
          <a:ln>
            <a:solidFill>
              <a:schemeClr val="dk1"/>
            </a:solidFill>
          </a:ln>
        </p:spPr>
        <p:txBody>
          <a:bodyPr wrap="square" rtlCol="0">
            <a:spAutoFit/>
          </a:bodyPr>
          <a:lstStyle/>
          <a:p>
            <a:pPr marL="129600" indent="-129600" defTabSz="686428">
              <a:buFont typeface="Arial" panose="020B0604020202020204" pitchFamily="34" charset="0"/>
              <a:buChar char="•"/>
              <a:defRPr/>
            </a:pPr>
            <a:r>
              <a:rPr lang="en-CA" sz="901" dirty="0">
                <a:solidFill>
                  <a:prstClr val="black"/>
                </a:solidFill>
              </a:rPr>
              <a:t>Self-rated health and mental health </a:t>
            </a:r>
          </a:p>
          <a:p>
            <a:pPr marL="129600" indent="-129600" defTabSz="686428">
              <a:buFont typeface="Arial" panose="020B0604020202020204" pitchFamily="34" charset="0"/>
              <a:buChar char="•"/>
              <a:defRPr/>
            </a:pPr>
            <a:r>
              <a:rPr lang="en-CA" sz="901" dirty="0">
                <a:solidFill>
                  <a:prstClr val="black"/>
                </a:solidFill>
              </a:rPr>
              <a:t>Life Satisfaction</a:t>
            </a:r>
          </a:p>
          <a:p>
            <a:pPr marL="129600" indent="-129600" defTabSz="686428">
              <a:buFont typeface="Arial" panose="020B0604020202020204" pitchFamily="34" charset="0"/>
              <a:buChar char="•"/>
              <a:defRPr/>
            </a:pPr>
            <a:r>
              <a:rPr lang="en-CA" sz="901" dirty="0">
                <a:solidFill>
                  <a:prstClr val="black"/>
                </a:solidFill>
              </a:rPr>
              <a:t>Sense of meaning and purpose</a:t>
            </a:r>
          </a:p>
          <a:p>
            <a:pPr marL="129600" indent="-129600" defTabSz="686428">
              <a:buFont typeface="Arial" panose="020B0604020202020204" pitchFamily="34" charset="0"/>
              <a:buChar char="•"/>
              <a:defRPr/>
            </a:pPr>
            <a:r>
              <a:rPr lang="en-CA" sz="901" dirty="0">
                <a:solidFill>
                  <a:prstClr val="black"/>
                </a:solidFill>
              </a:rPr>
              <a:t>Sense of belonging to local community</a:t>
            </a:r>
          </a:p>
          <a:p>
            <a:pPr marL="129600" indent="-129600" defTabSz="686428">
              <a:buFont typeface="Arial" panose="020B0604020202020204" pitchFamily="34" charset="0"/>
              <a:buChar char="•"/>
              <a:defRPr/>
            </a:pPr>
            <a:r>
              <a:rPr lang="en-CA" sz="901" dirty="0">
                <a:solidFill>
                  <a:prstClr val="black"/>
                </a:solidFill>
              </a:rPr>
              <a:t>Someone to count on</a:t>
            </a:r>
          </a:p>
          <a:p>
            <a:pPr marL="129600" indent="-129600" defTabSz="686428">
              <a:buFont typeface="Arial" panose="020B0604020202020204" pitchFamily="34" charset="0"/>
              <a:buChar char="•"/>
              <a:defRPr/>
            </a:pPr>
            <a:r>
              <a:rPr lang="en-CA" sz="901" dirty="0">
                <a:solidFill>
                  <a:prstClr val="black"/>
                </a:solidFill>
              </a:rPr>
              <a:t>Loneliness</a:t>
            </a:r>
          </a:p>
          <a:p>
            <a:pPr marL="129600" indent="-129600" defTabSz="686428">
              <a:buFont typeface="Arial" panose="020B0604020202020204" pitchFamily="34" charset="0"/>
              <a:buChar char="•"/>
              <a:defRPr/>
            </a:pPr>
            <a:r>
              <a:rPr lang="en-CA" sz="901" dirty="0">
                <a:solidFill>
                  <a:prstClr val="black"/>
                </a:solidFill>
              </a:rPr>
              <a:t>Future Outlook</a:t>
            </a:r>
          </a:p>
          <a:p>
            <a:pPr marL="129600" indent="-129600" defTabSz="686428">
              <a:buFont typeface="Arial" panose="020B0604020202020204" pitchFamily="34" charset="0"/>
              <a:buChar char="•"/>
              <a:defRPr/>
            </a:pPr>
            <a:r>
              <a:rPr lang="en-CA" sz="901" dirty="0">
                <a:solidFill>
                  <a:prstClr val="black"/>
                </a:solidFill>
              </a:rPr>
              <a:t>Ability to meet financial needs</a:t>
            </a:r>
          </a:p>
          <a:p>
            <a:pPr marL="129600" indent="-129600" defTabSz="686428">
              <a:buFont typeface="Arial" panose="020B0604020202020204" pitchFamily="34" charset="0"/>
              <a:buChar char="•"/>
              <a:defRPr/>
            </a:pPr>
            <a:r>
              <a:rPr lang="en-CA" sz="901" dirty="0">
                <a:solidFill>
                  <a:prstClr val="black"/>
                </a:solidFill>
              </a:rPr>
              <a:t>Work-life balance</a:t>
            </a:r>
          </a:p>
          <a:p>
            <a:pPr marL="129600" indent="-129600" defTabSz="686428">
              <a:buFont typeface="Arial" panose="020B0604020202020204" pitchFamily="34" charset="0"/>
              <a:buChar char="•"/>
              <a:defRPr/>
            </a:pPr>
            <a:r>
              <a:rPr lang="en-CA" sz="901" dirty="0">
                <a:solidFill>
                  <a:prstClr val="black"/>
                </a:solidFill>
              </a:rPr>
              <a:t>Satisfaction with division of chores in household</a:t>
            </a:r>
          </a:p>
          <a:p>
            <a:pPr marL="129600" indent="-129600" defTabSz="686428">
              <a:buFont typeface="Arial" panose="020B0604020202020204" pitchFamily="34" charset="0"/>
              <a:buChar char="•"/>
              <a:defRPr/>
            </a:pPr>
            <a:r>
              <a:rPr lang="en-CA" sz="901" dirty="0">
                <a:solidFill>
                  <a:prstClr val="black"/>
                </a:solidFill>
              </a:rPr>
              <a:t>Perceived discrimination or unfair treatment</a:t>
            </a:r>
          </a:p>
        </p:txBody>
      </p:sp>
      <p:cxnSp>
        <p:nvCxnSpPr>
          <p:cNvPr id="59" name="Straight Connector 58"/>
          <p:cNvCxnSpPr>
            <a:cxnSpLocks/>
            <a:stCxn id="44" idx="2"/>
            <a:endCxn id="80" idx="2"/>
          </p:cNvCxnSpPr>
          <p:nvPr/>
        </p:nvCxnSpPr>
        <p:spPr>
          <a:xfrm>
            <a:off x="7475370" y="2632558"/>
            <a:ext cx="33805" cy="4133009"/>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cxnSpLocks/>
            <a:stCxn id="43" idx="2"/>
            <a:endCxn id="79" idx="2"/>
          </p:cNvCxnSpPr>
          <p:nvPr/>
        </p:nvCxnSpPr>
        <p:spPr>
          <a:xfrm>
            <a:off x="5039126" y="2623556"/>
            <a:ext cx="57446" cy="3732109"/>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8" idx="2"/>
            <a:endCxn id="77" idx="2"/>
          </p:cNvCxnSpPr>
          <p:nvPr/>
        </p:nvCxnSpPr>
        <p:spPr>
          <a:xfrm>
            <a:off x="2628602" y="2677899"/>
            <a:ext cx="61735" cy="2619192"/>
          </a:xfrm>
          <a:prstGeom prst="line">
            <a:avLst/>
          </a:prstGeom>
        </p:spPr>
        <p:style>
          <a:lnRef idx="1">
            <a:schemeClr val="dk1"/>
          </a:lnRef>
          <a:fillRef idx="0">
            <a:schemeClr val="dk1"/>
          </a:fillRef>
          <a:effectRef idx="0">
            <a:schemeClr val="dk1"/>
          </a:effectRef>
          <a:fontRef idx="minor">
            <a:schemeClr val="tx1"/>
          </a:fontRef>
        </p:style>
      </p:cxnSp>
      <p:sp>
        <p:nvSpPr>
          <p:cNvPr id="25" name="Rectangle 24"/>
          <p:cNvSpPr/>
          <p:nvPr/>
        </p:nvSpPr>
        <p:spPr>
          <a:xfrm>
            <a:off x="1068526" y="866628"/>
            <a:ext cx="9352624" cy="1173945"/>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6428">
              <a:defRPr/>
            </a:pPr>
            <a:endParaRPr lang="en-CA" sz="1352">
              <a:solidFill>
                <a:prstClr val="white"/>
              </a:solidFill>
            </a:endParaRPr>
          </a:p>
        </p:txBody>
      </p:sp>
      <p:sp>
        <p:nvSpPr>
          <p:cNvPr id="5" name="Rectangle 4"/>
          <p:cNvSpPr/>
          <p:nvPr/>
        </p:nvSpPr>
        <p:spPr>
          <a:xfrm>
            <a:off x="15261" y="8752"/>
            <a:ext cx="12191603" cy="48525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ctr" defTabSz="686428">
              <a:defRPr/>
            </a:pPr>
            <a:endParaRPr lang="en-CA" sz="1352" b="1">
              <a:ln w="10160">
                <a:solidFill>
                  <a:prstClr val="black"/>
                </a:solidFill>
                <a:prstDash val="solid"/>
              </a:ln>
              <a:solidFill>
                <a:srgbClr val="FFFFFF"/>
              </a:solidFill>
            </a:endParaRPr>
          </a:p>
        </p:txBody>
      </p:sp>
      <p:sp>
        <p:nvSpPr>
          <p:cNvPr id="7" name="TextBox 6"/>
          <p:cNvSpPr txBox="1"/>
          <p:nvPr/>
        </p:nvSpPr>
        <p:spPr>
          <a:xfrm>
            <a:off x="1892595" y="100367"/>
            <a:ext cx="9782771" cy="415819"/>
          </a:xfrm>
          <a:prstGeom prst="rect">
            <a:avLst/>
          </a:prstGeom>
          <a:noFill/>
        </p:spPr>
        <p:txBody>
          <a:bodyPr wrap="square" rtlCol="0">
            <a:spAutoFit/>
          </a:bodyPr>
          <a:lstStyle/>
          <a:p>
            <a:pPr defTabSz="686428">
              <a:defRPr/>
            </a:pPr>
            <a:r>
              <a:rPr lang="en-CA" sz="2102" b="1" dirty="0">
                <a:solidFill>
                  <a:prstClr val="white"/>
                </a:solidFill>
              </a:rPr>
              <a:t>Canadian Social Survey (Omnibus) – Waves 1-4 Timeline with Content Themes</a:t>
            </a:r>
          </a:p>
        </p:txBody>
      </p:sp>
      <p:sp>
        <p:nvSpPr>
          <p:cNvPr id="22" name="TextBox 21"/>
          <p:cNvSpPr txBox="1"/>
          <p:nvPr/>
        </p:nvSpPr>
        <p:spPr>
          <a:xfrm>
            <a:off x="1560558" y="991716"/>
            <a:ext cx="2771736" cy="1132169"/>
          </a:xfrm>
          <a:prstGeom prst="rect">
            <a:avLst/>
          </a:prstGeom>
          <a:noFill/>
        </p:spPr>
        <p:txBody>
          <a:bodyPr wrap="square" rtlCol="0">
            <a:spAutoFit/>
          </a:bodyPr>
          <a:lstStyle/>
          <a:p>
            <a:pPr marL="214541" indent="-214541" defTabSz="686428">
              <a:buFont typeface="Arial" panose="020B0604020202020204" pitchFamily="34" charset="0"/>
              <a:buChar char="•"/>
              <a:defRPr/>
            </a:pPr>
            <a:r>
              <a:rPr lang="en-CA" sz="901" dirty="0">
                <a:solidFill>
                  <a:prstClr val="black"/>
                </a:solidFill>
              </a:rPr>
              <a:t>Date of birth /age</a:t>
            </a:r>
          </a:p>
          <a:p>
            <a:pPr marL="214541" indent="-214541" defTabSz="686428">
              <a:buFont typeface="Arial" panose="020B0604020202020204" pitchFamily="34" charset="0"/>
              <a:buChar char="•"/>
              <a:defRPr/>
            </a:pPr>
            <a:r>
              <a:rPr lang="en-CA" sz="901" dirty="0">
                <a:solidFill>
                  <a:prstClr val="black"/>
                </a:solidFill>
              </a:rPr>
              <a:t>Sex at birth / gender</a:t>
            </a:r>
          </a:p>
          <a:p>
            <a:pPr marL="214541" indent="-214541" defTabSz="686428">
              <a:buFont typeface="Arial" panose="020B0604020202020204" pitchFamily="34" charset="0"/>
              <a:buChar char="•"/>
              <a:defRPr/>
            </a:pPr>
            <a:r>
              <a:rPr lang="en-CA" sz="901" dirty="0">
                <a:solidFill>
                  <a:prstClr val="black"/>
                </a:solidFill>
              </a:rPr>
              <a:t>Number of household members</a:t>
            </a:r>
          </a:p>
          <a:p>
            <a:pPr marL="214541" indent="-214541" defTabSz="686428">
              <a:buFont typeface="Arial" panose="020B0604020202020204" pitchFamily="34" charset="0"/>
              <a:buChar char="•"/>
              <a:defRPr/>
            </a:pPr>
            <a:r>
              <a:rPr lang="en-CA" sz="901" dirty="0">
                <a:solidFill>
                  <a:prstClr val="black"/>
                </a:solidFill>
              </a:rPr>
              <a:t>Geographic region of residence</a:t>
            </a:r>
          </a:p>
          <a:p>
            <a:pPr marL="214541" indent="-214541" defTabSz="686428">
              <a:buFont typeface="Arial" panose="020B0604020202020204" pitchFamily="34" charset="0"/>
              <a:buChar char="•"/>
              <a:defRPr/>
            </a:pPr>
            <a:r>
              <a:rPr lang="en-CA" sz="901" dirty="0">
                <a:solidFill>
                  <a:prstClr val="black"/>
                </a:solidFill>
              </a:rPr>
              <a:t>Place of birth (country)</a:t>
            </a:r>
          </a:p>
          <a:p>
            <a:pPr marL="214541" indent="-214541" defTabSz="686428">
              <a:buFont typeface="Arial" panose="020B0604020202020204" pitchFamily="34" charset="0"/>
              <a:buChar char="•"/>
              <a:defRPr/>
            </a:pPr>
            <a:r>
              <a:rPr lang="en-CA" sz="901" dirty="0">
                <a:solidFill>
                  <a:prstClr val="black"/>
                </a:solidFill>
              </a:rPr>
              <a:t>Citizenship</a:t>
            </a:r>
          </a:p>
          <a:p>
            <a:pPr defTabSz="686428">
              <a:defRPr/>
            </a:pPr>
            <a:endParaRPr lang="en-CA" sz="1352" dirty="0">
              <a:solidFill>
                <a:prstClr val="black"/>
              </a:solidFill>
            </a:endParaRPr>
          </a:p>
        </p:txBody>
      </p:sp>
      <p:sp>
        <p:nvSpPr>
          <p:cNvPr id="23" name="TextBox 22"/>
          <p:cNvSpPr txBox="1"/>
          <p:nvPr/>
        </p:nvSpPr>
        <p:spPr>
          <a:xfrm>
            <a:off x="6763284" y="1023983"/>
            <a:ext cx="3715153" cy="924099"/>
          </a:xfrm>
          <a:prstGeom prst="rect">
            <a:avLst/>
          </a:prstGeom>
          <a:noFill/>
        </p:spPr>
        <p:txBody>
          <a:bodyPr wrap="square" rtlCol="0">
            <a:spAutoFit/>
          </a:bodyPr>
          <a:lstStyle/>
          <a:p>
            <a:pPr marL="214541" indent="-214541" defTabSz="686428">
              <a:buFont typeface="Arial" panose="020B0604020202020204" pitchFamily="34" charset="0"/>
              <a:buChar char="•"/>
              <a:defRPr/>
            </a:pPr>
            <a:r>
              <a:rPr lang="en-CA" sz="901" dirty="0">
                <a:solidFill>
                  <a:prstClr val="black"/>
                </a:solidFill>
              </a:rPr>
              <a:t>Highest certificate, diploma or degree completed</a:t>
            </a:r>
          </a:p>
          <a:p>
            <a:pPr marL="214541" indent="-214541" defTabSz="686428">
              <a:buFont typeface="Arial" panose="020B0604020202020204" pitchFamily="34" charset="0"/>
              <a:buChar char="•"/>
              <a:defRPr/>
            </a:pPr>
            <a:r>
              <a:rPr lang="en-CA" sz="901" dirty="0">
                <a:solidFill>
                  <a:prstClr val="black"/>
                </a:solidFill>
              </a:rPr>
              <a:t>Main activity (working, going to school, retired, household work, caregiving, illness, vacation, volunteering, looking for paid work, other </a:t>
            </a:r>
          </a:p>
          <a:p>
            <a:pPr marL="214541" indent="-214541" defTabSz="686428">
              <a:buFont typeface="Arial" panose="020B0604020202020204" pitchFamily="34" charset="0"/>
              <a:buChar char="•"/>
              <a:defRPr/>
            </a:pPr>
            <a:r>
              <a:rPr lang="en-CA" sz="901" dirty="0">
                <a:solidFill>
                  <a:prstClr val="black"/>
                </a:solidFill>
              </a:rPr>
              <a:t>Population group / visible minority group</a:t>
            </a:r>
          </a:p>
          <a:p>
            <a:pPr marL="214541" indent="-214541" defTabSz="686428">
              <a:buFont typeface="Arial" panose="020B0604020202020204" pitchFamily="34" charset="0"/>
              <a:buChar char="•"/>
              <a:defRPr/>
            </a:pPr>
            <a:r>
              <a:rPr lang="en-CA" sz="901" dirty="0">
                <a:solidFill>
                  <a:prstClr val="black"/>
                </a:solidFill>
              </a:rPr>
              <a:t>Language</a:t>
            </a:r>
          </a:p>
          <a:p>
            <a:pPr marL="214541" indent="-214541" defTabSz="686428">
              <a:buFont typeface="Arial" panose="020B0604020202020204" pitchFamily="34" charset="0"/>
              <a:buChar char="•"/>
              <a:defRPr/>
            </a:pPr>
            <a:r>
              <a:rPr lang="en-CA" sz="901" dirty="0">
                <a:solidFill>
                  <a:prstClr val="black"/>
                </a:solidFill>
              </a:rPr>
              <a:t>Conjugal Status</a:t>
            </a:r>
          </a:p>
        </p:txBody>
      </p:sp>
      <p:sp>
        <p:nvSpPr>
          <p:cNvPr id="24" name="TextBox 23"/>
          <p:cNvSpPr txBox="1"/>
          <p:nvPr/>
        </p:nvSpPr>
        <p:spPr>
          <a:xfrm>
            <a:off x="3657273" y="1025125"/>
            <a:ext cx="3225457" cy="1132169"/>
          </a:xfrm>
          <a:prstGeom prst="rect">
            <a:avLst/>
          </a:prstGeom>
          <a:noFill/>
        </p:spPr>
        <p:txBody>
          <a:bodyPr wrap="square" rtlCol="0">
            <a:spAutoFit/>
          </a:bodyPr>
          <a:lstStyle/>
          <a:p>
            <a:pPr marL="214541" indent="-214541" defTabSz="686428">
              <a:buFont typeface="Arial" panose="020B0604020202020204" pitchFamily="34" charset="0"/>
              <a:buChar char="•"/>
              <a:defRPr/>
            </a:pPr>
            <a:r>
              <a:rPr lang="en-CA" sz="901" dirty="0">
                <a:solidFill>
                  <a:prstClr val="black"/>
                </a:solidFill>
              </a:rPr>
              <a:t>Immigration status</a:t>
            </a:r>
          </a:p>
          <a:p>
            <a:pPr marL="214541" indent="-214541" defTabSz="686428">
              <a:buFont typeface="Arial" panose="020B0604020202020204" pitchFamily="34" charset="0"/>
              <a:buChar char="•"/>
              <a:defRPr/>
            </a:pPr>
            <a:r>
              <a:rPr lang="en-CA" sz="901" dirty="0">
                <a:solidFill>
                  <a:prstClr val="black"/>
                </a:solidFill>
              </a:rPr>
              <a:t>Year of immigration / period of immigration</a:t>
            </a:r>
          </a:p>
          <a:p>
            <a:pPr marL="214541" indent="-214541" defTabSz="686428">
              <a:buFont typeface="Arial" panose="020B0604020202020204" pitchFamily="34" charset="0"/>
              <a:buChar char="•"/>
              <a:defRPr/>
            </a:pPr>
            <a:r>
              <a:rPr lang="en-CA" sz="901" dirty="0">
                <a:solidFill>
                  <a:prstClr val="black"/>
                </a:solidFill>
              </a:rPr>
              <a:t>Indigenous identity</a:t>
            </a:r>
          </a:p>
          <a:p>
            <a:pPr marL="214541" indent="-214541" defTabSz="686428">
              <a:buFont typeface="Arial" panose="020B0604020202020204" pitchFamily="34" charset="0"/>
              <a:buChar char="•"/>
            </a:pPr>
            <a:r>
              <a:rPr lang="en-CA" sz="901" dirty="0">
                <a:solidFill>
                  <a:prstClr val="black"/>
                </a:solidFill>
              </a:rPr>
              <a:t>Long-term  conditions / self-identified person with disability</a:t>
            </a:r>
          </a:p>
          <a:p>
            <a:pPr marL="214541" indent="-214541" defTabSz="686428">
              <a:buFont typeface="Arial" panose="020B0604020202020204" pitchFamily="34" charset="0"/>
              <a:buChar char="•"/>
              <a:defRPr/>
            </a:pPr>
            <a:r>
              <a:rPr lang="en-CA" sz="901" dirty="0">
                <a:solidFill>
                  <a:prstClr val="black"/>
                </a:solidFill>
              </a:rPr>
              <a:t>Marital status</a:t>
            </a:r>
          </a:p>
          <a:p>
            <a:pPr marL="214541" indent="-214541" defTabSz="686428">
              <a:buFont typeface="Arial" panose="020B0604020202020204" pitchFamily="34" charset="0"/>
              <a:buChar char="•"/>
              <a:defRPr/>
            </a:pPr>
            <a:r>
              <a:rPr lang="en-CA" sz="901" dirty="0">
                <a:solidFill>
                  <a:prstClr val="black"/>
                </a:solidFill>
              </a:rPr>
              <a:t>Sexual orientation</a:t>
            </a:r>
          </a:p>
          <a:p>
            <a:pPr defTabSz="686428">
              <a:defRPr/>
            </a:pPr>
            <a:endParaRPr lang="en-CA" sz="1352" dirty="0">
              <a:solidFill>
                <a:prstClr val="black"/>
              </a:solidFill>
            </a:endParaRPr>
          </a:p>
        </p:txBody>
      </p:sp>
      <p:sp>
        <p:nvSpPr>
          <p:cNvPr id="26" name="Rectangle 25"/>
          <p:cNvSpPr/>
          <p:nvPr/>
        </p:nvSpPr>
        <p:spPr>
          <a:xfrm>
            <a:off x="1068526" y="673819"/>
            <a:ext cx="9378622" cy="25116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6428">
              <a:defRPr/>
            </a:pPr>
            <a:endParaRPr lang="en-CA" sz="1352">
              <a:solidFill>
                <a:prstClr val="white"/>
              </a:solidFill>
            </a:endParaRPr>
          </a:p>
        </p:txBody>
      </p:sp>
      <p:sp>
        <p:nvSpPr>
          <p:cNvPr id="17" name="TextBox 16"/>
          <p:cNvSpPr txBox="1"/>
          <p:nvPr/>
        </p:nvSpPr>
        <p:spPr>
          <a:xfrm>
            <a:off x="4993002" y="636988"/>
            <a:ext cx="2791515" cy="300403"/>
          </a:xfrm>
          <a:prstGeom prst="rect">
            <a:avLst/>
          </a:prstGeom>
          <a:noFill/>
        </p:spPr>
        <p:txBody>
          <a:bodyPr wrap="square" rtlCol="0">
            <a:spAutoFit/>
          </a:bodyPr>
          <a:lstStyle/>
          <a:p>
            <a:pPr defTabSz="686428">
              <a:defRPr/>
            </a:pPr>
            <a:r>
              <a:rPr lang="en-CA" sz="1352" dirty="0">
                <a:solidFill>
                  <a:prstClr val="black"/>
                </a:solidFill>
              </a:rPr>
              <a:t>Standard Demographic Content</a:t>
            </a:r>
          </a:p>
        </p:txBody>
      </p:sp>
      <p:sp>
        <p:nvSpPr>
          <p:cNvPr id="18" name="TextBox 17"/>
          <p:cNvSpPr txBox="1"/>
          <p:nvPr/>
        </p:nvSpPr>
        <p:spPr>
          <a:xfrm>
            <a:off x="1717040" y="2837277"/>
            <a:ext cx="1940233" cy="1617238"/>
          </a:xfrm>
          <a:prstGeom prst="rect">
            <a:avLst/>
          </a:prstGeom>
          <a:solidFill>
            <a:schemeClr val="accent4">
              <a:lumMod val="20000"/>
              <a:lumOff val="80000"/>
            </a:schemeClr>
          </a:solidFill>
          <a:ln>
            <a:solidFill>
              <a:schemeClr val="tx1"/>
            </a:solidFill>
          </a:ln>
        </p:spPr>
        <p:txBody>
          <a:bodyPr wrap="square" rtlCol="0">
            <a:spAutoFit/>
          </a:bodyPr>
          <a:lstStyle/>
          <a:p>
            <a:pPr marL="128725" indent="-128725" defTabSz="686428">
              <a:buFont typeface="Arial" panose="020B0604020202020204" pitchFamily="34" charset="0"/>
              <a:buChar char="•"/>
              <a:defRPr/>
            </a:pPr>
            <a:r>
              <a:rPr lang="en-CA" sz="901" dirty="0">
                <a:solidFill>
                  <a:prstClr val="black"/>
                </a:solidFill>
              </a:rPr>
              <a:t>Self-rated health</a:t>
            </a:r>
          </a:p>
          <a:p>
            <a:pPr marL="128725" indent="-128725" defTabSz="686428">
              <a:buFont typeface="Arial" panose="020B0604020202020204" pitchFamily="34" charset="0"/>
              <a:buChar char="•"/>
              <a:defRPr/>
            </a:pPr>
            <a:r>
              <a:rPr lang="en-CA" sz="901" dirty="0">
                <a:solidFill>
                  <a:prstClr val="black"/>
                </a:solidFill>
              </a:rPr>
              <a:t>Self-rated mental health </a:t>
            </a:r>
          </a:p>
          <a:p>
            <a:pPr marL="128725" indent="-128725" defTabSz="686428">
              <a:buFont typeface="Arial" panose="020B0604020202020204" pitchFamily="34" charset="0"/>
              <a:buChar char="•"/>
              <a:defRPr/>
            </a:pPr>
            <a:r>
              <a:rPr lang="en-CA" sz="901" dirty="0">
                <a:solidFill>
                  <a:prstClr val="black"/>
                </a:solidFill>
              </a:rPr>
              <a:t>Stress</a:t>
            </a:r>
          </a:p>
          <a:p>
            <a:pPr marL="128725" indent="-128725" defTabSz="686428">
              <a:buFont typeface="Arial" panose="020B0604020202020204" pitchFamily="34" charset="0"/>
              <a:buChar char="•"/>
              <a:defRPr/>
            </a:pPr>
            <a:r>
              <a:rPr lang="en-CA" sz="901" dirty="0">
                <a:solidFill>
                  <a:prstClr val="black"/>
                </a:solidFill>
              </a:rPr>
              <a:t>Sense of belonging to local community</a:t>
            </a:r>
          </a:p>
          <a:p>
            <a:pPr marL="128725" indent="-128725" defTabSz="686428">
              <a:buFont typeface="Arial" panose="020B0604020202020204" pitchFamily="34" charset="0"/>
              <a:buChar char="•"/>
              <a:defRPr/>
            </a:pPr>
            <a:r>
              <a:rPr lang="en-CA" sz="901" dirty="0">
                <a:solidFill>
                  <a:prstClr val="black"/>
                </a:solidFill>
              </a:rPr>
              <a:t>Life Satisfaction</a:t>
            </a:r>
          </a:p>
          <a:p>
            <a:pPr marL="128725" indent="-128725" defTabSz="686428">
              <a:buFont typeface="Arial" panose="020B0604020202020204" pitchFamily="34" charset="0"/>
              <a:buChar char="•"/>
              <a:defRPr/>
            </a:pPr>
            <a:r>
              <a:rPr lang="en-CA" sz="901" dirty="0">
                <a:solidFill>
                  <a:prstClr val="black"/>
                </a:solidFill>
              </a:rPr>
              <a:t>Resilience</a:t>
            </a:r>
          </a:p>
          <a:p>
            <a:pPr marL="128725" indent="-128725" defTabSz="686428">
              <a:buFont typeface="Arial" panose="020B0604020202020204" pitchFamily="34" charset="0"/>
              <a:buChar char="•"/>
              <a:defRPr/>
            </a:pPr>
            <a:r>
              <a:rPr lang="en-CA" sz="901" dirty="0">
                <a:solidFill>
                  <a:prstClr val="black"/>
                </a:solidFill>
              </a:rPr>
              <a:t>Behaviours related to COVID-19</a:t>
            </a:r>
          </a:p>
          <a:p>
            <a:pPr marL="128725" indent="-128725" defTabSz="686428">
              <a:buFont typeface="Arial" panose="020B0604020202020204" pitchFamily="34" charset="0"/>
              <a:buChar char="•"/>
              <a:defRPr/>
            </a:pPr>
            <a:r>
              <a:rPr lang="en-CA" sz="901" dirty="0">
                <a:solidFill>
                  <a:prstClr val="black"/>
                </a:solidFill>
              </a:rPr>
              <a:t>Health behaviours</a:t>
            </a:r>
          </a:p>
          <a:p>
            <a:pPr marL="128725" indent="-128725" defTabSz="686428">
              <a:buFont typeface="Arial" panose="020B0604020202020204" pitchFamily="34" charset="0"/>
              <a:buChar char="•"/>
              <a:defRPr/>
            </a:pPr>
            <a:r>
              <a:rPr lang="en-CA" sz="901" dirty="0">
                <a:solidFill>
                  <a:prstClr val="black"/>
                </a:solidFill>
              </a:rPr>
              <a:t>Experiences with COVID-19</a:t>
            </a:r>
          </a:p>
          <a:p>
            <a:pPr marL="128725" indent="-128725" defTabSz="686428">
              <a:buFont typeface="Arial" panose="020B0604020202020204" pitchFamily="34" charset="0"/>
              <a:buChar char="•"/>
              <a:defRPr/>
            </a:pPr>
            <a:r>
              <a:rPr lang="en-CA" sz="901" dirty="0">
                <a:solidFill>
                  <a:prstClr val="black"/>
                </a:solidFill>
              </a:rPr>
              <a:t>COVID-19 Vaccination</a:t>
            </a:r>
          </a:p>
        </p:txBody>
      </p:sp>
      <p:sp>
        <p:nvSpPr>
          <p:cNvPr id="19" name="TextBox 18"/>
          <p:cNvSpPr txBox="1"/>
          <p:nvPr/>
        </p:nvSpPr>
        <p:spPr>
          <a:xfrm>
            <a:off x="6550344" y="2826950"/>
            <a:ext cx="2031999" cy="2033121"/>
          </a:xfrm>
          <a:prstGeom prst="rect">
            <a:avLst/>
          </a:prstGeom>
          <a:solidFill>
            <a:schemeClr val="accent6">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1" dirty="0">
                <a:solidFill>
                  <a:prstClr val="black"/>
                </a:solidFill>
              </a:rPr>
              <a:t>Self-rated health and mental health </a:t>
            </a:r>
          </a:p>
          <a:p>
            <a:pPr marL="129600" indent="-129600" defTabSz="686428">
              <a:buFont typeface="Arial" panose="020B0604020202020204" pitchFamily="34" charset="0"/>
              <a:buChar char="•"/>
              <a:defRPr/>
            </a:pPr>
            <a:r>
              <a:rPr lang="en-CA" sz="901" dirty="0">
                <a:solidFill>
                  <a:prstClr val="black"/>
                </a:solidFill>
              </a:rPr>
              <a:t>Life Satisfaction</a:t>
            </a:r>
          </a:p>
          <a:p>
            <a:pPr marL="129600" indent="-129600" defTabSz="686428">
              <a:buFont typeface="Arial" panose="020B0604020202020204" pitchFamily="34" charset="0"/>
              <a:buChar char="•"/>
              <a:defRPr/>
            </a:pPr>
            <a:r>
              <a:rPr lang="en-CA" sz="901" dirty="0">
                <a:solidFill>
                  <a:prstClr val="black"/>
                </a:solidFill>
              </a:rPr>
              <a:t>Sense of meaning and purpose</a:t>
            </a:r>
          </a:p>
          <a:p>
            <a:pPr marL="129600" indent="-129600" defTabSz="686428">
              <a:buFont typeface="Arial" panose="020B0604020202020204" pitchFamily="34" charset="0"/>
              <a:buChar char="•"/>
              <a:defRPr/>
            </a:pPr>
            <a:r>
              <a:rPr lang="en-CA" sz="901" dirty="0">
                <a:solidFill>
                  <a:prstClr val="black"/>
                </a:solidFill>
              </a:rPr>
              <a:t>Sense of belonging to local community</a:t>
            </a:r>
          </a:p>
          <a:p>
            <a:pPr marL="129600" indent="-129600" defTabSz="686428">
              <a:buFont typeface="Arial" panose="020B0604020202020204" pitchFamily="34" charset="0"/>
              <a:buChar char="•"/>
              <a:defRPr/>
            </a:pPr>
            <a:r>
              <a:rPr lang="en-CA" sz="901" dirty="0">
                <a:solidFill>
                  <a:prstClr val="black"/>
                </a:solidFill>
              </a:rPr>
              <a:t>Someone to count on</a:t>
            </a:r>
          </a:p>
          <a:p>
            <a:pPr marL="129600" indent="-129600" defTabSz="686428">
              <a:buFont typeface="Arial" panose="020B0604020202020204" pitchFamily="34" charset="0"/>
              <a:buChar char="•"/>
              <a:defRPr/>
            </a:pPr>
            <a:r>
              <a:rPr lang="en-CA" sz="901" dirty="0">
                <a:solidFill>
                  <a:prstClr val="black"/>
                </a:solidFill>
              </a:rPr>
              <a:t>Loneliness</a:t>
            </a:r>
          </a:p>
          <a:p>
            <a:pPr marL="129600" indent="-129600" defTabSz="686428">
              <a:buFont typeface="Arial" panose="020B0604020202020204" pitchFamily="34" charset="0"/>
              <a:buChar char="•"/>
              <a:defRPr/>
            </a:pPr>
            <a:r>
              <a:rPr lang="en-CA" sz="901" dirty="0">
                <a:solidFill>
                  <a:prstClr val="black"/>
                </a:solidFill>
              </a:rPr>
              <a:t>Future Outlook</a:t>
            </a:r>
          </a:p>
          <a:p>
            <a:pPr marL="129600" indent="-129600" defTabSz="686428">
              <a:buFont typeface="Arial" panose="020B0604020202020204" pitchFamily="34" charset="0"/>
              <a:buChar char="•"/>
              <a:defRPr/>
            </a:pPr>
            <a:r>
              <a:rPr lang="en-CA" sz="901" dirty="0">
                <a:solidFill>
                  <a:prstClr val="black"/>
                </a:solidFill>
              </a:rPr>
              <a:t>Ability to meet financial needs</a:t>
            </a:r>
          </a:p>
          <a:p>
            <a:pPr marL="129600" indent="-129600" defTabSz="686428">
              <a:buFont typeface="Arial" panose="020B0604020202020204" pitchFamily="34" charset="0"/>
              <a:buChar char="•"/>
              <a:defRPr/>
            </a:pPr>
            <a:r>
              <a:rPr lang="en-CA" sz="901" dirty="0">
                <a:solidFill>
                  <a:prstClr val="black"/>
                </a:solidFill>
              </a:rPr>
              <a:t>Work-life balance</a:t>
            </a:r>
          </a:p>
          <a:p>
            <a:pPr marL="129600" indent="-129600" defTabSz="686428">
              <a:buFont typeface="Arial" panose="020B0604020202020204" pitchFamily="34" charset="0"/>
              <a:buChar char="•"/>
              <a:defRPr/>
            </a:pPr>
            <a:r>
              <a:rPr lang="en-CA" sz="901" dirty="0">
                <a:solidFill>
                  <a:prstClr val="black"/>
                </a:solidFill>
              </a:rPr>
              <a:t>Satisfaction with division of chores in household</a:t>
            </a:r>
          </a:p>
          <a:p>
            <a:pPr marL="129600" indent="-129600" defTabSz="686428">
              <a:buFont typeface="Arial" panose="020B0604020202020204" pitchFamily="34" charset="0"/>
              <a:buChar char="•"/>
              <a:defRPr/>
            </a:pPr>
            <a:r>
              <a:rPr lang="en-CA" sz="901" dirty="0">
                <a:solidFill>
                  <a:prstClr val="black"/>
                </a:solidFill>
              </a:rPr>
              <a:t>Perceived discrimination or unfair treatment</a:t>
            </a:r>
          </a:p>
        </p:txBody>
      </p:sp>
      <p:cxnSp>
        <p:nvCxnSpPr>
          <p:cNvPr id="3" name="Straight Connector 2"/>
          <p:cNvCxnSpPr/>
          <p:nvPr/>
        </p:nvCxnSpPr>
        <p:spPr>
          <a:xfrm flipV="1">
            <a:off x="2422" y="2350060"/>
            <a:ext cx="12191603" cy="37617"/>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4" name="Oval 3"/>
          <p:cNvSpPr/>
          <p:nvPr/>
        </p:nvSpPr>
        <p:spPr>
          <a:xfrm>
            <a:off x="2447017" y="2161414"/>
            <a:ext cx="404385" cy="388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6428">
              <a:defRPr/>
            </a:pPr>
            <a:endParaRPr lang="en-CA" sz="1352">
              <a:solidFill>
                <a:prstClr val="white"/>
              </a:solidFill>
            </a:endParaRPr>
          </a:p>
        </p:txBody>
      </p:sp>
      <p:sp>
        <p:nvSpPr>
          <p:cNvPr id="28" name="Oval 27"/>
          <p:cNvSpPr/>
          <p:nvPr/>
        </p:nvSpPr>
        <p:spPr>
          <a:xfrm>
            <a:off x="4841437" y="2132943"/>
            <a:ext cx="404385" cy="388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6428">
              <a:defRPr/>
            </a:pPr>
            <a:endParaRPr lang="en-CA" sz="1352">
              <a:solidFill>
                <a:prstClr val="white"/>
              </a:solidFill>
            </a:endParaRPr>
          </a:p>
        </p:txBody>
      </p:sp>
      <p:sp>
        <p:nvSpPr>
          <p:cNvPr id="29" name="Oval 28"/>
          <p:cNvSpPr/>
          <p:nvPr/>
        </p:nvSpPr>
        <p:spPr>
          <a:xfrm>
            <a:off x="7279173" y="2153238"/>
            <a:ext cx="404385" cy="388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6428">
              <a:defRPr/>
            </a:pPr>
            <a:endParaRPr lang="en-CA" sz="1352">
              <a:solidFill>
                <a:prstClr val="white"/>
              </a:solidFill>
            </a:endParaRPr>
          </a:p>
        </p:txBody>
      </p:sp>
      <p:sp>
        <p:nvSpPr>
          <p:cNvPr id="30" name="Oval 29"/>
          <p:cNvSpPr/>
          <p:nvPr/>
        </p:nvSpPr>
        <p:spPr>
          <a:xfrm>
            <a:off x="9838503" y="2153351"/>
            <a:ext cx="404385" cy="388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6428">
              <a:defRPr/>
            </a:pPr>
            <a:endParaRPr lang="en-CA" sz="1352">
              <a:solidFill>
                <a:prstClr val="white"/>
              </a:solidFill>
            </a:endParaRPr>
          </a:p>
        </p:txBody>
      </p:sp>
      <p:sp>
        <p:nvSpPr>
          <p:cNvPr id="6" name="TextBox 5"/>
          <p:cNvSpPr txBox="1"/>
          <p:nvPr/>
        </p:nvSpPr>
        <p:spPr>
          <a:xfrm>
            <a:off x="2445727" y="2218208"/>
            <a:ext cx="565979" cy="300403"/>
          </a:xfrm>
          <a:prstGeom prst="rect">
            <a:avLst/>
          </a:prstGeom>
          <a:noFill/>
        </p:spPr>
        <p:txBody>
          <a:bodyPr wrap="square" rtlCol="0">
            <a:spAutoFit/>
          </a:bodyPr>
          <a:lstStyle/>
          <a:p>
            <a:pPr defTabSz="686428">
              <a:defRPr/>
            </a:pPr>
            <a:r>
              <a:rPr lang="en-CA" sz="1352" dirty="0">
                <a:solidFill>
                  <a:prstClr val="white"/>
                </a:solidFill>
              </a:rPr>
              <a:t>W1</a:t>
            </a:r>
          </a:p>
        </p:txBody>
      </p:sp>
      <p:sp>
        <p:nvSpPr>
          <p:cNvPr id="32" name="TextBox 31"/>
          <p:cNvSpPr txBox="1"/>
          <p:nvPr/>
        </p:nvSpPr>
        <p:spPr>
          <a:xfrm>
            <a:off x="4840341" y="2210604"/>
            <a:ext cx="501951" cy="300403"/>
          </a:xfrm>
          <a:prstGeom prst="rect">
            <a:avLst/>
          </a:prstGeom>
          <a:noFill/>
        </p:spPr>
        <p:txBody>
          <a:bodyPr wrap="square" rtlCol="0">
            <a:spAutoFit/>
          </a:bodyPr>
          <a:lstStyle/>
          <a:p>
            <a:pPr defTabSz="686428">
              <a:defRPr/>
            </a:pPr>
            <a:r>
              <a:rPr lang="en-CA" sz="1352" dirty="0">
                <a:solidFill>
                  <a:prstClr val="white"/>
                </a:solidFill>
              </a:rPr>
              <a:t>W2</a:t>
            </a:r>
          </a:p>
        </p:txBody>
      </p:sp>
      <p:sp>
        <p:nvSpPr>
          <p:cNvPr id="33" name="TextBox 32"/>
          <p:cNvSpPr txBox="1"/>
          <p:nvPr/>
        </p:nvSpPr>
        <p:spPr>
          <a:xfrm>
            <a:off x="7260739" y="2184046"/>
            <a:ext cx="565979" cy="300403"/>
          </a:xfrm>
          <a:prstGeom prst="rect">
            <a:avLst/>
          </a:prstGeom>
          <a:noFill/>
        </p:spPr>
        <p:txBody>
          <a:bodyPr wrap="square" rtlCol="0">
            <a:spAutoFit/>
          </a:bodyPr>
          <a:lstStyle/>
          <a:p>
            <a:pPr defTabSz="686428">
              <a:defRPr/>
            </a:pPr>
            <a:r>
              <a:rPr lang="en-CA" sz="1352" dirty="0">
                <a:solidFill>
                  <a:prstClr val="white"/>
                </a:solidFill>
              </a:rPr>
              <a:t>W3</a:t>
            </a:r>
          </a:p>
        </p:txBody>
      </p:sp>
      <p:sp>
        <p:nvSpPr>
          <p:cNvPr id="41" name="TextBox 40"/>
          <p:cNvSpPr txBox="1"/>
          <p:nvPr/>
        </p:nvSpPr>
        <p:spPr>
          <a:xfrm>
            <a:off x="9837305" y="2209403"/>
            <a:ext cx="565979" cy="300403"/>
          </a:xfrm>
          <a:prstGeom prst="rect">
            <a:avLst/>
          </a:prstGeom>
          <a:noFill/>
        </p:spPr>
        <p:txBody>
          <a:bodyPr wrap="square" rtlCol="0">
            <a:spAutoFit/>
          </a:bodyPr>
          <a:lstStyle/>
          <a:p>
            <a:pPr defTabSz="686428">
              <a:defRPr/>
            </a:pPr>
            <a:r>
              <a:rPr lang="en-CA" sz="1352" dirty="0">
                <a:solidFill>
                  <a:prstClr val="white"/>
                </a:solidFill>
              </a:rPr>
              <a:t>W4</a:t>
            </a:r>
          </a:p>
        </p:txBody>
      </p:sp>
      <p:sp>
        <p:nvSpPr>
          <p:cNvPr id="8" name="Diamond 7"/>
          <p:cNvSpPr/>
          <p:nvPr/>
        </p:nvSpPr>
        <p:spPr>
          <a:xfrm>
            <a:off x="2329628" y="2079056"/>
            <a:ext cx="597948" cy="59884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28">
              <a:defRPr/>
            </a:pPr>
            <a:endParaRPr lang="en-CA" sz="1352">
              <a:solidFill>
                <a:prstClr val="white"/>
              </a:solidFill>
            </a:endParaRPr>
          </a:p>
        </p:txBody>
      </p:sp>
      <p:sp>
        <p:nvSpPr>
          <p:cNvPr id="43" name="Diamond 42"/>
          <p:cNvSpPr/>
          <p:nvPr/>
        </p:nvSpPr>
        <p:spPr>
          <a:xfrm>
            <a:off x="4740152" y="2024713"/>
            <a:ext cx="597948" cy="59884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28">
              <a:defRPr/>
            </a:pPr>
            <a:endParaRPr lang="en-CA" sz="1352">
              <a:solidFill>
                <a:prstClr val="white"/>
              </a:solidFill>
            </a:endParaRPr>
          </a:p>
        </p:txBody>
      </p:sp>
      <p:sp>
        <p:nvSpPr>
          <p:cNvPr id="44" name="Diamond 43"/>
          <p:cNvSpPr/>
          <p:nvPr/>
        </p:nvSpPr>
        <p:spPr>
          <a:xfrm>
            <a:off x="7176396" y="2033715"/>
            <a:ext cx="597948" cy="59884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28">
              <a:defRPr/>
            </a:pPr>
            <a:endParaRPr lang="en-CA" sz="1352">
              <a:solidFill>
                <a:prstClr val="white"/>
              </a:solidFill>
            </a:endParaRPr>
          </a:p>
        </p:txBody>
      </p:sp>
      <p:sp>
        <p:nvSpPr>
          <p:cNvPr id="45" name="Diamond 44"/>
          <p:cNvSpPr/>
          <p:nvPr/>
        </p:nvSpPr>
        <p:spPr>
          <a:xfrm>
            <a:off x="9733767" y="2040573"/>
            <a:ext cx="597948" cy="59884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28">
              <a:defRPr/>
            </a:pPr>
            <a:endParaRPr lang="en-CA" sz="1352">
              <a:solidFill>
                <a:prstClr val="white"/>
              </a:solidFill>
            </a:endParaRPr>
          </a:p>
        </p:txBody>
      </p:sp>
      <p:sp>
        <p:nvSpPr>
          <p:cNvPr id="9" name="TextBox 8"/>
          <p:cNvSpPr txBox="1"/>
          <p:nvPr/>
        </p:nvSpPr>
        <p:spPr>
          <a:xfrm>
            <a:off x="1948461" y="2386465"/>
            <a:ext cx="533308" cy="461921"/>
          </a:xfrm>
          <a:prstGeom prst="rect">
            <a:avLst/>
          </a:prstGeom>
          <a:noFill/>
        </p:spPr>
        <p:txBody>
          <a:bodyPr wrap="square" rtlCol="0">
            <a:spAutoFit/>
          </a:bodyPr>
          <a:lstStyle/>
          <a:p>
            <a:pPr defTabSz="686428">
              <a:defRPr/>
            </a:pPr>
            <a:r>
              <a:rPr lang="en-CA" sz="1201" dirty="0">
                <a:solidFill>
                  <a:prstClr val="black"/>
                </a:solidFill>
              </a:rPr>
              <a:t>Apr 2021</a:t>
            </a:r>
          </a:p>
        </p:txBody>
      </p:sp>
      <p:sp>
        <p:nvSpPr>
          <p:cNvPr id="47" name="TextBox 46"/>
          <p:cNvSpPr txBox="1"/>
          <p:nvPr/>
        </p:nvSpPr>
        <p:spPr>
          <a:xfrm>
            <a:off x="4277375" y="2375356"/>
            <a:ext cx="712336" cy="461921"/>
          </a:xfrm>
          <a:prstGeom prst="rect">
            <a:avLst/>
          </a:prstGeom>
          <a:noFill/>
        </p:spPr>
        <p:txBody>
          <a:bodyPr wrap="square" rtlCol="0">
            <a:spAutoFit/>
          </a:bodyPr>
          <a:lstStyle/>
          <a:p>
            <a:pPr defTabSz="686428">
              <a:defRPr/>
            </a:pPr>
            <a:r>
              <a:rPr lang="en-CA" sz="1201" dirty="0">
                <a:solidFill>
                  <a:prstClr val="black"/>
                </a:solidFill>
              </a:rPr>
              <a:t>Aug 2021</a:t>
            </a:r>
          </a:p>
        </p:txBody>
      </p:sp>
      <p:sp>
        <p:nvSpPr>
          <p:cNvPr id="48" name="TextBox 47"/>
          <p:cNvSpPr txBox="1"/>
          <p:nvPr/>
        </p:nvSpPr>
        <p:spPr>
          <a:xfrm>
            <a:off x="6892253" y="2413956"/>
            <a:ext cx="533308" cy="461921"/>
          </a:xfrm>
          <a:prstGeom prst="rect">
            <a:avLst/>
          </a:prstGeom>
          <a:noFill/>
        </p:spPr>
        <p:txBody>
          <a:bodyPr wrap="square" rtlCol="0">
            <a:spAutoFit/>
          </a:bodyPr>
          <a:lstStyle/>
          <a:p>
            <a:pPr defTabSz="686428">
              <a:defRPr/>
            </a:pPr>
            <a:r>
              <a:rPr lang="en-CA" sz="1201" dirty="0">
                <a:solidFill>
                  <a:prstClr val="black"/>
                </a:solidFill>
              </a:rPr>
              <a:t>Oct 2021</a:t>
            </a:r>
          </a:p>
        </p:txBody>
      </p:sp>
      <p:sp>
        <p:nvSpPr>
          <p:cNvPr id="49" name="TextBox 48"/>
          <p:cNvSpPr txBox="1"/>
          <p:nvPr/>
        </p:nvSpPr>
        <p:spPr>
          <a:xfrm>
            <a:off x="9387730" y="2395062"/>
            <a:ext cx="533308" cy="461921"/>
          </a:xfrm>
          <a:prstGeom prst="rect">
            <a:avLst/>
          </a:prstGeom>
          <a:noFill/>
        </p:spPr>
        <p:txBody>
          <a:bodyPr wrap="square" rtlCol="0">
            <a:spAutoFit/>
          </a:bodyPr>
          <a:lstStyle/>
          <a:p>
            <a:pPr defTabSz="686428">
              <a:defRPr/>
            </a:pPr>
            <a:r>
              <a:rPr lang="en-CA" sz="1201" dirty="0">
                <a:solidFill>
                  <a:prstClr val="black"/>
                </a:solidFill>
              </a:rPr>
              <a:t>Jan 2022</a:t>
            </a:r>
          </a:p>
        </p:txBody>
      </p:sp>
      <p:sp>
        <p:nvSpPr>
          <p:cNvPr id="63" name="TextBox 62"/>
          <p:cNvSpPr txBox="1"/>
          <p:nvPr/>
        </p:nvSpPr>
        <p:spPr>
          <a:xfrm>
            <a:off x="2894450" y="2388367"/>
            <a:ext cx="1323701" cy="461921"/>
          </a:xfrm>
          <a:prstGeom prst="rect">
            <a:avLst/>
          </a:prstGeom>
          <a:noFill/>
        </p:spPr>
        <p:txBody>
          <a:bodyPr wrap="square" rtlCol="0">
            <a:spAutoFit/>
          </a:bodyPr>
          <a:lstStyle/>
          <a:p>
            <a:pPr defTabSz="686428">
              <a:defRPr/>
            </a:pPr>
            <a:r>
              <a:rPr lang="en-CA" sz="1201" dirty="0">
                <a:solidFill>
                  <a:prstClr val="black"/>
                </a:solidFill>
              </a:rPr>
              <a:t>Sept 24, </a:t>
            </a:r>
          </a:p>
          <a:p>
            <a:pPr defTabSz="686428">
              <a:defRPr/>
            </a:pPr>
            <a:r>
              <a:rPr lang="en-CA" sz="1201" dirty="0">
                <a:solidFill>
                  <a:prstClr val="black"/>
                </a:solidFill>
              </a:rPr>
              <a:t>2021</a:t>
            </a:r>
          </a:p>
        </p:txBody>
      </p:sp>
      <p:sp>
        <p:nvSpPr>
          <p:cNvPr id="71" name="TextBox 70"/>
          <p:cNvSpPr txBox="1"/>
          <p:nvPr/>
        </p:nvSpPr>
        <p:spPr>
          <a:xfrm>
            <a:off x="5248421" y="2380735"/>
            <a:ext cx="849803" cy="461921"/>
          </a:xfrm>
          <a:prstGeom prst="rect">
            <a:avLst/>
          </a:prstGeom>
          <a:noFill/>
        </p:spPr>
        <p:txBody>
          <a:bodyPr wrap="square" rtlCol="0">
            <a:spAutoFit/>
          </a:bodyPr>
          <a:lstStyle/>
          <a:p>
            <a:pPr defTabSz="686428">
              <a:defRPr/>
            </a:pPr>
            <a:r>
              <a:rPr lang="en-CA" sz="1201" dirty="0">
                <a:solidFill>
                  <a:prstClr val="black"/>
                </a:solidFill>
              </a:rPr>
              <a:t>Nov 24, 2021</a:t>
            </a:r>
          </a:p>
        </p:txBody>
      </p:sp>
      <p:sp>
        <p:nvSpPr>
          <p:cNvPr id="72" name="TextBox 71"/>
          <p:cNvSpPr txBox="1"/>
          <p:nvPr/>
        </p:nvSpPr>
        <p:spPr>
          <a:xfrm>
            <a:off x="6892252" y="2413956"/>
            <a:ext cx="533308" cy="461921"/>
          </a:xfrm>
          <a:prstGeom prst="rect">
            <a:avLst/>
          </a:prstGeom>
          <a:noFill/>
        </p:spPr>
        <p:txBody>
          <a:bodyPr wrap="square" rtlCol="0">
            <a:spAutoFit/>
          </a:bodyPr>
          <a:lstStyle/>
          <a:p>
            <a:pPr defTabSz="686428">
              <a:defRPr/>
            </a:pPr>
            <a:r>
              <a:rPr lang="en-CA" sz="1201" dirty="0">
                <a:solidFill>
                  <a:prstClr val="black"/>
                </a:solidFill>
              </a:rPr>
              <a:t>Oct 2021</a:t>
            </a:r>
          </a:p>
        </p:txBody>
      </p:sp>
      <p:sp>
        <p:nvSpPr>
          <p:cNvPr id="73" name="TextBox 72"/>
          <p:cNvSpPr txBox="1"/>
          <p:nvPr/>
        </p:nvSpPr>
        <p:spPr>
          <a:xfrm>
            <a:off x="7712224" y="2413956"/>
            <a:ext cx="976057" cy="461921"/>
          </a:xfrm>
          <a:prstGeom prst="rect">
            <a:avLst/>
          </a:prstGeom>
          <a:noFill/>
        </p:spPr>
        <p:txBody>
          <a:bodyPr wrap="square" rtlCol="0">
            <a:spAutoFit/>
          </a:bodyPr>
          <a:lstStyle/>
          <a:p>
            <a:pPr defTabSz="686428">
              <a:defRPr/>
            </a:pPr>
            <a:r>
              <a:rPr lang="en-CA" sz="1201" dirty="0">
                <a:solidFill>
                  <a:prstClr val="black"/>
                </a:solidFill>
              </a:rPr>
              <a:t>Feb 21, 2022</a:t>
            </a:r>
          </a:p>
        </p:txBody>
      </p:sp>
      <p:sp>
        <p:nvSpPr>
          <p:cNvPr id="74" name="TextBox 73"/>
          <p:cNvSpPr txBox="1"/>
          <p:nvPr/>
        </p:nvSpPr>
        <p:spPr>
          <a:xfrm>
            <a:off x="10259480" y="2413956"/>
            <a:ext cx="830967" cy="461921"/>
          </a:xfrm>
          <a:prstGeom prst="rect">
            <a:avLst/>
          </a:prstGeom>
          <a:noFill/>
        </p:spPr>
        <p:txBody>
          <a:bodyPr wrap="square" rtlCol="0">
            <a:spAutoFit/>
          </a:bodyPr>
          <a:lstStyle/>
          <a:p>
            <a:pPr defTabSz="686428">
              <a:defRPr/>
            </a:pPr>
            <a:r>
              <a:rPr lang="en-CA" sz="1201" dirty="0">
                <a:solidFill>
                  <a:prstClr val="black"/>
                </a:solidFill>
              </a:rPr>
              <a:t>May 17, 2022</a:t>
            </a:r>
          </a:p>
        </p:txBody>
      </p:sp>
      <p:sp>
        <p:nvSpPr>
          <p:cNvPr id="77" name="TextBox 76"/>
          <p:cNvSpPr txBox="1"/>
          <p:nvPr/>
        </p:nvSpPr>
        <p:spPr>
          <a:xfrm>
            <a:off x="1713953" y="4511620"/>
            <a:ext cx="1952767" cy="785471"/>
          </a:xfrm>
          <a:prstGeom prst="rect">
            <a:avLst/>
          </a:prstGeom>
          <a:solidFill>
            <a:schemeClr val="accent4">
              <a:lumMod val="20000"/>
              <a:lumOff val="80000"/>
            </a:schemeClr>
          </a:solidFill>
          <a:ln>
            <a:solidFill>
              <a:schemeClr val="tx1"/>
            </a:solidFill>
          </a:ln>
        </p:spPr>
        <p:txBody>
          <a:bodyPr wrap="square" rtlCol="0">
            <a:spAutoFit/>
          </a:bodyPr>
          <a:lstStyle/>
          <a:p>
            <a:pPr marL="128725" indent="-128725" defTabSz="686428">
              <a:buFont typeface="Arial" panose="020B0604020202020204" pitchFamily="34" charset="0"/>
              <a:buChar char="•"/>
              <a:defRPr/>
            </a:pPr>
            <a:r>
              <a:rPr lang="en-CA" sz="901" dirty="0">
                <a:solidFill>
                  <a:prstClr val="black"/>
                </a:solidFill>
              </a:rPr>
              <a:t>Couples living apart together</a:t>
            </a:r>
          </a:p>
          <a:p>
            <a:pPr marL="128725" indent="-128725" defTabSz="686428">
              <a:buFont typeface="Arial" panose="020B0604020202020204" pitchFamily="34" charset="0"/>
              <a:buChar char="•"/>
              <a:defRPr/>
            </a:pPr>
            <a:r>
              <a:rPr lang="en-CA" sz="901" dirty="0">
                <a:solidFill>
                  <a:prstClr val="black"/>
                </a:solidFill>
              </a:rPr>
              <a:t>Changes to intimate couple relationships during the pandemic</a:t>
            </a:r>
          </a:p>
          <a:p>
            <a:pPr marL="128725" indent="-128725" defTabSz="686428">
              <a:buFont typeface="Arial" panose="020B0604020202020204" pitchFamily="34" charset="0"/>
              <a:buChar char="•"/>
              <a:defRPr/>
            </a:pPr>
            <a:r>
              <a:rPr lang="en-CA" sz="901" dirty="0">
                <a:solidFill>
                  <a:prstClr val="black"/>
                </a:solidFill>
              </a:rPr>
              <a:t>Intentions to have children and changes due to the pandemic</a:t>
            </a:r>
          </a:p>
        </p:txBody>
      </p:sp>
      <p:sp>
        <p:nvSpPr>
          <p:cNvPr id="80" name="TextBox 79"/>
          <p:cNvSpPr txBox="1"/>
          <p:nvPr/>
        </p:nvSpPr>
        <p:spPr>
          <a:xfrm>
            <a:off x="6545041" y="5009702"/>
            <a:ext cx="1928267" cy="1755865"/>
          </a:xfrm>
          <a:prstGeom prst="rect">
            <a:avLst/>
          </a:prstGeom>
          <a:solidFill>
            <a:schemeClr val="accent6">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1" dirty="0">
                <a:solidFill>
                  <a:prstClr val="black"/>
                </a:solidFill>
              </a:rPr>
              <a:t>Main activity and education of partner</a:t>
            </a:r>
          </a:p>
          <a:p>
            <a:pPr marL="129600" indent="-129600" defTabSz="686428">
              <a:buFont typeface="Arial" panose="020B0604020202020204" pitchFamily="34" charset="0"/>
              <a:buChar char="•"/>
              <a:defRPr/>
            </a:pPr>
            <a:r>
              <a:rPr lang="en-CA" sz="901" dirty="0">
                <a:solidFill>
                  <a:prstClr val="black"/>
                </a:solidFill>
              </a:rPr>
              <a:t>Stress and sleep</a:t>
            </a:r>
          </a:p>
          <a:p>
            <a:pPr marL="129600" indent="-129600" defTabSz="686428">
              <a:buFont typeface="Arial" panose="020B0604020202020204" pitchFamily="34" charset="0"/>
              <a:buChar char="•"/>
              <a:defRPr/>
            </a:pPr>
            <a:r>
              <a:rPr lang="en-CA" sz="901" dirty="0">
                <a:solidFill>
                  <a:prstClr val="black"/>
                </a:solidFill>
              </a:rPr>
              <a:t>Unpaid services</a:t>
            </a:r>
          </a:p>
          <a:p>
            <a:pPr marL="129600" indent="-129600" defTabSz="686428">
              <a:buFont typeface="Arial" panose="020B0604020202020204" pitchFamily="34" charset="0"/>
              <a:buChar char="•"/>
              <a:defRPr/>
            </a:pPr>
            <a:r>
              <a:rPr lang="en-CA" sz="901" dirty="0">
                <a:solidFill>
                  <a:prstClr val="black"/>
                </a:solidFill>
              </a:rPr>
              <a:t>Hired paid help</a:t>
            </a:r>
          </a:p>
          <a:p>
            <a:pPr marL="129600" indent="-129600" defTabSz="686428">
              <a:buFont typeface="Arial" panose="020B0604020202020204" pitchFamily="34" charset="0"/>
              <a:buChar char="•"/>
              <a:defRPr/>
            </a:pPr>
            <a:r>
              <a:rPr lang="en-CA" sz="901" dirty="0">
                <a:solidFill>
                  <a:prstClr val="black"/>
                </a:solidFill>
              </a:rPr>
              <a:t>Family time</a:t>
            </a:r>
          </a:p>
          <a:p>
            <a:pPr marL="129600" indent="-129600" defTabSz="686428">
              <a:buFont typeface="Arial" panose="020B0604020202020204" pitchFamily="34" charset="0"/>
              <a:buChar char="•"/>
              <a:defRPr/>
            </a:pPr>
            <a:r>
              <a:rPr lang="en-CA" sz="901" dirty="0">
                <a:solidFill>
                  <a:prstClr val="black"/>
                </a:solidFill>
              </a:rPr>
              <a:t>Couples living apart together</a:t>
            </a:r>
          </a:p>
          <a:p>
            <a:pPr marL="129600" indent="-129600" defTabSz="686428">
              <a:buFont typeface="Arial" panose="020B0604020202020204" pitchFamily="34" charset="0"/>
              <a:buChar char="•"/>
              <a:defRPr/>
            </a:pPr>
            <a:r>
              <a:rPr lang="en-CA" sz="901" dirty="0">
                <a:solidFill>
                  <a:prstClr val="black"/>
                </a:solidFill>
              </a:rPr>
              <a:t>Life changes since the beginning of the COVID-19 pandemic</a:t>
            </a:r>
          </a:p>
          <a:p>
            <a:pPr marL="128725" indent="-128725" defTabSz="686428">
              <a:buFont typeface="Arial" panose="020B0604020202020204" pitchFamily="34" charset="0"/>
              <a:buChar char="•"/>
              <a:defRPr/>
            </a:pPr>
            <a:r>
              <a:rPr lang="en-CA" sz="901" dirty="0">
                <a:solidFill>
                  <a:prstClr val="black"/>
                </a:solidFill>
              </a:rPr>
              <a:t>Intentions to have children and changes due to the pandemic</a:t>
            </a:r>
          </a:p>
          <a:p>
            <a:pPr marL="129600" indent="-129600" defTabSz="686428">
              <a:buFont typeface="Arial" panose="020B0604020202020204" pitchFamily="34" charset="0"/>
              <a:buChar char="•"/>
              <a:defRPr/>
            </a:pPr>
            <a:r>
              <a:rPr lang="en-CA" sz="901" dirty="0">
                <a:solidFill>
                  <a:prstClr val="black"/>
                </a:solidFill>
              </a:rPr>
              <a:t>COVID-19 Vaccination</a:t>
            </a:r>
          </a:p>
        </p:txBody>
      </p:sp>
      <p:sp>
        <p:nvSpPr>
          <p:cNvPr id="81" name="TextBox 80"/>
          <p:cNvSpPr txBox="1"/>
          <p:nvPr/>
        </p:nvSpPr>
        <p:spPr>
          <a:xfrm>
            <a:off x="9007523" y="5009646"/>
            <a:ext cx="2057101" cy="1478610"/>
          </a:xfrm>
          <a:prstGeom prst="rect">
            <a:avLst/>
          </a:prstGeom>
          <a:solidFill>
            <a:schemeClr val="accent1">
              <a:lumMod val="20000"/>
              <a:lumOff val="80000"/>
            </a:schemeClr>
          </a:solidFill>
          <a:ln>
            <a:solidFill>
              <a:schemeClr val="dk1"/>
            </a:solidFill>
          </a:ln>
        </p:spPr>
        <p:txBody>
          <a:bodyPr wrap="square" rtlCol="0">
            <a:spAutoFit/>
          </a:bodyPr>
          <a:lstStyle/>
          <a:p>
            <a:pPr marL="129600" indent="-129600" defTabSz="686428">
              <a:buFont typeface="Arial" panose="020B0604020202020204" pitchFamily="34" charset="0"/>
              <a:buChar char="•"/>
              <a:defRPr/>
            </a:pPr>
            <a:r>
              <a:rPr lang="en-CA" sz="901" dirty="0">
                <a:solidFill>
                  <a:prstClr val="black"/>
                </a:solidFill>
              </a:rPr>
              <a:t>Main activity and education of partner</a:t>
            </a:r>
          </a:p>
          <a:p>
            <a:pPr marL="129600" indent="-129600" defTabSz="686428">
              <a:buFont typeface="Arial" panose="020B0604020202020204" pitchFamily="34" charset="0"/>
              <a:buChar char="•"/>
              <a:defRPr/>
            </a:pPr>
            <a:r>
              <a:rPr lang="en-CA" sz="901" dirty="0">
                <a:solidFill>
                  <a:prstClr val="black"/>
                </a:solidFill>
              </a:rPr>
              <a:t>Couples living apart together</a:t>
            </a:r>
          </a:p>
          <a:p>
            <a:pPr marL="129600" indent="-129600" defTabSz="686428">
              <a:buFont typeface="Arial" panose="020B0604020202020204" pitchFamily="34" charset="0"/>
              <a:buChar char="•"/>
              <a:defRPr/>
            </a:pPr>
            <a:r>
              <a:rPr lang="en-CA" sz="901" dirty="0">
                <a:solidFill>
                  <a:prstClr val="black"/>
                </a:solidFill>
              </a:rPr>
              <a:t>Life changes since the beginning of the COVID-19 pandemic</a:t>
            </a:r>
          </a:p>
          <a:p>
            <a:pPr marL="128725" indent="-128725" defTabSz="686428">
              <a:buFont typeface="Arial" panose="020B0604020202020204" pitchFamily="34" charset="0"/>
              <a:buChar char="•"/>
              <a:defRPr/>
            </a:pPr>
            <a:r>
              <a:rPr lang="en-CA" sz="901" dirty="0">
                <a:solidFill>
                  <a:prstClr val="black"/>
                </a:solidFill>
              </a:rPr>
              <a:t>Intentions to have children and changes due to the pandemic</a:t>
            </a:r>
          </a:p>
          <a:p>
            <a:pPr marL="129600" indent="-129600" defTabSz="686428">
              <a:buFont typeface="Arial" panose="020B0604020202020204" pitchFamily="34" charset="0"/>
              <a:buChar char="•"/>
              <a:defRPr/>
            </a:pPr>
            <a:r>
              <a:rPr lang="en-CA" sz="901" dirty="0">
                <a:solidFill>
                  <a:prstClr val="black"/>
                </a:solidFill>
              </a:rPr>
              <a:t>Conditions for having children</a:t>
            </a:r>
          </a:p>
          <a:p>
            <a:pPr marL="129600" indent="-129600" defTabSz="686428">
              <a:buFont typeface="Arial" panose="020B0604020202020204" pitchFamily="34" charset="0"/>
              <a:buChar char="•"/>
              <a:defRPr/>
            </a:pPr>
            <a:r>
              <a:rPr lang="en-CA" sz="901" dirty="0">
                <a:solidFill>
                  <a:prstClr val="black"/>
                </a:solidFill>
              </a:rPr>
              <a:t>Relationship disagreements</a:t>
            </a:r>
          </a:p>
          <a:p>
            <a:pPr marL="129600" indent="-129600" defTabSz="686428">
              <a:buFont typeface="Arial" panose="020B0604020202020204" pitchFamily="34" charset="0"/>
              <a:buChar char="•"/>
              <a:defRPr/>
            </a:pPr>
            <a:r>
              <a:rPr lang="en-CA" sz="901" dirty="0">
                <a:solidFill>
                  <a:prstClr val="black"/>
                </a:solidFill>
              </a:rPr>
              <a:t>COVID-19 Vaccination</a:t>
            </a:r>
          </a:p>
        </p:txBody>
      </p:sp>
      <p:sp>
        <p:nvSpPr>
          <p:cNvPr id="84" name="TextBox 83"/>
          <p:cNvSpPr txBox="1"/>
          <p:nvPr/>
        </p:nvSpPr>
        <p:spPr>
          <a:xfrm>
            <a:off x="8686762" y="2847525"/>
            <a:ext cx="323165" cy="2033122"/>
          </a:xfrm>
          <a:prstGeom prst="rect">
            <a:avLst/>
          </a:prstGeom>
          <a:solidFill>
            <a:schemeClr val="accent5">
              <a:lumMod val="75000"/>
            </a:schemeClr>
          </a:solidFill>
          <a:ln>
            <a:solidFill>
              <a:schemeClr val="tx1"/>
            </a:solidFill>
          </a:ln>
        </p:spPr>
        <p:txBody>
          <a:bodyPr vert="vert270" wrap="square" rtlCol="0">
            <a:spAutoFit/>
          </a:bodyPr>
          <a:lstStyle/>
          <a:p>
            <a:pPr algn="ctr" defTabSz="686428">
              <a:defRPr/>
            </a:pPr>
            <a:r>
              <a:rPr lang="en-CA" sz="900" b="1" dirty="0" err="1">
                <a:solidFill>
                  <a:prstClr val="white"/>
                </a:solidFill>
              </a:rPr>
              <a:t>QoL</a:t>
            </a:r>
            <a:endParaRPr lang="en-CA" sz="900" b="1" dirty="0">
              <a:solidFill>
                <a:prstClr val="white"/>
              </a:solidFill>
            </a:endParaRPr>
          </a:p>
        </p:txBody>
      </p:sp>
      <p:sp>
        <p:nvSpPr>
          <p:cNvPr id="85" name="TextBox 84"/>
          <p:cNvSpPr txBox="1"/>
          <p:nvPr/>
        </p:nvSpPr>
        <p:spPr>
          <a:xfrm>
            <a:off x="8689848" y="5009646"/>
            <a:ext cx="323165" cy="1478610"/>
          </a:xfrm>
          <a:prstGeom prst="rect">
            <a:avLst/>
          </a:prstGeom>
          <a:solidFill>
            <a:srgbClr val="7030A0"/>
          </a:solidFill>
          <a:ln>
            <a:solidFill>
              <a:schemeClr val="tx1"/>
            </a:solidFill>
          </a:ln>
        </p:spPr>
        <p:txBody>
          <a:bodyPr vert="vert270" wrap="square" rtlCol="0">
            <a:spAutoFit/>
          </a:bodyPr>
          <a:lstStyle/>
          <a:p>
            <a:pPr algn="ctr" defTabSz="686428">
              <a:defRPr/>
            </a:pPr>
            <a:r>
              <a:rPr lang="en-CA" sz="900" b="1" dirty="0">
                <a:solidFill>
                  <a:prstClr val="white"/>
                </a:solidFill>
              </a:rPr>
              <a:t>GSS</a:t>
            </a:r>
          </a:p>
        </p:txBody>
      </p:sp>
      <p:sp>
        <p:nvSpPr>
          <p:cNvPr id="79" name="TextBox 78"/>
          <p:cNvSpPr txBox="1"/>
          <p:nvPr/>
        </p:nvSpPr>
        <p:spPr>
          <a:xfrm>
            <a:off x="4083124" y="5015683"/>
            <a:ext cx="2026895" cy="1339982"/>
          </a:xfrm>
          <a:prstGeom prst="rect">
            <a:avLst/>
          </a:prstGeom>
          <a:solidFill>
            <a:schemeClr val="accent2">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1" dirty="0">
                <a:solidFill>
                  <a:prstClr val="black"/>
                </a:solidFill>
              </a:rPr>
              <a:t>Participation in outdoor/wilderness activities (series)</a:t>
            </a:r>
          </a:p>
          <a:p>
            <a:pPr marL="129600" indent="-129600" defTabSz="686428">
              <a:buFont typeface="Arial" panose="020B0604020202020204" pitchFamily="34" charset="0"/>
              <a:buChar char="•"/>
              <a:defRPr/>
            </a:pPr>
            <a:r>
              <a:rPr lang="en-CA" sz="901" dirty="0">
                <a:solidFill>
                  <a:prstClr val="black"/>
                </a:solidFill>
              </a:rPr>
              <a:t>Participation in cultural activities (series)</a:t>
            </a:r>
          </a:p>
          <a:p>
            <a:pPr marL="129600" indent="-129600" defTabSz="686428">
              <a:buFont typeface="Arial" panose="020B0604020202020204" pitchFamily="34" charset="0"/>
              <a:buChar char="•"/>
              <a:defRPr/>
            </a:pPr>
            <a:r>
              <a:rPr lang="en-CA" sz="901" dirty="0">
                <a:solidFill>
                  <a:prstClr val="black"/>
                </a:solidFill>
              </a:rPr>
              <a:t>Domain satisfaction (series) </a:t>
            </a:r>
          </a:p>
          <a:p>
            <a:pPr marL="129600" indent="-129600" defTabSz="686428">
              <a:buFont typeface="Arial" panose="020B0604020202020204" pitchFamily="34" charset="0"/>
              <a:buChar char="•"/>
              <a:defRPr/>
            </a:pPr>
            <a:r>
              <a:rPr lang="en-CA" sz="901" dirty="0">
                <a:solidFill>
                  <a:prstClr val="black"/>
                </a:solidFill>
              </a:rPr>
              <a:t>Time use and perception of time (series) </a:t>
            </a:r>
          </a:p>
          <a:p>
            <a:pPr marL="129600" indent="-129600" defTabSz="686428">
              <a:buFont typeface="Arial" panose="020B0604020202020204" pitchFamily="34" charset="0"/>
              <a:buChar char="•"/>
              <a:defRPr/>
            </a:pPr>
            <a:r>
              <a:rPr lang="en-CA" sz="901" dirty="0">
                <a:solidFill>
                  <a:prstClr val="black"/>
                </a:solidFill>
              </a:rPr>
              <a:t>Use of technology (series) </a:t>
            </a:r>
          </a:p>
          <a:p>
            <a:pPr marL="129600" indent="-129600" defTabSz="686428">
              <a:buFont typeface="Arial" panose="020B0604020202020204" pitchFamily="34" charset="0"/>
              <a:buChar char="•"/>
              <a:defRPr/>
            </a:pPr>
            <a:r>
              <a:rPr lang="en-CA" sz="901" dirty="0">
                <a:solidFill>
                  <a:prstClr val="black"/>
                </a:solidFill>
              </a:rPr>
              <a:t>Tenure</a:t>
            </a:r>
          </a:p>
        </p:txBody>
      </p:sp>
      <p:sp>
        <p:nvSpPr>
          <p:cNvPr id="21" name="TextBox 20"/>
          <p:cNvSpPr txBox="1"/>
          <p:nvPr/>
        </p:nvSpPr>
        <p:spPr>
          <a:xfrm>
            <a:off x="4064000" y="2837954"/>
            <a:ext cx="2031999" cy="2033121"/>
          </a:xfrm>
          <a:prstGeom prst="rect">
            <a:avLst/>
          </a:prstGeom>
          <a:solidFill>
            <a:schemeClr val="accent2">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1" dirty="0">
                <a:solidFill>
                  <a:prstClr val="black"/>
                </a:solidFill>
              </a:rPr>
              <a:t>Self-rated health and mental health </a:t>
            </a:r>
          </a:p>
          <a:p>
            <a:pPr marL="129600" indent="-129600" defTabSz="686428">
              <a:buFont typeface="Arial" panose="020B0604020202020204" pitchFamily="34" charset="0"/>
              <a:buChar char="•"/>
              <a:defRPr/>
            </a:pPr>
            <a:r>
              <a:rPr lang="en-CA" sz="901" dirty="0">
                <a:solidFill>
                  <a:prstClr val="black"/>
                </a:solidFill>
              </a:rPr>
              <a:t>Life Satisfaction</a:t>
            </a:r>
          </a:p>
          <a:p>
            <a:pPr marL="129600" indent="-129600" defTabSz="686428">
              <a:buFont typeface="Arial" panose="020B0604020202020204" pitchFamily="34" charset="0"/>
              <a:buChar char="•"/>
              <a:defRPr/>
            </a:pPr>
            <a:r>
              <a:rPr lang="en-CA" sz="901" dirty="0">
                <a:solidFill>
                  <a:prstClr val="black"/>
                </a:solidFill>
              </a:rPr>
              <a:t>Sense of meaning and purpose</a:t>
            </a:r>
          </a:p>
          <a:p>
            <a:pPr marL="129600" indent="-129600" defTabSz="686428">
              <a:buFont typeface="Arial" panose="020B0604020202020204" pitchFamily="34" charset="0"/>
              <a:buChar char="•"/>
              <a:defRPr/>
            </a:pPr>
            <a:r>
              <a:rPr lang="en-CA" sz="901" dirty="0">
                <a:solidFill>
                  <a:prstClr val="black"/>
                </a:solidFill>
              </a:rPr>
              <a:t>Sense of belonging to local community</a:t>
            </a:r>
          </a:p>
          <a:p>
            <a:pPr marL="129600" indent="-129600" defTabSz="686428">
              <a:buFont typeface="Arial" panose="020B0604020202020204" pitchFamily="34" charset="0"/>
              <a:buChar char="•"/>
              <a:defRPr/>
            </a:pPr>
            <a:r>
              <a:rPr lang="en-CA" sz="901" dirty="0">
                <a:solidFill>
                  <a:prstClr val="black"/>
                </a:solidFill>
              </a:rPr>
              <a:t>Someone to count on</a:t>
            </a:r>
          </a:p>
          <a:p>
            <a:pPr marL="129600" indent="-129600" defTabSz="686428">
              <a:buFont typeface="Arial" panose="020B0604020202020204" pitchFamily="34" charset="0"/>
              <a:buChar char="•"/>
              <a:defRPr/>
            </a:pPr>
            <a:r>
              <a:rPr lang="en-CA" sz="901" dirty="0">
                <a:solidFill>
                  <a:prstClr val="black"/>
                </a:solidFill>
              </a:rPr>
              <a:t>Loneliness</a:t>
            </a:r>
          </a:p>
          <a:p>
            <a:pPr marL="129600" indent="-129600" defTabSz="686428">
              <a:buFont typeface="Arial" panose="020B0604020202020204" pitchFamily="34" charset="0"/>
              <a:buChar char="•"/>
              <a:defRPr/>
            </a:pPr>
            <a:r>
              <a:rPr lang="en-CA" sz="901" dirty="0">
                <a:solidFill>
                  <a:prstClr val="black"/>
                </a:solidFill>
              </a:rPr>
              <a:t>Future Outlook</a:t>
            </a:r>
          </a:p>
          <a:p>
            <a:pPr marL="129600" indent="-129600" defTabSz="686428">
              <a:buFont typeface="Arial" panose="020B0604020202020204" pitchFamily="34" charset="0"/>
              <a:buChar char="•"/>
              <a:defRPr/>
            </a:pPr>
            <a:r>
              <a:rPr lang="en-CA" sz="901" dirty="0">
                <a:solidFill>
                  <a:prstClr val="black"/>
                </a:solidFill>
              </a:rPr>
              <a:t>Ability to meet financial needs</a:t>
            </a:r>
          </a:p>
          <a:p>
            <a:pPr marL="129600" indent="-129600" defTabSz="686428">
              <a:buFont typeface="Arial" panose="020B0604020202020204" pitchFamily="34" charset="0"/>
              <a:buChar char="•"/>
              <a:defRPr/>
            </a:pPr>
            <a:r>
              <a:rPr lang="en-CA" sz="901" dirty="0">
                <a:solidFill>
                  <a:prstClr val="black"/>
                </a:solidFill>
              </a:rPr>
              <a:t>Work-life balance</a:t>
            </a:r>
          </a:p>
          <a:p>
            <a:pPr marL="129600" indent="-129600" defTabSz="686428">
              <a:buFont typeface="Arial" panose="020B0604020202020204" pitchFamily="34" charset="0"/>
              <a:buChar char="•"/>
              <a:defRPr/>
            </a:pPr>
            <a:r>
              <a:rPr lang="en-CA" sz="901" dirty="0">
                <a:solidFill>
                  <a:prstClr val="black"/>
                </a:solidFill>
              </a:rPr>
              <a:t>Satisfaction with division of chores in household</a:t>
            </a:r>
          </a:p>
          <a:p>
            <a:pPr marL="129600" indent="-129600" defTabSz="686428">
              <a:buFont typeface="Arial" panose="020B0604020202020204" pitchFamily="34" charset="0"/>
              <a:buChar char="•"/>
              <a:defRPr/>
            </a:pPr>
            <a:r>
              <a:rPr lang="en-CA" sz="901" dirty="0">
                <a:solidFill>
                  <a:prstClr val="black"/>
                </a:solidFill>
              </a:rPr>
              <a:t>Perceived discrimination or unfair treatment</a:t>
            </a:r>
          </a:p>
        </p:txBody>
      </p:sp>
      <p:sp>
        <p:nvSpPr>
          <p:cNvPr id="86" name="TextBox 85"/>
          <p:cNvSpPr txBox="1"/>
          <p:nvPr/>
        </p:nvSpPr>
        <p:spPr>
          <a:xfrm>
            <a:off x="6211508" y="5009701"/>
            <a:ext cx="323165" cy="1755865"/>
          </a:xfrm>
          <a:prstGeom prst="rect">
            <a:avLst/>
          </a:prstGeom>
          <a:solidFill>
            <a:srgbClr val="7030A0"/>
          </a:solidFill>
          <a:ln>
            <a:solidFill>
              <a:schemeClr val="tx1"/>
            </a:solidFill>
          </a:ln>
        </p:spPr>
        <p:txBody>
          <a:bodyPr vert="vert270" wrap="square" rtlCol="0">
            <a:spAutoFit/>
          </a:bodyPr>
          <a:lstStyle/>
          <a:p>
            <a:pPr algn="ctr" defTabSz="686428">
              <a:defRPr/>
            </a:pPr>
            <a:r>
              <a:rPr lang="en-CA" sz="900" b="1" dirty="0">
                <a:solidFill>
                  <a:prstClr val="white"/>
                </a:solidFill>
              </a:rPr>
              <a:t>GSS</a:t>
            </a:r>
          </a:p>
        </p:txBody>
      </p:sp>
      <p:sp>
        <p:nvSpPr>
          <p:cNvPr id="87" name="TextBox 86"/>
          <p:cNvSpPr txBox="1"/>
          <p:nvPr/>
        </p:nvSpPr>
        <p:spPr>
          <a:xfrm>
            <a:off x="6227179" y="2826950"/>
            <a:ext cx="323165" cy="2033121"/>
          </a:xfrm>
          <a:prstGeom prst="rect">
            <a:avLst/>
          </a:prstGeom>
          <a:solidFill>
            <a:schemeClr val="accent5">
              <a:lumMod val="75000"/>
            </a:schemeClr>
          </a:solidFill>
          <a:ln>
            <a:solidFill>
              <a:schemeClr val="tx1"/>
            </a:solidFill>
          </a:ln>
        </p:spPr>
        <p:txBody>
          <a:bodyPr vert="vert270" wrap="square" rtlCol="0">
            <a:spAutoFit/>
          </a:bodyPr>
          <a:lstStyle/>
          <a:p>
            <a:pPr algn="ctr" defTabSz="686428">
              <a:defRPr/>
            </a:pPr>
            <a:r>
              <a:rPr lang="en-CA" sz="900" b="1" dirty="0" err="1">
                <a:solidFill>
                  <a:prstClr val="white"/>
                </a:solidFill>
              </a:rPr>
              <a:t>QoL</a:t>
            </a:r>
            <a:endParaRPr lang="en-CA" sz="900" b="1" dirty="0">
              <a:solidFill>
                <a:prstClr val="white"/>
              </a:solidFill>
            </a:endParaRPr>
          </a:p>
        </p:txBody>
      </p:sp>
      <p:sp>
        <p:nvSpPr>
          <p:cNvPr id="83" name="TextBox 82"/>
          <p:cNvSpPr txBox="1"/>
          <p:nvPr/>
        </p:nvSpPr>
        <p:spPr>
          <a:xfrm>
            <a:off x="3779075" y="2837954"/>
            <a:ext cx="323165" cy="2033121"/>
          </a:xfrm>
          <a:prstGeom prst="rect">
            <a:avLst/>
          </a:prstGeom>
          <a:solidFill>
            <a:schemeClr val="accent5">
              <a:lumMod val="75000"/>
            </a:schemeClr>
          </a:solidFill>
          <a:ln>
            <a:solidFill>
              <a:schemeClr val="tx1"/>
            </a:solidFill>
          </a:ln>
        </p:spPr>
        <p:txBody>
          <a:bodyPr vert="vert270" wrap="square" rtlCol="0">
            <a:spAutoFit/>
          </a:bodyPr>
          <a:lstStyle/>
          <a:p>
            <a:pPr algn="ctr" defTabSz="686428">
              <a:defRPr/>
            </a:pPr>
            <a:r>
              <a:rPr lang="en-CA" sz="900" b="1" dirty="0" err="1">
                <a:solidFill>
                  <a:prstClr val="white"/>
                </a:solidFill>
              </a:rPr>
              <a:t>QoL</a:t>
            </a:r>
            <a:endParaRPr lang="en-CA" sz="900" b="1" dirty="0">
              <a:solidFill>
                <a:prstClr val="white"/>
              </a:solidFill>
            </a:endParaRPr>
          </a:p>
        </p:txBody>
      </p:sp>
      <p:sp>
        <p:nvSpPr>
          <p:cNvPr id="82" name="TextBox 81"/>
          <p:cNvSpPr txBox="1"/>
          <p:nvPr/>
        </p:nvSpPr>
        <p:spPr>
          <a:xfrm>
            <a:off x="3779075" y="5015683"/>
            <a:ext cx="323165" cy="1339982"/>
          </a:xfrm>
          <a:prstGeom prst="rect">
            <a:avLst/>
          </a:prstGeom>
          <a:solidFill>
            <a:srgbClr val="7030A0"/>
          </a:solidFill>
          <a:ln>
            <a:solidFill>
              <a:schemeClr val="tx1"/>
            </a:solidFill>
          </a:ln>
        </p:spPr>
        <p:txBody>
          <a:bodyPr vert="vert270" wrap="square" rtlCol="0">
            <a:spAutoFit/>
          </a:bodyPr>
          <a:lstStyle/>
          <a:p>
            <a:pPr algn="ctr" defTabSz="686428">
              <a:defRPr/>
            </a:pPr>
            <a:r>
              <a:rPr lang="en-CA" sz="900" b="1" dirty="0">
                <a:solidFill>
                  <a:prstClr val="white"/>
                </a:solidFill>
              </a:rPr>
              <a:t>GSS</a:t>
            </a:r>
          </a:p>
        </p:txBody>
      </p:sp>
      <p:sp>
        <p:nvSpPr>
          <p:cNvPr id="88" name="TextBox 87"/>
          <p:cNvSpPr txBox="1"/>
          <p:nvPr/>
        </p:nvSpPr>
        <p:spPr>
          <a:xfrm>
            <a:off x="1403018" y="2832638"/>
            <a:ext cx="323165" cy="1621877"/>
          </a:xfrm>
          <a:prstGeom prst="rect">
            <a:avLst/>
          </a:prstGeom>
          <a:solidFill>
            <a:schemeClr val="accent6"/>
          </a:solidFill>
          <a:ln>
            <a:solidFill>
              <a:schemeClr val="tx1"/>
            </a:solidFill>
          </a:ln>
        </p:spPr>
        <p:txBody>
          <a:bodyPr vert="vert270" wrap="square" rtlCol="0">
            <a:spAutoFit/>
          </a:bodyPr>
          <a:lstStyle/>
          <a:p>
            <a:pPr algn="ctr" defTabSz="686428">
              <a:defRPr/>
            </a:pPr>
            <a:r>
              <a:rPr lang="en-CA" sz="900" b="1" dirty="0">
                <a:solidFill>
                  <a:prstClr val="black"/>
                </a:solidFill>
              </a:rPr>
              <a:t>Life Couse Analysis</a:t>
            </a:r>
          </a:p>
        </p:txBody>
      </p:sp>
      <p:sp>
        <p:nvSpPr>
          <p:cNvPr id="89" name="TextBox 88"/>
          <p:cNvSpPr txBox="1"/>
          <p:nvPr/>
        </p:nvSpPr>
        <p:spPr>
          <a:xfrm>
            <a:off x="1388015" y="4511620"/>
            <a:ext cx="323165" cy="785471"/>
          </a:xfrm>
          <a:prstGeom prst="rect">
            <a:avLst/>
          </a:prstGeom>
          <a:solidFill>
            <a:srgbClr val="7030A0"/>
          </a:solidFill>
          <a:ln>
            <a:solidFill>
              <a:schemeClr val="tx1"/>
            </a:solidFill>
          </a:ln>
        </p:spPr>
        <p:txBody>
          <a:bodyPr vert="vert270" wrap="square" rtlCol="0">
            <a:spAutoFit/>
          </a:bodyPr>
          <a:lstStyle/>
          <a:p>
            <a:pPr algn="ctr" defTabSz="686428">
              <a:defRPr/>
            </a:pPr>
            <a:r>
              <a:rPr lang="en-CA" sz="900" b="1" dirty="0">
                <a:solidFill>
                  <a:prstClr val="white"/>
                </a:solidFill>
              </a:rPr>
              <a:t>GSS</a:t>
            </a: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3538" y="226117"/>
            <a:ext cx="2981325" cy="2038350"/>
          </a:xfrm>
          <a:prstGeom prst="rect">
            <a:avLst/>
          </a:prstGeom>
        </p:spPr>
      </p:pic>
      <p:sp>
        <p:nvSpPr>
          <p:cNvPr id="2" name="Slide Number Placeholder 1">
            <a:extLst>
              <a:ext uri="{FF2B5EF4-FFF2-40B4-BE49-F238E27FC236}">
                <a16:creationId xmlns:a16="http://schemas.microsoft.com/office/drawing/2014/main" id="{2130D0C2-3886-40E8-9AA3-B88B98C007F3}"/>
              </a:ext>
            </a:extLst>
          </p:cNvPr>
          <p:cNvSpPr>
            <a:spLocks noGrp="1"/>
          </p:cNvSpPr>
          <p:nvPr>
            <p:ph type="sldNum" sz="quarter" idx="12"/>
          </p:nvPr>
        </p:nvSpPr>
        <p:spPr/>
        <p:txBody>
          <a:bodyPr/>
          <a:lstStyle/>
          <a:p>
            <a:fld id="{EDB761FF-D525-D64B-8909-8CF25B3FD48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70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9" name="Straight Connector 58"/>
          <p:cNvCxnSpPr>
            <a:stCxn id="44" idx="2"/>
          </p:cNvCxnSpPr>
          <p:nvPr/>
        </p:nvCxnSpPr>
        <p:spPr>
          <a:xfrm>
            <a:off x="10687840" y="2644752"/>
            <a:ext cx="18260" cy="34609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stCxn id="43" idx="2"/>
          </p:cNvCxnSpPr>
          <p:nvPr/>
        </p:nvCxnSpPr>
        <p:spPr>
          <a:xfrm>
            <a:off x="7653256" y="2658355"/>
            <a:ext cx="47426" cy="3984492"/>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cxnSpLocks/>
            <a:stCxn id="8" idx="2"/>
          </p:cNvCxnSpPr>
          <p:nvPr/>
        </p:nvCxnSpPr>
        <p:spPr>
          <a:xfrm>
            <a:off x="4823767" y="2672126"/>
            <a:ext cx="36439" cy="3404339"/>
          </a:xfrm>
          <a:prstGeom prst="line">
            <a:avLst/>
          </a:prstGeom>
        </p:spPr>
        <p:style>
          <a:lnRef idx="1">
            <a:schemeClr val="dk1"/>
          </a:lnRef>
          <a:fillRef idx="0">
            <a:schemeClr val="dk1"/>
          </a:fillRef>
          <a:effectRef idx="0">
            <a:schemeClr val="dk1"/>
          </a:effectRef>
          <a:fontRef idx="minor">
            <a:schemeClr val="tx1"/>
          </a:fontRef>
        </p:style>
      </p:cxnSp>
      <p:sp>
        <p:nvSpPr>
          <p:cNvPr id="25" name="Rectangle 24"/>
          <p:cNvSpPr/>
          <p:nvPr/>
        </p:nvSpPr>
        <p:spPr>
          <a:xfrm>
            <a:off x="1165882" y="839621"/>
            <a:ext cx="9352624" cy="1173945"/>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6428">
              <a:defRPr/>
            </a:pPr>
            <a:endParaRPr lang="en-CA" sz="1352">
              <a:solidFill>
                <a:prstClr val="white"/>
              </a:solidFill>
            </a:endParaRPr>
          </a:p>
        </p:txBody>
      </p:sp>
      <p:sp>
        <p:nvSpPr>
          <p:cNvPr id="5" name="Rectangle 4"/>
          <p:cNvSpPr/>
          <p:nvPr/>
        </p:nvSpPr>
        <p:spPr>
          <a:xfrm>
            <a:off x="14399" y="92304"/>
            <a:ext cx="12191603" cy="48525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ctr" defTabSz="686428">
              <a:defRPr/>
            </a:pPr>
            <a:endParaRPr lang="en-CA" sz="1352" b="1">
              <a:ln w="10160">
                <a:solidFill>
                  <a:prstClr val="black"/>
                </a:solidFill>
                <a:prstDash val="solid"/>
              </a:ln>
              <a:solidFill>
                <a:srgbClr val="FFFFFF"/>
              </a:solidFill>
            </a:endParaRPr>
          </a:p>
        </p:txBody>
      </p:sp>
      <p:sp>
        <p:nvSpPr>
          <p:cNvPr id="7" name="TextBox 6"/>
          <p:cNvSpPr txBox="1"/>
          <p:nvPr/>
        </p:nvSpPr>
        <p:spPr>
          <a:xfrm>
            <a:off x="517021" y="118296"/>
            <a:ext cx="9948110" cy="415819"/>
          </a:xfrm>
          <a:prstGeom prst="rect">
            <a:avLst/>
          </a:prstGeom>
          <a:noFill/>
        </p:spPr>
        <p:txBody>
          <a:bodyPr wrap="square" rtlCol="0">
            <a:spAutoFit/>
          </a:bodyPr>
          <a:lstStyle/>
          <a:p>
            <a:pPr algn="ctr" defTabSz="686428">
              <a:defRPr/>
            </a:pPr>
            <a:r>
              <a:rPr lang="en-CA" sz="2102" b="1" dirty="0">
                <a:solidFill>
                  <a:prstClr val="white"/>
                </a:solidFill>
              </a:rPr>
              <a:t>Canadian Social Survey (Omnibus) – Waves 5-8 Timeline with Content Themes</a:t>
            </a:r>
          </a:p>
        </p:txBody>
      </p:sp>
      <p:sp>
        <p:nvSpPr>
          <p:cNvPr id="22" name="TextBox 21"/>
          <p:cNvSpPr txBox="1"/>
          <p:nvPr/>
        </p:nvSpPr>
        <p:spPr>
          <a:xfrm>
            <a:off x="1406057" y="962773"/>
            <a:ext cx="2771736" cy="1132169"/>
          </a:xfrm>
          <a:prstGeom prst="rect">
            <a:avLst/>
          </a:prstGeom>
          <a:noFill/>
        </p:spPr>
        <p:txBody>
          <a:bodyPr wrap="square" rtlCol="0">
            <a:spAutoFit/>
          </a:bodyPr>
          <a:lstStyle/>
          <a:p>
            <a:pPr marL="214541" indent="-214541" defTabSz="686428">
              <a:buFont typeface="Arial" panose="020B0604020202020204" pitchFamily="34" charset="0"/>
              <a:buChar char="•"/>
              <a:defRPr/>
            </a:pPr>
            <a:r>
              <a:rPr lang="en-CA" sz="901" dirty="0">
                <a:solidFill>
                  <a:prstClr val="black"/>
                </a:solidFill>
              </a:rPr>
              <a:t>Date of birth /age</a:t>
            </a:r>
          </a:p>
          <a:p>
            <a:pPr marL="214541" indent="-214541" defTabSz="686428">
              <a:buFont typeface="Arial" panose="020B0604020202020204" pitchFamily="34" charset="0"/>
              <a:buChar char="•"/>
              <a:defRPr/>
            </a:pPr>
            <a:r>
              <a:rPr lang="en-CA" sz="901" dirty="0">
                <a:solidFill>
                  <a:prstClr val="black"/>
                </a:solidFill>
              </a:rPr>
              <a:t>Sex at birth / gender</a:t>
            </a:r>
          </a:p>
          <a:p>
            <a:pPr marL="214541" indent="-214541" defTabSz="686428">
              <a:buFont typeface="Arial" panose="020B0604020202020204" pitchFamily="34" charset="0"/>
              <a:buChar char="•"/>
              <a:defRPr/>
            </a:pPr>
            <a:r>
              <a:rPr lang="en-CA" sz="901" dirty="0">
                <a:solidFill>
                  <a:prstClr val="black"/>
                </a:solidFill>
              </a:rPr>
              <a:t>Number of household members</a:t>
            </a:r>
          </a:p>
          <a:p>
            <a:pPr marL="214541" indent="-214541" defTabSz="686428">
              <a:buFont typeface="Arial" panose="020B0604020202020204" pitchFamily="34" charset="0"/>
              <a:buChar char="•"/>
              <a:defRPr/>
            </a:pPr>
            <a:r>
              <a:rPr lang="en-CA" sz="901" dirty="0">
                <a:solidFill>
                  <a:prstClr val="black"/>
                </a:solidFill>
              </a:rPr>
              <a:t>Geographic region of residence</a:t>
            </a:r>
          </a:p>
          <a:p>
            <a:pPr marL="214541" indent="-214541" defTabSz="686428">
              <a:buFont typeface="Arial" panose="020B0604020202020204" pitchFamily="34" charset="0"/>
              <a:buChar char="•"/>
              <a:defRPr/>
            </a:pPr>
            <a:r>
              <a:rPr lang="en-CA" sz="901" dirty="0">
                <a:solidFill>
                  <a:prstClr val="black"/>
                </a:solidFill>
              </a:rPr>
              <a:t>Place of birth (country)</a:t>
            </a:r>
          </a:p>
          <a:p>
            <a:pPr marL="214541" indent="-214541" defTabSz="686428">
              <a:buFont typeface="Arial" panose="020B0604020202020204" pitchFamily="34" charset="0"/>
              <a:buChar char="•"/>
              <a:defRPr/>
            </a:pPr>
            <a:r>
              <a:rPr lang="en-CA" sz="901" dirty="0">
                <a:solidFill>
                  <a:prstClr val="black"/>
                </a:solidFill>
              </a:rPr>
              <a:t>Citizenship</a:t>
            </a:r>
          </a:p>
          <a:p>
            <a:pPr defTabSz="686428">
              <a:defRPr/>
            </a:pPr>
            <a:endParaRPr lang="en-CA" sz="1352" dirty="0">
              <a:solidFill>
                <a:prstClr val="black"/>
              </a:solidFill>
            </a:endParaRPr>
          </a:p>
        </p:txBody>
      </p:sp>
      <p:sp>
        <p:nvSpPr>
          <p:cNvPr id="23" name="TextBox 22"/>
          <p:cNvSpPr txBox="1"/>
          <p:nvPr/>
        </p:nvSpPr>
        <p:spPr>
          <a:xfrm>
            <a:off x="6729916" y="945922"/>
            <a:ext cx="3715153" cy="924099"/>
          </a:xfrm>
          <a:prstGeom prst="rect">
            <a:avLst/>
          </a:prstGeom>
          <a:noFill/>
        </p:spPr>
        <p:txBody>
          <a:bodyPr wrap="square" rtlCol="0">
            <a:spAutoFit/>
          </a:bodyPr>
          <a:lstStyle/>
          <a:p>
            <a:pPr marL="214541" indent="-214541" defTabSz="686428">
              <a:buFont typeface="Arial" panose="020B0604020202020204" pitchFamily="34" charset="0"/>
              <a:buChar char="•"/>
              <a:defRPr/>
            </a:pPr>
            <a:r>
              <a:rPr lang="en-CA" sz="901" dirty="0">
                <a:solidFill>
                  <a:prstClr val="black"/>
                </a:solidFill>
              </a:rPr>
              <a:t>Highest certificate, diploma or degree completed</a:t>
            </a:r>
          </a:p>
          <a:p>
            <a:pPr marL="214541" indent="-214541" defTabSz="686428">
              <a:buFont typeface="Arial" panose="020B0604020202020204" pitchFamily="34" charset="0"/>
              <a:buChar char="•"/>
              <a:defRPr/>
            </a:pPr>
            <a:r>
              <a:rPr lang="en-CA" sz="901" dirty="0">
                <a:solidFill>
                  <a:prstClr val="black"/>
                </a:solidFill>
              </a:rPr>
              <a:t>Main activity (working, going to school, retired, household work, caregiving, illness, vacation, volunteering, looking for paid work, other </a:t>
            </a:r>
          </a:p>
          <a:p>
            <a:pPr marL="214541" indent="-214541" defTabSz="686428">
              <a:buFont typeface="Arial" panose="020B0604020202020204" pitchFamily="34" charset="0"/>
              <a:buChar char="•"/>
              <a:defRPr/>
            </a:pPr>
            <a:r>
              <a:rPr lang="en-CA" sz="901" dirty="0">
                <a:solidFill>
                  <a:prstClr val="black"/>
                </a:solidFill>
              </a:rPr>
              <a:t>Population group / visible minority group</a:t>
            </a:r>
          </a:p>
          <a:p>
            <a:pPr marL="214541" indent="-214541" defTabSz="686428">
              <a:buFont typeface="Arial" panose="020B0604020202020204" pitchFamily="34" charset="0"/>
              <a:buChar char="•"/>
              <a:defRPr/>
            </a:pPr>
            <a:r>
              <a:rPr lang="en-CA" sz="901" dirty="0">
                <a:solidFill>
                  <a:prstClr val="black"/>
                </a:solidFill>
              </a:rPr>
              <a:t>Language</a:t>
            </a:r>
          </a:p>
          <a:p>
            <a:pPr marL="214541" indent="-214541" defTabSz="686428">
              <a:buFont typeface="Arial" panose="020B0604020202020204" pitchFamily="34" charset="0"/>
              <a:buChar char="•"/>
              <a:defRPr/>
            </a:pPr>
            <a:r>
              <a:rPr lang="en-CA" sz="901" dirty="0">
                <a:solidFill>
                  <a:prstClr val="black"/>
                </a:solidFill>
              </a:rPr>
              <a:t>Conjugal Status</a:t>
            </a:r>
          </a:p>
        </p:txBody>
      </p:sp>
      <p:sp>
        <p:nvSpPr>
          <p:cNvPr id="24" name="TextBox 23"/>
          <p:cNvSpPr txBox="1"/>
          <p:nvPr/>
        </p:nvSpPr>
        <p:spPr>
          <a:xfrm>
            <a:off x="3493279" y="943233"/>
            <a:ext cx="3225457" cy="1132169"/>
          </a:xfrm>
          <a:prstGeom prst="rect">
            <a:avLst/>
          </a:prstGeom>
          <a:noFill/>
        </p:spPr>
        <p:txBody>
          <a:bodyPr wrap="square" rtlCol="0">
            <a:spAutoFit/>
          </a:bodyPr>
          <a:lstStyle/>
          <a:p>
            <a:pPr marL="214541" indent="-214541" defTabSz="686428">
              <a:buFont typeface="Arial" panose="020B0604020202020204" pitchFamily="34" charset="0"/>
              <a:buChar char="•"/>
              <a:defRPr/>
            </a:pPr>
            <a:r>
              <a:rPr lang="en-CA" sz="901" dirty="0">
                <a:solidFill>
                  <a:prstClr val="black"/>
                </a:solidFill>
              </a:rPr>
              <a:t>Immigration status</a:t>
            </a:r>
          </a:p>
          <a:p>
            <a:pPr marL="214541" indent="-214541" defTabSz="686428">
              <a:buFont typeface="Arial" panose="020B0604020202020204" pitchFamily="34" charset="0"/>
              <a:buChar char="•"/>
              <a:defRPr/>
            </a:pPr>
            <a:r>
              <a:rPr lang="en-CA" sz="901" dirty="0">
                <a:solidFill>
                  <a:prstClr val="black"/>
                </a:solidFill>
              </a:rPr>
              <a:t>Year of immigration / period of immigration</a:t>
            </a:r>
          </a:p>
          <a:p>
            <a:pPr marL="214541" indent="-214541" defTabSz="686428">
              <a:buFont typeface="Arial" panose="020B0604020202020204" pitchFamily="34" charset="0"/>
              <a:buChar char="•"/>
              <a:defRPr/>
            </a:pPr>
            <a:r>
              <a:rPr lang="en-CA" sz="901" dirty="0">
                <a:solidFill>
                  <a:prstClr val="black"/>
                </a:solidFill>
              </a:rPr>
              <a:t>Indigenous identity</a:t>
            </a:r>
          </a:p>
          <a:p>
            <a:pPr marL="214541" indent="-214541" defTabSz="686428">
              <a:buFont typeface="Arial" panose="020B0604020202020204" pitchFamily="34" charset="0"/>
              <a:buChar char="•"/>
            </a:pPr>
            <a:r>
              <a:rPr lang="en-CA" sz="901" dirty="0">
                <a:solidFill>
                  <a:prstClr val="black"/>
                </a:solidFill>
              </a:rPr>
              <a:t>Long-term  conditions / self-identified person with disability</a:t>
            </a:r>
          </a:p>
          <a:p>
            <a:pPr marL="214541" indent="-214541" defTabSz="686428">
              <a:buFont typeface="Arial" panose="020B0604020202020204" pitchFamily="34" charset="0"/>
              <a:buChar char="•"/>
              <a:defRPr/>
            </a:pPr>
            <a:r>
              <a:rPr lang="en-CA" sz="901" dirty="0">
                <a:solidFill>
                  <a:prstClr val="black"/>
                </a:solidFill>
              </a:rPr>
              <a:t>Marital status</a:t>
            </a:r>
          </a:p>
          <a:p>
            <a:pPr marL="214541" indent="-214541" defTabSz="686428">
              <a:buFont typeface="Arial" panose="020B0604020202020204" pitchFamily="34" charset="0"/>
              <a:buChar char="•"/>
              <a:defRPr/>
            </a:pPr>
            <a:r>
              <a:rPr lang="en-CA" sz="901" dirty="0">
                <a:solidFill>
                  <a:prstClr val="black"/>
                </a:solidFill>
              </a:rPr>
              <a:t>Sexual orientation</a:t>
            </a:r>
          </a:p>
          <a:p>
            <a:pPr defTabSz="686428">
              <a:defRPr/>
            </a:pPr>
            <a:endParaRPr lang="en-CA" sz="1352" dirty="0">
              <a:solidFill>
                <a:prstClr val="black"/>
              </a:solidFill>
            </a:endParaRPr>
          </a:p>
        </p:txBody>
      </p:sp>
      <p:sp>
        <p:nvSpPr>
          <p:cNvPr id="26" name="Rectangle 25"/>
          <p:cNvSpPr/>
          <p:nvPr/>
        </p:nvSpPr>
        <p:spPr>
          <a:xfrm>
            <a:off x="1165882" y="663891"/>
            <a:ext cx="9378622" cy="25116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6428">
              <a:defRPr/>
            </a:pPr>
            <a:endParaRPr lang="en-CA" sz="1352">
              <a:solidFill>
                <a:prstClr val="white"/>
              </a:solidFill>
            </a:endParaRPr>
          </a:p>
        </p:txBody>
      </p:sp>
      <p:sp>
        <p:nvSpPr>
          <p:cNvPr id="17" name="TextBox 16"/>
          <p:cNvSpPr txBox="1"/>
          <p:nvPr/>
        </p:nvSpPr>
        <p:spPr>
          <a:xfrm>
            <a:off x="4588207" y="583651"/>
            <a:ext cx="2791515" cy="300403"/>
          </a:xfrm>
          <a:prstGeom prst="rect">
            <a:avLst/>
          </a:prstGeom>
          <a:noFill/>
        </p:spPr>
        <p:txBody>
          <a:bodyPr wrap="square" rtlCol="0">
            <a:spAutoFit/>
          </a:bodyPr>
          <a:lstStyle/>
          <a:p>
            <a:pPr defTabSz="686428">
              <a:defRPr/>
            </a:pPr>
            <a:r>
              <a:rPr lang="en-CA" sz="1352" dirty="0">
                <a:solidFill>
                  <a:prstClr val="black"/>
                </a:solidFill>
              </a:rPr>
              <a:t>Standard Demographic Content</a:t>
            </a:r>
          </a:p>
        </p:txBody>
      </p:sp>
      <p:cxnSp>
        <p:nvCxnSpPr>
          <p:cNvPr id="3" name="Straight Connector 2"/>
          <p:cNvCxnSpPr/>
          <p:nvPr/>
        </p:nvCxnSpPr>
        <p:spPr>
          <a:xfrm flipV="1">
            <a:off x="14399" y="2322536"/>
            <a:ext cx="12191603" cy="37617"/>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4" name="Oval 3"/>
          <p:cNvSpPr/>
          <p:nvPr/>
        </p:nvSpPr>
        <p:spPr>
          <a:xfrm>
            <a:off x="4617683" y="2168458"/>
            <a:ext cx="404385" cy="388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6428">
              <a:defRPr/>
            </a:pPr>
            <a:endParaRPr lang="en-CA" sz="1352">
              <a:solidFill>
                <a:prstClr val="white"/>
              </a:solidFill>
            </a:endParaRPr>
          </a:p>
        </p:txBody>
      </p:sp>
      <p:sp>
        <p:nvSpPr>
          <p:cNvPr id="28" name="Oval 27"/>
          <p:cNvSpPr/>
          <p:nvPr/>
        </p:nvSpPr>
        <p:spPr>
          <a:xfrm>
            <a:off x="7446284" y="2164588"/>
            <a:ext cx="404385" cy="388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6428">
              <a:defRPr/>
            </a:pPr>
            <a:endParaRPr lang="en-CA" sz="1352">
              <a:solidFill>
                <a:prstClr val="white"/>
              </a:solidFill>
            </a:endParaRPr>
          </a:p>
        </p:txBody>
      </p:sp>
      <p:sp>
        <p:nvSpPr>
          <p:cNvPr id="29" name="Oval 28"/>
          <p:cNvSpPr/>
          <p:nvPr/>
        </p:nvSpPr>
        <p:spPr>
          <a:xfrm>
            <a:off x="10468167" y="2146083"/>
            <a:ext cx="422314" cy="3759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6428">
              <a:defRPr/>
            </a:pPr>
            <a:endParaRPr lang="en-CA" sz="1352">
              <a:solidFill>
                <a:prstClr val="white"/>
              </a:solidFill>
            </a:endParaRPr>
          </a:p>
        </p:txBody>
      </p:sp>
      <p:sp>
        <p:nvSpPr>
          <p:cNvPr id="6" name="TextBox 5"/>
          <p:cNvSpPr txBox="1"/>
          <p:nvPr/>
        </p:nvSpPr>
        <p:spPr>
          <a:xfrm>
            <a:off x="4591668" y="2205896"/>
            <a:ext cx="565979" cy="300403"/>
          </a:xfrm>
          <a:prstGeom prst="rect">
            <a:avLst/>
          </a:prstGeom>
          <a:noFill/>
        </p:spPr>
        <p:txBody>
          <a:bodyPr wrap="square" rtlCol="0">
            <a:spAutoFit/>
          </a:bodyPr>
          <a:lstStyle/>
          <a:p>
            <a:pPr defTabSz="686428">
              <a:defRPr/>
            </a:pPr>
            <a:r>
              <a:rPr lang="en-CA" sz="1352" dirty="0">
                <a:solidFill>
                  <a:prstClr val="white"/>
                </a:solidFill>
              </a:rPr>
              <a:t>W6</a:t>
            </a:r>
          </a:p>
        </p:txBody>
      </p:sp>
      <p:sp>
        <p:nvSpPr>
          <p:cNvPr id="32" name="TextBox 31"/>
          <p:cNvSpPr txBox="1"/>
          <p:nvPr/>
        </p:nvSpPr>
        <p:spPr>
          <a:xfrm>
            <a:off x="7445990" y="2201318"/>
            <a:ext cx="501951" cy="300403"/>
          </a:xfrm>
          <a:prstGeom prst="rect">
            <a:avLst/>
          </a:prstGeom>
          <a:noFill/>
        </p:spPr>
        <p:txBody>
          <a:bodyPr wrap="square" rtlCol="0">
            <a:spAutoFit/>
          </a:bodyPr>
          <a:lstStyle/>
          <a:p>
            <a:pPr defTabSz="686428">
              <a:defRPr/>
            </a:pPr>
            <a:r>
              <a:rPr lang="en-CA" sz="1352" dirty="0">
                <a:solidFill>
                  <a:prstClr val="white"/>
                </a:solidFill>
              </a:rPr>
              <a:t>W7</a:t>
            </a:r>
          </a:p>
        </p:txBody>
      </p:sp>
      <p:sp>
        <p:nvSpPr>
          <p:cNvPr id="33" name="TextBox 32"/>
          <p:cNvSpPr txBox="1"/>
          <p:nvPr/>
        </p:nvSpPr>
        <p:spPr>
          <a:xfrm>
            <a:off x="10478508" y="2183740"/>
            <a:ext cx="519094" cy="300403"/>
          </a:xfrm>
          <a:prstGeom prst="rect">
            <a:avLst/>
          </a:prstGeom>
          <a:noFill/>
        </p:spPr>
        <p:txBody>
          <a:bodyPr wrap="square" rtlCol="0">
            <a:spAutoFit/>
          </a:bodyPr>
          <a:lstStyle/>
          <a:p>
            <a:pPr defTabSz="686428">
              <a:defRPr/>
            </a:pPr>
            <a:r>
              <a:rPr lang="en-CA" sz="1352" dirty="0">
                <a:solidFill>
                  <a:prstClr val="white"/>
                </a:solidFill>
              </a:rPr>
              <a:t>W8</a:t>
            </a:r>
          </a:p>
        </p:txBody>
      </p:sp>
      <p:sp>
        <p:nvSpPr>
          <p:cNvPr id="8" name="Diamond 7"/>
          <p:cNvSpPr/>
          <p:nvPr/>
        </p:nvSpPr>
        <p:spPr>
          <a:xfrm>
            <a:off x="4524793" y="2073283"/>
            <a:ext cx="597948" cy="59884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28">
              <a:defRPr/>
            </a:pPr>
            <a:endParaRPr lang="en-CA" sz="1352">
              <a:solidFill>
                <a:prstClr val="white"/>
              </a:solidFill>
            </a:endParaRPr>
          </a:p>
        </p:txBody>
      </p:sp>
      <p:sp>
        <p:nvSpPr>
          <p:cNvPr id="43" name="Diamond 42"/>
          <p:cNvSpPr/>
          <p:nvPr/>
        </p:nvSpPr>
        <p:spPr>
          <a:xfrm>
            <a:off x="7354282" y="2059512"/>
            <a:ext cx="597948" cy="59884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28">
              <a:defRPr/>
            </a:pPr>
            <a:endParaRPr lang="en-CA" sz="1352">
              <a:solidFill>
                <a:prstClr val="white"/>
              </a:solidFill>
            </a:endParaRPr>
          </a:p>
        </p:txBody>
      </p:sp>
      <p:sp>
        <p:nvSpPr>
          <p:cNvPr id="44" name="Diamond 43"/>
          <p:cNvSpPr/>
          <p:nvPr/>
        </p:nvSpPr>
        <p:spPr>
          <a:xfrm>
            <a:off x="10388866" y="2039197"/>
            <a:ext cx="597948" cy="60555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28">
              <a:defRPr/>
            </a:pPr>
            <a:endParaRPr lang="en-CA" sz="1352">
              <a:solidFill>
                <a:prstClr val="white"/>
              </a:solidFill>
            </a:endParaRPr>
          </a:p>
        </p:txBody>
      </p:sp>
      <p:sp>
        <p:nvSpPr>
          <p:cNvPr id="87" name="TextBox 86"/>
          <p:cNvSpPr txBox="1"/>
          <p:nvPr/>
        </p:nvSpPr>
        <p:spPr>
          <a:xfrm>
            <a:off x="9351914" y="2857326"/>
            <a:ext cx="323165" cy="370800"/>
          </a:xfrm>
          <a:prstGeom prst="rect">
            <a:avLst/>
          </a:prstGeom>
          <a:solidFill>
            <a:schemeClr val="accent5">
              <a:lumMod val="75000"/>
            </a:schemeClr>
          </a:solidFill>
          <a:ln>
            <a:solidFill>
              <a:schemeClr val="tx1"/>
            </a:solidFill>
          </a:ln>
        </p:spPr>
        <p:txBody>
          <a:bodyPr vert="vert270" wrap="square" rtlCol="0">
            <a:spAutoFit/>
          </a:bodyPr>
          <a:lstStyle/>
          <a:p>
            <a:pPr algn="ctr" defTabSz="686428">
              <a:defRPr/>
            </a:pPr>
            <a:r>
              <a:rPr lang="en-CA" sz="900" b="1" dirty="0">
                <a:solidFill>
                  <a:prstClr val="white"/>
                </a:solidFill>
              </a:rPr>
              <a:t>TBD</a:t>
            </a:r>
          </a:p>
        </p:txBody>
      </p:sp>
      <p:sp>
        <p:nvSpPr>
          <p:cNvPr id="83" name="TextBox 82"/>
          <p:cNvSpPr txBox="1"/>
          <p:nvPr/>
        </p:nvSpPr>
        <p:spPr>
          <a:xfrm>
            <a:off x="6607122" y="2796487"/>
            <a:ext cx="323165" cy="1892826"/>
          </a:xfrm>
          <a:prstGeom prst="rect">
            <a:avLst/>
          </a:prstGeom>
          <a:solidFill>
            <a:schemeClr val="accent5">
              <a:lumMod val="75000"/>
            </a:schemeClr>
          </a:solidFill>
          <a:ln>
            <a:solidFill>
              <a:schemeClr val="tx1"/>
            </a:solidFill>
          </a:ln>
        </p:spPr>
        <p:txBody>
          <a:bodyPr vert="vert270" wrap="square" rtlCol="0">
            <a:spAutoFit/>
          </a:bodyPr>
          <a:lstStyle/>
          <a:p>
            <a:pPr algn="ctr" defTabSz="686428">
              <a:defRPr/>
            </a:pPr>
            <a:r>
              <a:rPr lang="en-CA" sz="900" b="1" dirty="0" err="1">
                <a:solidFill>
                  <a:prstClr val="white"/>
                </a:solidFill>
              </a:rPr>
              <a:t>QoL</a:t>
            </a:r>
            <a:endParaRPr lang="en-CA" sz="900" b="1" dirty="0">
              <a:solidFill>
                <a:prstClr val="white"/>
              </a:solidFill>
            </a:endParaRPr>
          </a:p>
        </p:txBody>
      </p:sp>
      <p:sp>
        <p:nvSpPr>
          <p:cNvPr id="62" name="TextBox 61"/>
          <p:cNvSpPr txBox="1"/>
          <p:nvPr/>
        </p:nvSpPr>
        <p:spPr>
          <a:xfrm>
            <a:off x="4098515" y="2741983"/>
            <a:ext cx="2122457" cy="1892954"/>
          </a:xfrm>
          <a:prstGeom prst="rect">
            <a:avLst/>
          </a:prstGeom>
          <a:solidFill>
            <a:schemeClr val="accent4">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0" dirty="0">
                <a:solidFill>
                  <a:prstClr val="black"/>
                </a:solidFill>
              </a:rPr>
              <a:t>Life Satisfaction</a:t>
            </a:r>
          </a:p>
          <a:p>
            <a:pPr marL="129600" indent="-129600" defTabSz="686428">
              <a:buFont typeface="Arial" panose="020B0604020202020204" pitchFamily="34" charset="0"/>
              <a:buChar char="•"/>
              <a:defRPr/>
            </a:pPr>
            <a:r>
              <a:rPr lang="en-CA" sz="900" dirty="0">
                <a:solidFill>
                  <a:prstClr val="black"/>
                </a:solidFill>
              </a:rPr>
              <a:t>Sense of meaning and purpose</a:t>
            </a:r>
          </a:p>
          <a:p>
            <a:pPr marL="129600" indent="-129600" defTabSz="686428">
              <a:buFont typeface="Arial" panose="020B0604020202020204" pitchFamily="34" charset="0"/>
              <a:buChar char="•"/>
              <a:defRPr/>
            </a:pPr>
            <a:r>
              <a:rPr lang="en-CA" sz="900" dirty="0">
                <a:solidFill>
                  <a:prstClr val="black"/>
                </a:solidFill>
              </a:rPr>
              <a:t>Sense of belonging to local community</a:t>
            </a:r>
          </a:p>
          <a:p>
            <a:pPr marL="129600" indent="-129600" defTabSz="686428">
              <a:buFont typeface="Arial" panose="020B0604020202020204" pitchFamily="34" charset="0"/>
              <a:buChar char="•"/>
              <a:defRPr/>
            </a:pPr>
            <a:r>
              <a:rPr lang="en-CA" sz="900" dirty="0">
                <a:solidFill>
                  <a:prstClr val="black"/>
                </a:solidFill>
              </a:rPr>
              <a:t>Someone to count on</a:t>
            </a:r>
          </a:p>
          <a:p>
            <a:pPr marL="129600" indent="-129600" defTabSz="686428">
              <a:buFont typeface="Arial" panose="020B0604020202020204" pitchFamily="34" charset="0"/>
              <a:buChar char="•"/>
              <a:defRPr/>
            </a:pPr>
            <a:r>
              <a:rPr lang="en-CA" sz="900" dirty="0">
                <a:solidFill>
                  <a:prstClr val="black"/>
                </a:solidFill>
              </a:rPr>
              <a:t>Loneliness</a:t>
            </a:r>
          </a:p>
          <a:p>
            <a:pPr marL="129600" indent="-129600" defTabSz="686428">
              <a:buFont typeface="Arial" panose="020B0604020202020204" pitchFamily="34" charset="0"/>
              <a:buChar char="•"/>
              <a:defRPr/>
            </a:pPr>
            <a:r>
              <a:rPr lang="en-CA" sz="900" dirty="0">
                <a:solidFill>
                  <a:prstClr val="black"/>
                </a:solidFill>
              </a:rPr>
              <a:t>Future Outlook</a:t>
            </a:r>
          </a:p>
          <a:p>
            <a:pPr marL="129600" indent="-129600" defTabSz="686428">
              <a:buFont typeface="Arial" panose="020B0604020202020204" pitchFamily="34" charset="0"/>
              <a:buChar char="•"/>
              <a:defRPr/>
            </a:pPr>
            <a:r>
              <a:rPr lang="en-CA" sz="900" dirty="0">
                <a:solidFill>
                  <a:prstClr val="black"/>
                </a:solidFill>
              </a:rPr>
              <a:t>Ability to meet financial needs</a:t>
            </a:r>
          </a:p>
          <a:p>
            <a:pPr marL="129600" indent="-129600" defTabSz="686428">
              <a:buFont typeface="Arial" panose="020B0604020202020204" pitchFamily="34" charset="0"/>
              <a:buChar char="•"/>
              <a:defRPr/>
            </a:pPr>
            <a:r>
              <a:rPr lang="en-CA" sz="900" dirty="0">
                <a:solidFill>
                  <a:prstClr val="black"/>
                </a:solidFill>
              </a:rPr>
              <a:t>Work-life balance</a:t>
            </a:r>
          </a:p>
          <a:p>
            <a:pPr marL="129600" indent="-129600" defTabSz="686428">
              <a:buFont typeface="Arial" panose="020B0604020202020204" pitchFamily="34" charset="0"/>
              <a:buChar char="•"/>
              <a:defRPr/>
            </a:pPr>
            <a:r>
              <a:rPr lang="en-CA" sz="900" dirty="0">
                <a:solidFill>
                  <a:prstClr val="black"/>
                </a:solidFill>
              </a:rPr>
              <a:t>Satisfaction with time use</a:t>
            </a:r>
          </a:p>
          <a:p>
            <a:pPr marL="129600" indent="-129600" defTabSz="686428">
              <a:buFont typeface="Arial" panose="020B0604020202020204" pitchFamily="34" charset="0"/>
              <a:buChar char="•"/>
              <a:defRPr/>
            </a:pPr>
            <a:r>
              <a:rPr lang="en-CA" sz="900" dirty="0">
                <a:solidFill>
                  <a:prstClr val="black"/>
                </a:solidFill>
              </a:rPr>
              <a:t>Satisfaction with local environments</a:t>
            </a:r>
          </a:p>
          <a:p>
            <a:pPr marL="129600" indent="-129600" defTabSz="686428">
              <a:buFont typeface="Arial" panose="020B0604020202020204" pitchFamily="34" charset="0"/>
              <a:buChar char="•"/>
              <a:defRPr/>
            </a:pPr>
            <a:r>
              <a:rPr lang="en-CA" sz="901" dirty="0">
                <a:solidFill>
                  <a:prstClr val="black"/>
                </a:solidFill>
              </a:rPr>
              <a:t>Emergency preparedness</a:t>
            </a:r>
          </a:p>
          <a:p>
            <a:pPr marL="129600" indent="-129600" defTabSz="686428">
              <a:buFont typeface="Arial" panose="020B0604020202020204" pitchFamily="34" charset="0"/>
              <a:buChar char="•"/>
              <a:defRPr/>
            </a:pPr>
            <a:r>
              <a:rPr lang="en-CA" sz="900" dirty="0">
                <a:solidFill>
                  <a:prstClr val="black"/>
                </a:solidFill>
              </a:rPr>
              <a:t>Perceived discrimination or unfair treatment</a:t>
            </a:r>
          </a:p>
        </p:txBody>
      </p:sp>
      <p:sp>
        <p:nvSpPr>
          <p:cNvPr id="64" name="TextBox 63"/>
          <p:cNvSpPr txBox="1"/>
          <p:nvPr/>
        </p:nvSpPr>
        <p:spPr>
          <a:xfrm>
            <a:off x="3771785" y="2742969"/>
            <a:ext cx="323165" cy="1891968"/>
          </a:xfrm>
          <a:prstGeom prst="rect">
            <a:avLst/>
          </a:prstGeom>
          <a:solidFill>
            <a:schemeClr val="accent5">
              <a:lumMod val="75000"/>
            </a:schemeClr>
          </a:solidFill>
          <a:ln>
            <a:solidFill>
              <a:schemeClr val="tx1"/>
            </a:solidFill>
          </a:ln>
        </p:spPr>
        <p:txBody>
          <a:bodyPr vert="vert270" wrap="square" rtlCol="0">
            <a:spAutoFit/>
          </a:bodyPr>
          <a:lstStyle/>
          <a:p>
            <a:pPr algn="ctr" defTabSz="686428">
              <a:defRPr/>
            </a:pPr>
            <a:r>
              <a:rPr lang="en-CA" sz="900" b="1" dirty="0" err="1">
                <a:solidFill>
                  <a:prstClr val="white"/>
                </a:solidFill>
              </a:rPr>
              <a:t>QoL</a:t>
            </a:r>
            <a:endParaRPr lang="en-CA" sz="900" b="1" dirty="0">
              <a:solidFill>
                <a:prstClr val="white"/>
              </a:solidFill>
            </a:endParaRPr>
          </a:p>
        </p:txBody>
      </p:sp>
      <p:sp>
        <p:nvSpPr>
          <p:cNvPr id="69" name="TextBox 68"/>
          <p:cNvSpPr txBox="1"/>
          <p:nvPr/>
        </p:nvSpPr>
        <p:spPr>
          <a:xfrm>
            <a:off x="6931234" y="2796486"/>
            <a:ext cx="2062800" cy="1892826"/>
          </a:xfrm>
          <a:prstGeom prst="rect">
            <a:avLst/>
          </a:prstGeom>
          <a:solidFill>
            <a:schemeClr val="accent2">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0" dirty="0">
                <a:solidFill>
                  <a:prstClr val="black"/>
                </a:solidFill>
              </a:rPr>
              <a:t>Satisfaction with work life balance</a:t>
            </a:r>
          </a:p>
          <a:p>
            <a:pPr marL="129600" indent="-129600" defTabSz="686428">
              <a:buFont typeface="Arial" panose="020B0604020202020204" pitchFamily="34" charset="0"/>
              <a:buChar char="•"/>
              <a:defRPr/>
            </a:pPr>
            <a:r>
              <a:rPr lang="en-CA" sz="900" dirty="0">
                <a:solidFill>
                  <a:prstClr val="black"/>
                </a:solidFill>
              </a:rPr>
              <a:t>General health</a:t>
            </a:r>
          </a:p>
          <a:p>
            <a:pPr marL="129600" indent="-129600" defTabSz="686428">
              <a:buFont typeface="Arial" panose="020B0604020202020204" pitchFamily="34" charset="0"/>
              <a:buChar char="•"/>
              <a:defRPr/>
            </a:pPr>
            <a:r>
              <a:rPr lang="en-CA" sz="900" dirty="0">
                <a:solidFill>
                  <a:prstClr val="black"/>
                </a:solidFill>
              </a:rPr>
              <a:t>Life Satisfaction</a:t>
            </a:r>
          </a:p>
          <a:p>
            <a:pPr marL="129600" indent="-129600" defTabSz="686428">
              <a:buFont typeface="Arial" panose="020B0604020202020204" pitchFamily="34" charset="0"/>
              <a:buChar char="•"/>
              <a:defRPr/>
            </a:pPr>
            <a:r>
              <a:rPr lang="en-CA" sz="900" dirty="0">
                <a:solidFill>
                  <a:prstClr val="black"/>
                </a:solidFill>
              </a:rPr>
              <a:t>Meaning and purpose</a:t>
            </a:r>
          </a:p>
          <a:p>
            <a:pPr marL="129600" indent="-129600" defTabSz="686428">
              <a:buFont typeface="Arial" panose="020B0604020202020204" pitchFamily="34" charset="0"/>
              <a:buChar char="•"/>
              <a:defRPr/>
            </a:pPr>
            <a:r>
              <a:rPr lang="en-CA" sz="900" dirty="0">
                <a:solidFill>
                  <a:prstClr val="black"/>
                </a:solidFill>
              </a:rPr>
              <a:t>View of the future</a:t>
            </a:r>
          </a:p>
          <a:p>
            <a:pPr marL="129600" indent="-129600" defTabSz="686428">
              <a:buFont typeface="Arial" panose="020B0604020202020204" pitchFamily="34" charset="0"/>
              <a:buChar char="•"/>
              <a:defRPr/>
            </a:pPr>
            <a:r>
              <a:rPr lang="en-CA" sz="900" dirty="0">
                <a:solidFill>
                  <a:prstClr val="black"/>
                </a:solidFill>
              </a:rPr>
              <a:t>Loneliness</a:t>
            </a:r>
          </a:p>
          <a:p>
            <a:pPr marL="129600" indent="-129600" defTabSz="686428">
              <a:buFont typeface="Arial" panose="020B0604020202020204" pitchFamily="34" charset="0"/>
              <a:buChar char="•"/>
              <a:defRPr/>
            </a:pPr>
            <a:r>
              <a:rPr lang="en-CA" sz="900" dirty="0">
                <a:solidFill>
                  <a:prstClr val="black"/>
                </a:solidFill>
              </a:rPr>
              <a:t>Sense of belonging to local community</a:t>
            </a:r>
          </a:p>
          <a:p>
            <a:pPr marL="129600" indent="-129600" defTabSz="686428">
              <a:buFont typeface="Arial" panose="020B0604020202020204" pitchFamily="34" charset="0"/>
              <a:buChar char="•"/>
              <a:defRPr/>
            </a:pPr>
            <a:r>
              <a:rPr lang="en-CA" sz="900" dirty="0">
                <a:solidFill>
                  <a:prstClr val="black"/>
                </a:solidFill>
              </a:rPr>
              <a:t>Someone to count on</a:t>
            </a:r>
          </a:p>
          <a:p>
            <a:pPr marL="129600" indent="-129600" defTabSz="686428">
              <a:buFont typeface="Arial" panose="020B0604020202020204" pitchFamily="34" charset="0"/>
              <a:buChar char="•"/>
              <a:defRPr/>
            </a:pPr>
            <a:r>
              <a:rPr lang="en-CA" sz="900" dirty="0">
                <a:solidFill>
                  <a:prstClr val="black"/>
                </a:solidFill>
              </a:rPr>
              <a:t>Satisfaction with time use</a:t>
            </a:r>
          </a:p>
          <a:p>
            <a:pPr marL="129600" indent="-129600" defTabSz="686428">
              <a:buFont typeface="Arial" panose="020B0604020202020204" pitchFamily="34" charset="0"/>
              <a:buChar char="•"/>
              <a:defRPr/>
            </a:pPr>
            <a:r>
              <a:rPr lang="en-CA" sz="900" dirty="0">
                <a:solidFill>
                  <a:prstClr val="black"/>
                </a:solidFill>
              </a:rPr>
              <a:t>Satisfaction with local environments</a:t>
            </a:r>
          </a:p>
          <a:p>
            <a:pPr marL="129600" indent="-129600" defTabSz="686428">
              <a:buFont typeface="Arial" panose="020B0604020202020204" pitchFamily="34" charset="0"/>
              <a:buChar char="•"/>
              <a:defRPr/>
            </a:pPr>
            <a:r>
              <a:rPr lang="en-CA" sz="900" dirty="0">
                <a:solidFill>
                  <a:prstClr val="black"/>
                </a:solidFill>
              </a:rPr>
              <a:t>Financial well-being</a:t>
            </a:r>
          </a:p>
          <a:p>
            <a:pPr marL="129600" indent="-129600" defTabSz="686428">
              <a:buFont typeface="Arial" panose="020B0604020202020204" pitchFamily="34" charset="0"/>
              <a:buChar char="•"/>
              <a:defRPr/>
            </a:pPr>
            <a:r>
              <a:rPr lang="en-CA" sz="900" dirty="0">
                <a:solidFill>
                  <a:prstClr val="black"/>
                </a:solidFill>
              </a:rPr>
              <a:t>Emergency preparedness</a:t>
            </a:r>
            <a:endParaRPr lang="en-CA" sz="901" dirty="0">
              <a:solidFill>
                <a:prstClr val="black"/>
              </a:solidFill>
            </a:endParaRPr>
          </a:p>
        </p:txBody>
      </p:sp>
      <p:sp>
        <p:nvSpPr>
          <p:cNvPr id="76" name="TextBox 75"/>
          <p:cNvSpPr txBox="1"/>
          <p:nvPr/>
        </p:nvSpPr>
        <p:spPr>
          <a:xfrm>
            <a:off x="9684084" y="2857326"/>
            <a:ext cx="1972284" cy="369588"/>
          </a:xfrm>
          <a:prstGeom prst="rect">
            <a:avLst/>
          </a:prstGeom>
          <a:solidFill>
            <a:schemeClr val="accent6">
              <a:lumMod val="20000"/>
              <a:lumOff val="80000"/>
            </a:schemeClr>
          </a:solidFill>
          <a:ln>
            <a:solidFill>
              <a:schemeClr val="tx1"/>
            </a:solidFill>
          </a:ln>
        </p:spPr>
        <p:txBody>
          <a:bodyPr wrap="square" rtlCol="0">
            <a:spAutoFit/>
          </a:bodyPr>
          <a:lstStyle/>
          <a:p>
            <a:pPr marL="257449" indent="-257449" defTabSz="686428">
              <a:buFont typeface="Arial" panose="020B0604020202020204" pitchFamily="34" charset="0"/>
              <a:buChar char="•"/>
              <a:defRPr/>
            </a:pPr>
            <a:r>
              <a:rPr lang="en-CA" sz="901" dirty="0">
                <a:solidFill>
                  <a:prstClr val="black"/>
                </a:solidFill>
              </a:rPr>
              <a:t>TBD</a:t>
            </a:r>
          </a:p>
          <a:p>
            <a:pPr marL="257449" indent="-257449" defTabSz="686428">
              <a:buFont typeface="Arial" panose="020B0604020202020204" pitchFamily="34" charset="0"/>
              <a:buChar char="•"/>
              <a:defRPr/>
            </a:pPr>
            <a:endParaRPr lang="en-CA" sz="901" dirty="0">
              <a:solidFill>
                <a:prstClr val="black"/>
              </a:solidFill>
            </a:endParaRPr>
          </a:p>
        </p:txBody>
      </p:sp>
      <p:sp>
        <p:nvSpPr>
          <p:cNvPr id="50" name="TextBox 49"/>
          <p:cNvSpPr txBox="1"/>
          <p:nvPr/>
        </p:nvSpPr>
        <p:spPr>
          <a:xfrm>
            <a:off x="6928912" y="4804746"/>
            <a:ext cx="2064408" cy="1477328"/>
          </a:xfrm>
          <a:prstGeom prst="rect">
            <a:avLst/>
          </a:prstGeom>
          <a:solidFill>
            <a:schemeClr val="accent2">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0" dirty="0">
                <a:solidFill>
                  <a:prstClr val="black"/>
                </a:solidFill>
              </a:rPr>
              <a:t>Trust in people</a:t>
            </a:r>
          </a:p>
          <a:p>
            <a:pPr marL="129600" indent="-129600" defTabSz="686428">
              <a:buFont typeface="Arial" panose="020B0604020202020204" pitchFamily="34" charset="0"/>
              <a:buChar char="•"/>
              <a:defRPr/>
            </a:pPr>
            <a:r>
              <a:rPr lang="en-CA" sz="900" dirty="0">
                <a:solidFill>
                  <a:prstClr val="black"/>
                </a:solidFill>
              </a:rPr>
              <a:t>Trust in different groups of people</a:t>
            </a:r>
          </a:p>
          <a:p>
            <a:pPr marL="129600" indent="-129600" defTabSz="686428">
              <a:buFont typeface="Arial" panose="020B0604020202020204" pitchFamily="34" charset="0"/>
              <a:buChar char="•"/>
              <a:defRPr/>
            </a:pPr>
            <a:r>
              <a:rPr lang="en-CA" sz="900" dirty="0">
                <a:solidFill>
                  <a:prstClr val="black"/>
                </a:solidFill>
              </a:rPr>
              <a:t>Confidence in institutions</a:t>
            </a:r>
          </a:p>
          <a:p>
            <a:pPr marL="129600" indent="-129600" defTabSz="686428">
              <a:buFont typeface="Arial" panose="020B0604020202020204" pitchFamily="34" charset="0"/>
              <a:buChar char="•"/>
              <a:defRPr/>
            </a:pPr>
            <a:r>
              <a:rPr lang="en-CA" sz="900" dirty="0">
                <a:solidFill>
                  <a:prstClr val="black"/>
                </a:solidFill>
              </a:rPr>
              <a:t>Rising prices</a:t>
            </a:r>
          </a:p>
          <a:p>
            <a:pPr marL="129600" indent="-129600" defTabSz="686428">
              <a:buFont typeface="Arial" panose="020B0604020202020204" pitchFamily="34" charset="0"/>
              <a:buChar char="•"/>
              <a:defRPr/>
            </a:pPr>
            <a:r>
              <a:rPr lang="en-CA" sz="900" dirty="0">
                <a:solidFill>
                  <a:prstClr val="black"/>
                </a:solidFill>
              </a:rPr>
              <a:t>Life opportunities</a:t>
            </a:r>
          </a:p>
          <a:p>
            <a:pPr marL="129600" indent="-129600" defTabSz="686428">
              <a:buFont typeface="Arial" panose="020B0604020202020204" pitchFamily="34" charset="0"/>
              <a:buChar char="•"/>
              <a:defRPr/>
            </a:pPr>
            <a:r>
              <a:rPr lang="en-CA" sz="900" dirty="0">
                <a:solidFill>
                  <a:prstClr val="black"/>
                </a:solidFill>
              </a:rPr>
              <a:t>Dwelling</a:t>
            </a:r>
          </a:p>
          <a:p>
            <a:pPr marL="129600" indent="-129600" defTabSz="686428">
              <a:buFont typeface="Arial" panose="020B0604020202020204" pitchFamily="34" charset="0"/>
              <a:buChar char="•"/>
              <a:defRPr/>
            </a:pPr>
            <a:r>
              <a:rPr lang="en-CA" sz="900" dirty="0">
                <a:solidFill>
                  <a:prstClr val="black"/>
                </a:solidFill>
              </a:rPr>
              <a:t>Discrimination or unfair treatment in Canada</a:t>
            </a:r>
          </a:p>
          <a:p>
            <a:pPr marL="129600" indent="-129600" defTabSz="686428">
              <a:buFont typeface="Arial" panose="020B0604020202020204" pitchFamily="34" charset="0"/>
              <a:buChar char="•"/>
              <a:defRPr/>
            </a:pPr>
            <a:r>
              <a:rPr lang="en-CA" sz="900" dirty="0">
                <a:solidFill>
                  <a:prstClr val="black"/>
                </a:solidFill>
              </a:rPr>
              <a:t>Total household income</a:t>
            </a:r>
          </a:p>
          <a:p>
            <a:pPr marL="129600" indent="-129600" defTabSz="686428">
              <a:buFont typeface="Arial" panose="020B0604020202020204" pitchFamily="34" charset="0"/>
              <a:buChar char="•"/>
              <a:defRPr/>
            </a:pPr>
            <a:r>
              <a:rPr lang="en-CA" sz="901" dirty="0">
                <a:solidFill>
                  <a:prstClr val="black"/>
                </a:solidFill>
              </a:rPr>
              <a:t>Total personal income</a:t>
            </a:r>
            <a:endParaRPr lang="en-CA" sz="900" dirty="0">
              <a:solidFill>
                <a:prstClr val="black"/>
              </a:solidFill>
            </a:endParaRPr>
          </a:p>
        </p:txBody>
      </p:sp>
      <p:sp>
        <p:nvSpPr>
          <p:cNvPr id="55" name="TextBox 54"/>
          <p:cNvSpPr txBox="1"/>
          <p:nvPr/>
        </p:nvSpPr>
        <p:spPr>
          <a:xfrm>
            <a:off x="6613631" y="4800160"/>
            <a:ext cx="323165" cy="1480641"/>
          </a:xfrm>
          <a:prstGeom prst="rect">
            <a:avLst/>
          </a:prstGeom>
          <a:solidFill>
            <a:schemeClr val="accent2"/>
          </a:solidFill>
          <a:ln>
            <a:solidFill>
              <a:schemeClr val="tx1"/>
            </a:solidFill>
          </a:ln>
        </p:spPr>
        <p:txBody>
          <a:bodyPr vert="vert270" wrap="square" rtlCol="0">
            <a:spAutoFit/>
          </a:bodyPr>
          <a:lstStyle/>
          <a:p>
            <a:pPr algn="ctr" defTabSz="686428">
              <a:defRPr/>
            </a:pPr>
            <a:r>
              <a:rPr lang="en-CA" sz="900" b="1" dirty="0">
                <a:solidFill>
                  <a:prstClr val="white"/>
                </a:solidFill>
              </a:rPr>
              <a:t>CSDII</a:t>
            </a:r>
          </a:p>
        </p:txBody>
      </p:sp>
      <p:sp>
        <p:nvSpPr>
          <p:cNvPr id="66" name="TextBox 65"/>
          <p:cNvSpPr txBox="1"/>
          <p:nvPr/>
        </p:nvSpPr>
        <p:spPr>
          <a:xfrm>
            <a:off x="4089727" y="5886315"/>
            <a:ext cx="2131245" cy="369588"/>
          </a:xfrm>
          <a:prstGeom prst="rect">
            <a:avLst/>
          </a:prstGeom>
          <a:solidFill>
            <a:schemeClr val="accent4">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1" dirty="0">
                <a:solidFill>
                  <a:prstClr val="black"/>
                </a:solidFill>
              </a:rPr>
              <a:t>Language</a:t>
            </a:r>
          </a:p>
          <a:p>
            <a:pPr defTabSz="686428">
              <a:defRPr/>
            </a:pPr>
            <a:endParaRPr lang="en-CA" sz="901" dirty="0">
              <a:solidFill>
                <a:prstClr val="black"/>
              </a:solidFill>
            </a:endParaRPr>
          </a:p>
        </p:txBody>
      </p:sp>
      <p:sp>
        <p:nvSpPr>
          <p:cNvPr id="70" name="TextBox 69"/>
          <p:cNvSpPr txBox="1"/>
          <p:nvPr/>
        </p:nvSpPr>
        <p:spPr>
          <a:xfrm>
            <a:off x="3768962" y="5881139"/>
            <a:ext cx="323165" cy="369587"/>
          </a:xfrm>
          <a:prstGeom prst="rect">
            <a:avLst/>
          </a:prstGeom>
          <a:solidFill>
            <a:schemeClr val="accent4">
              <a:lumMod val="60000"/>
              <a:lumOff val="40000"/>
            </a:schemeClr>
          </a:solidFill>
          <a:ln>
            <a:solidFill>
              <a:schemeClr val="tx1"/>
            </a:solidFill>
          </a:ln>
        </p:spPr>
        <p:txBody>
          <a:bodyPr vert="vert270" wrap="square" rtlCol="0">
            <a:spAutoFit/>
          </a:bodyPr>
          <a:lstStyle/>
          <a:p>
            <a:pPr algn="ctr" defTabSz="686428">
              <a:defRPr/>
            </a:pPr>
            <a:r>
              <a:rPr lang="en-CA" sz="900" b="1" dirty="0">
                <a:solidFill>
                  <a:prstClr val="white"/>
                </a:solidFill>
              </a:rPr>
              <a:t>DEM</a:t>
            </a:r>
          </a:p>
        </p:txBody>
      </p:sp>
      <p:sp>
        <p:nvSpPr>
          <p:cNvPr id="77" name="Diamond 76"/>
          <p:cNvSpPr/>
          <p:nvPr/>
        </p:nvSpPr>
        <p:spPr>
          <a:xfrm>
            <a:off x="1771923" y="2041996"/>
            <a:ext cx="597948" cy="59884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28">
              <a:defRPr/>
            </a:pPr>
            <a:endParaRPr lang="en-CA" sz="1352">
              <a:solidFill>
                <a:prstClr val="white"/>
              </a:solidFill>
            </a:endParaRPr>
          </a:p>
        </p:txBody>
      </p:sp>
      <p:cxnSp>
        <p:nvCxnSpPr>
          <p:cNvPr id="79" name="Straight Connector 78"/>
          <p:cNvCxnSpPr/>
          <p:nvPr/>
        </p:nvCxnSpPr>
        <p:spPr>
          <a:xfrm flipH="1">
            <a:off x="2007948" y="2632568"/>
            <a:ext cx="57048" cy="3889089"/>
          </a:xfrm>
          <a:prstGeom prst="line">
            <a:avLst/>
          </a:prstGeom>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1169985" y="2717921"/>
            <a:ext cx="2143508" cy="1892826"/>
          </a:xfrm>
          <a:prstGeom prst="rect">
            <a:avLst/>
          </a:prstGeom>
          <a:solidFill>
            <a:schemeClr val="bg2"/>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0" dirty="0">
                <a:solidFill>
                  <a:prstClr val="black"/>
                </a:solidFill>
              </a:rPr>
              <a:t>Self-rated health and mental health </a:t>
            </a:r>
          </a:p>
          <a:p>
            <a:pPr marL="129600" indent="-129600" defTabSz="686428">
              <a:buFont typeface="Arial" panose="020B0604020202020204" pitchFamily="34" charset="0"/>
              <a:buChar char="•"/>
              <a:defRPr/>
            </a:pPr>
            <a:r>
              <a:rPr lang="en-CA" sz="900" dirty="0">
                <a:solidFill>
                  <a:prstClr val="black"/>
                </a:solidFill>
              </a:rPr>
              <a:t>Life Satisfaction</a:t>
            </a:r>
          </a:p>
          <a:p>
            <a:pPr marL="129600" indent="-129600" defTabSz="686428">
              <a:buFont typeface="Arial" panose="020B0604020202020204" pitchFamily="34" charset="0"/>
              <a:buChar char="•"/>
              <a:defRPr/>
            </a:pPr>
            <a:r>
              <a:rPr lang="en-CA" sz="900" dirty="0">
                <a:solidFill>
                  <a:prstClr val="black"/>
                </a:solidFill>
              </a:rPr>
              <a:t>Sense of meaning and purpose</a:t>
            </a:r>
          </a:p>
          <a:p>
            <a:pPr marL="129600" indent="-129600" defTabSz="686428">
              <a:buFont typeface="Arial" panose="020B0604020202020204" pitchFamily="34" charset="0"/>
              <a:buChar char="•"/>
              <a:defRPr/>
            </a:pPr>
            <a:r>
              <a:rPr lang="en-CA" sz="900" dirty="0">
                <a:solidFill>
                  <a:prstClr val="black"/>
                </a:solidFill>
              </a:rPr>
              <a:t>Sense of belonging to local community</a:t>
            </a:r>
          </a:p>
          <a:p>
            <a:pPr marL="129600" indent="-129600" defTabSz="686428">
              <a:buFont typeface="Arial" panose="020B0604020202020204" pitchFamily="34" charset="0"/>
              <a:buChar char="•"/>
              <a:defRPr/>
            </a:pPr>
            <a:r>
              <a:rPr lang="en-CA" sz="900" dirty="0">
                <a:solidFill>
                  <a:prstClr val="black"/>
                </a:solidFill>
              </a:rPr>
              <a:t>Someone to count on</a:t>
            </a:r>
          </a:p>
          <a:p>
            <a:pPr marL="129600" indent="-129600" defTabSz="686428">
              <a:buFont typeface="Arial" panose="020B0604020202020204" pitchFamily="34" charset="0"/>
              <a:buChar char="•"/>
              <a:defRPr/>
            </a:pPr>
            <a:r>
              <a:rPr lang="en-CA" sz="900" dirty="0">
                <a:solidFill>
                  <a:prstClr val="black"/>
                </a:solidFill>
              </a:rPr>
              <a:t>Loneliness</a:t>
            </a:r>
          </a:p>
          <a:p>
            <a:pPr marL="129600" indent="-129600" defTabSz="686428">
              <a:buFont typeface="Arial" panose="020B0604020202020204" pitchFamily="34" charset="0"/>
              <a:buChar char="•"/>
              <a:defRPr/>
            </a:pPr>
            <a:r>
              <a:rPr lang="en-CA" sz="900" dirty="0">
                <a:solidFill>
                  <a:prstClr val="black"/>
                </a:solidFill>
              </a:rPr>
              <a:t>Future Outlook</a:t>
            </a:r>
          </a:p>
          <a:p>
            <a:pPr marL="129600" indent="-129600" defTabSz="686428">
              <a:buFont typeface="Arial" panose="020B0604020202020204" pitchFamily="34" charset="0"/>
              <a:buChar char="•"/>
              <a:defRPr/>
            </a:pPr>
            <a:r>
              <a:rPr lang="en-CA" sz="900" dirty="0">
                <a:solidFill>
                  <a:prstClr val="black"/>
                </a:solidFill>
              </a:rPr>
              <a:t>Ability to meet financial needs</a:t>
            </a:r>
          </a:p>
          <a:p>
            <a:pPr marL="129600" indent="-129600" defTabSz="686428">
              <a:buFont typeface="Arial" panose="020B0604020202020204" pitchFamily="34" charset="0"/>
              <a:buChar char="•"/>
              <a:defRPr/>
            </a:pPr>
            <a:r>
              <a:rPr lang="en-CA" sz="900" dirty="0">
                <a:solidFill>
                  <a:prstClr val="black"/>
                </a:solidFill>
              </a:rPr>
              <a:t>Work-life balance</a:t>
            </a:r>
          </a:p>
          <a:p>
            <a:pPr marL="129600" indent="-129600" defTabSz="686428">
              <a:buFont typeface="Arial" panose="020B0604020202020204" pitchFamily="34" charset="0"/>
              <a:buChar char="•"/>
              <a:defRPr/>
            </a:pPr>
            <a:r>
              <a:rPr lang="en-CA" sz="900" dirty="0">
                <a:solidFill>
                  <a:prstClr val="black"/>
                </a:solidFill>
              </a:rPr>
              <a:t>Satisfaction with division of chores in household</a:t>
            </a:r>
          </a:p>
          <a:p>
            <a:pPr marL="129600" indent="-129600" defTabSz="686428">
              <a:buFont typeface="Arial" panose="020B0604020202020204" pitchFamily="34" charset="0"/>
              <a:buChar char="•"/>
              <a:defRPr/>
            </a:pPr>
            <a:r>
              <a:rPr lang="en-CA" sz="900" dirty="0">
                <a:solidFill>
                  <a:prstClr val="black"/>
                </a:solidFill>
              </a:rPr>
              <a:t>Perceived discrimination or unfair treatment</a:t>
            </a:r>
          </a:p>
        </p:txBody>
      </p:sp>
      <p:sp>
        <p:nvSpPr>
          <p:cNvPr id="81" name="TextBox 80"/>
          <p:cNvSpPr txBox="1"/>
          <p:nvPr/>
        </p:nvSpPr>
        <p:spPr>
          <a:xfrm>
            <a:off x="867134" y="2711251"/>
            <a:ext cx="323165" cy="1897016"/>
          </a:xfrm>
          <a:prstGeom prst="rect">
            <a:avLst/>
          </a:prstGeom>
          <a:solidFill>
            <a:schemeClr val="accent5">
              <a:lumMod val="75000"/>
            </a:schemeClr>
          </a:solidFill>
          <a:ln>
            <a:solidFill>
              <a:schemeClr val="tx1"/>
            </a:solidFill>
          </a:ln>
        </p:spPr>
        <p:txBody>
          <a:bodyPr vert="vert270" wrap="square" rtlCol="0">
            <a:spAutoFit/>
          </a:bodyPr>
          <a:lstStyle/>
          <a:p>
            <a:pPr algn="ctr" defTabSz="686428">
              <a:defRPr/>
            </a:pPr>
            <a:r>
              <a:rPr lang="en-CA" sz="900" b="1" dirty="0" err="1">
                <a:solidFill>
                  <a:prstClr val="white"/>
                </a:solidFill>
              </a:rPr>
              <a:t>QoL</a:t>
            </a:r>
            <a:endParaRPr lang="en-CA" sz="900" b="1" dirty="0">
              <a:solidFill>
                <a:prstClr val="white"/>
              </a:solidFill>
            </a:endParaRPr>
          </a:p>
        </p:txBody>
      </p:sp>
      <p:sp>
        <p:nvSpPr>
          <p:cNvPr id="82" name="TextBox 81"/>
          <p:cNvSpPr txBox="1"/>
          <p:nvPr/>
        </p:nvSpPr>
        <p:spPr>
          <a:xfrm>
            <a:off x="1179240" y="4681108"/>
            <a:ext cx="2147611" cy="1338828"/>
          </a:xfrm>
          <a:prstGeom prst="rect">
            <a:avLst/>
          </a:prstGeom>
          <a:solidFill>
            <a:schemeClr val="bg2"/>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0" dirty="0">
                <a:solidFill>
                  <a:prstClr val="black"/>
                </a:solidFill>
              </a:rPr>
              <a:t>Reason for choosing place of residence</a:t>
            </a:r>
          </a:p>
          <a:p>
            <a:pPr marL="129600" indent="-129600" defTabSz="686428">
              <a:buFont typeface="Arial" panose="020B0604020202020204" pitchFamily="34" charset="0"/>
              <a:buChar char="•"/>
              <a:defRPr/>
            </a:pPr>
            <a:r>
              <a:rPr lang="en-CA" sz="900" dirty="0">
                <a:solidFill>
                  <a:prstClr val="black"/>
                </a:solidFill>
              </a:rPr>
              <a:t>Ethnic and cultural origins of ancestors</a:t>
            </a:r>
          </a:p>
          <a:p>
            <a:pPr marL="129600" indent="-129600" defTabSz="686428">
              <a:buFont typeface="Arial" panose="020B0604020202020204" pitchFamily="34" charset="0"/>
              <a:buChar char="•"/>
              <a:defRPr/>
            </a:pPr>
            <a:r>
              <a:rPr lang="en-CA" sz="900" dirty="0">
                <a:solidFill>
                  <a:prstClr val="black"/>
                </a:solidFill>
              </a:rPr>
              <a:t>Importance of ethnic or cultural origins</a:t>
            </a:r>
          </a:p>
          <a:p>
            <a:pPr marL="129600" indent="-129600" defTabSz="686428">
              <a:buFont typeface="Arial" panose="020B0604020202020204" pitchFamily="34" charset="0"/>
              <a:buChar char="•"/>
              <a:defRPr/>
            </a:pPr>
            <a:r>
              <a:rPr lang="en-CA" sz="900" dirty="0">
                <a:solidFill>
                  <a:prstClr val="black"/>
                </a:solidFill>
              </a:rPr>
              <a:t>Shared values</a:t>
            </a:r>
          </a:p>
          <a:p>
            <a:pPr marL="129600" indent="-129600" defTabSz="686428">
              <a:buFont typeface="Arial" panose="020B0604020202020204" pitchFamily="34" charset="0"/>
              <a:buChar char="•"/>
              <a:defRPr/>
            </a:pPr>
            <a:r>
              <a:rPr lang="en-CA" sz="900" dirty="0">
                <a:solidFill>
                  <a:prstClr val="black"/>
                </a:solidFill>
              </a:rPr>
              <a:t>Sense of belonging</a:t>
            </a:r>
          </a:p>
          <a:p>
            <a:pPr marL="129600" indent="-129600" defTabSz="686428">
              <a:buFont typeface="Arial" panose="020B0604020202020204" pitchFamily="34" charset="0"/>
              <a:buChar char="•"/>
              <a:defRPr/>
            </a:pPr>
            <a:r>
              <a:rPr lang="en-CA" sz="900" dirty="0">
                <a:solidFill>
                  <a:prstClr val="black"/>
                </a:solidFill>
              </a:rPr>
              <a:t>Trust in people</a:t>
            </a:r>
          </a:p>
          <a:p>
            <a:pPr marL="129600" indent="-129600" defTabSz="686428">
              <a:buFont typeface="Arial" panose="020B0604020202020204" pitchFamily="34" charset="0"/>
              <a:buChar char="•"/>
              <a:defRPr/>
            </a:pPr>
            <a:r>
              <a:rPr lang="en-CA" sz="900" dirty="0">
                <a:solidFill>
                  <a:prstClr val="black"/>
                </a:solidFill>
              </a:rPr>
              <a:t>Trust in different groups of people</a:t>
            </a:r>
          </a:p>
          <a:p>
            <a:pPr marL="129600" indent="-129600" defTabSz="686428">
              <a:buFont typeface="Arial" panose="020B0604020202020204" pitchFamily="34" charset="0"/>
              <a:buChar char="•"/>
              <a:defRPr/>
            </a:pPr>
            <a:r>
              <a:rPr lang="en-CA" sz="900" dirty="0">
                <a:solidFill>
                  <a:prstClr val="black"/>
                </a:solidFill>
              </a:rPr>
              <a:t>Trust in neighbourhood people</a:t>
            </a:r>
          </a:p>
          <a:p>
            <a:pPr marL="129600" indent="-129600" defTabSz="686428">
              <a:buFont typeface="Arial" panose="020B0604020202020204" pitchFamily="34" charset="0"/>
              <a:buChar char="•"/>
              <a:defRPr/>
            </a:pPr>
            <a:r>
              <a:rPr lang="en-CA" sz="900" dirty="0">
                <a:solidFill>
                  <a:prstClr val="black"/>
                </a:solidFill>
              </a:rPr>
              <a:t>Confidence in institutions</a:t>
            </a:r>
          </a:p>
        </p:txBody>
      </p:sp>
      <p:sp>
        <p:nvSpPr>
          <p:cNvPr id="84" name="TextBox 83"/>
          <p:cNvSpPr txBox="1"/>
          <p:nvPr/>
        </p:nvSpPr>
        <p:spPr>
          <a:xfrm>
            <a:off x="865873" y="4673643"/>
            <a:ext cx="323165" cy="1338828"/>
          </a:xfrm>
          <a:prstGeom prst="rect">
            <a:avLst/>
          </a:prstGeom>
          <a:solidFill>
            <a:srgbClr val="7030A0"/>
          </a:solidFill>
          <a:ln>
            <a:solidFill>
              <a:schemeClr val="tx1"/>
            </a:solidFill>
          </a:ln>
        </p:spPr>
        <p:txBody>
          <a:bodyPr vert="vert270" wrap="square" rtlCol="0">
            <a:spAutoFit/>
          </a:bodyPr>
          <a:lstStyle/>
          <a:p>
            <a:pPr algn="ctr" defTabSz="686428">
              <a:defRPr/>
            </a:pPr>
            <a:r>
              <a:rPr lang="en-CA" sz="900" b="1" dirty="0">
                <a:solidFill>
                  <a:prstClr val="white"/>
                </a:solidFill>
              </a:rPr>
              <a:t>GSS</a:t>
            </a:r>
          </a:p>
        </p:txBody>
      </p:sp>
      <p:sp>
        <p:nvSpPr>
          <p:cNvPr id="85" name="Oval 84"/>
          <p:cNvSpPr/>
          <p:nvPr/>
        </p:nvSpPr>
        <p:spPr>
          <a:xfrm>
            <a:off x="1862660" y="2149276"/>
            <a:ext cx="404385" cy="388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6428">
              <a:defRPr/>
            </a:pPr>
            <a:endParaRPr lang="en-CA" sz="1352">
              <a:solidFill>
                <a:prstClr val="white"/>
              </a:solidFill>
            </a:endParaRPr>
          </a:p>
        </p:txBody>
      </p:sp>
      <p:sp>
        <p:nvSpPr>
          <p:cNvPr id="13" name="Rectangle 12"/>
          <p:cNvSpPr/>
          <p:nvPr/>
        </p:nvSpPr>
        <p:spPr>
          <a:xfrm>
            <a:off x="1862660" y="2172024"/>
            <a:ext cx="426720" cy="300082"/>
          </a:xfrm>
          <a:prstGeom prst="rect">
            <a:avLst/>
          </a:prstGeom>
        </p:spPr>
        <p:txBody>
          <a:bodyPr wrap="none">
            <a:spAutoFit/>
          </a:bodyPr>
          <a:lstStyle/>
          <a:p>
            <a:pPr defTabSz="686428">
              <a:defRPr/>
            </a:pPr>
            <a:r>
              <a:rPr lang="en-CA" sz="1350" dirty="0">
                <a:solidFill>
                  <a:prstClr val="white"/>
                </a:solidFill>
              </a:rPr>
              <a:t>W5</a:t>
            </a:r>
          </a:p>
        </p:txBody>
      </p:sp>
      <p:sp>
        <p:nvSpPr>
          <p:cNvPr id="78" name="TextBox 77"/>
          <p:cNvSpPr txBox="1"/>
          <p:nvPr/>
        </p:nvSpPr>
        <p:spPr>
          <a:xfrm>
            <a:off x="860810" y="6082832"/>
            <a:ext cx="415498" cy="322732"/>
          </a:xfrm>
          <a:prstGeom prst="rect">
            <a:avLst/>
          </a:prstGeom>
          <a:solidFill>
            <a:schemeClr val="accent6">
              <a:lumMod val="60000"/>
              <a:lumOff val="40000"/>
            </a:schemeClr>
          </a:solidFill>
          <a:ln>
            <a:solidFill>
              <a:schemeClr val="tx1"/>
            </a:solidFill>
          </a:ln>
        </p:spPr>
        <p:txBody>
          <a:bodyPr vert="vert270" wrap="square" rtlCol="0">
            <a:spAutoFit/>
          </a:bodyPr>
          <a:lstStyle/>
          <a:p>
            <a:pPr algn="ctr" defTabSz="686428">
              <a:defRPr/>
            </a:pPr>
            <a:r>
              <a:rPr lang="en-CA" sz="900" b="1" dirty="0">
                <a:solidFill>
                  <a:prstClr val="white"/>
                </a:solidFill>
              </a:rPr>
              <a:t>CCES</a:t>
            </a:r>
          </a:p>
          <a:p>
            <a:pPr algn="ctr" defTabSz="686428">
              <a:defRPr/>
            </a:pPr>
            <a:endParaRPr lang="en-CA" sz="600" b="1" dirty="0">
              <a:solidFill>
                <a:prstClr val="white"/>
              </a:solidFill>
            </a:endParaRPr>
          </a:p>
        </p:txBody>
      </p:sp>
      <p:sp>
        <p:nvSpPr>
          <p:cNvPr id="88" name="TextBox 87"/>
          <p:cNvSpPr txBox="1"/>
          <p:nvPr/>
        </p:nvSpPr>
        <p:spPr>
          <a:xfrm>
            <a:off x="1197747" y="6076800"/>
            <a:ext cx="2143507" cy="323165"/>
          </a:xfrm>
          <a:prstGeom prst="rect">
            <a:avLst/>
          </a:prstGeom>
          <a:solidFill>
            <a:schemeClr val="bg2"/>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0" dirty="0">
                <a:solidFill>
                  <a:prstClr val="black"/>
                </a:solidFill>
              </a:rPr>
              <a:t>Education</a:t>
            </a:r>
          </a:p>
          <a:p>
            <a:pPr marL="129600" indent="-129600" defTabSz="686428">
              <a:buFont typeface="Arial" panose="020B0604020202020204" pitchFamily="34" charset="0"/>
              <a:buChar char="•"/>
              <a:defRPr/>
            </a:pPr>
            <a:endParaRPr lang="en-CA" sz="600" dirty="0">
              <a:solidFill>
                <a:prstClr val="black"/>
              </a:solidFill>
            </a:endParaRPr>
          </a:p>
        </p:txBody>
      </p:sp>
      <p:sp>
        <p:nvSpPr>
          <p:cNvPr id="90" name="TextBox 89"/>
          <p:cNvSpPr txBox="1"/>
          <p:nvPr/>
        </p:nvSpPr>
        <p:spPr>
          <a:xfrm>
            <a:off x="1165882" y="6512227"/>
            <a:ext cx="2160969" cy="307777"/>
          </a:xfrm>
          <a:prstGeom prst="rect">
            <a:avLst/>
          </a:prstGeom>
          <a:solidFill>
            <a:schemeClr val="bg2"/>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0" dirty="0">
                <a:solidFill>
                  <a:prstClr val="black"/>
                </a:solidFill>
              </a:rPr>
              <a:t>Language</a:t>
            </a:r>
          </a:p>
          <a:p>
            <a:pPr marL="171450" indent="-171450" defTabSz="686428">
              <a:buFont typeface="Arial" panose="020B0604020202020204" pitchFamily="34" charset="0"/>
              <a:buChar char="•"/>
              <a:defRPr/>
            </a:pPr>
            <a:r>
              <a:rPr lang="en-CA" sz="500" dirty="0">
                <a:solidFill>
                  <a:srgbClr val="E7E6E6">
                    <a:lumMod val="90000"/>
                  </a:srgbClr>
                </a:solidFill>
              </a:rPr>
              <a:t>…..</a:t>
            </a:r>
            <a:endParaRPr lang="en-CA" sz="400" dirty="0">
              <a:solidFill>
                <a:srgbClr val="E7E6E6">
                  <a:lumMod val="90000"/>
                </a:srgbClr>
              </a:solidFill>
            </a:endParaRPr>
          </a:p>
        </p:txBody>
      </p:sp>
      <p:sp>
        <p:nvSpPr>
          <p:cNvPr id="2" name="TextBox 1"/>
          <p:cNvSpPr txBox="1"/>
          <p:nvPr/>
        </p:nvSpPr>
        <p:spPr>
          <a:xfrm>
            <a:off x="1364936" y="2321330"/>
            <a:ext cx="619254" cy="430887"/>
          </a:xfrm>
          <a:prstGeom prst="rect">
            <a:avLst/>
          </a:prstGeom>
          <a:noFill/>
        </p:spPr>
        <p:txBody>
          <a:bodyPr wrap="square" rtlCol="0">
            <a:spAutoFit/>
          </a:bodyPr>
          <a:lstStyle/>
          <a:p>
            <a:pPr>
              <a:defRPr/>
            </a:pPr>
            <a:r>
              <a:rPr lang="en-CA" sz="1050" dirty="0">
                <a:solidFill>
                  <a:prstClr val="black"/>
                </a:solidFill>
              </a:rPr>
              <a:t>Apr 2022</a:t>
            </a:r>
          </a:p>
        </p:txBody>
      </p:sp>
      <p:sp>
        <p:nvSpPr>
          <p:cNvPr id="91" name="TextBox 90"/>
          <p:cNvSpPr txBox="1"/>
          <p:nvPr/>
        </p:nvSpPr>
        <p:spPr>
          <a:xfrm>
            <a:off x="2298646" y="2341344"/>
            <a:ext cx="619254" cy="415498"/>
          </a:xfrm>
          <a:prstGeom prst="rect">
            <a:avLst/>
          </a:prstGeom>
          <a:noFill/>
        </p:spPr>
        <p:txBody>
          <a:bodyPr wrap="square" rtlCol="0">
            <a:spAutoFit/>
          </a:bodyPr>
          <a:lstStyle/>
          <a:p>
            <a:pPr>
              <a:defRPr/>
            </a:pPr>
            <a:r>
              <a:rPr lang="en-CA" sz="1050" dirty="0">
                <a:solidFill>
                  <a:prstClr val="black"/>
                </a:solidFill>
              </a:rPr>
              <a:t>Aug 2022</a:t>
            </a:r>
          </a:p>
        </p:txBody>
      </p:sp>
      <p:sp>
        <p:nvSpPr>
          <p:cNvPr id="72" name="TextBox 71"/>
          <p:cNvSpPr txBox="1"/>
          <p:nvPr/>
        </p:nvSpPr>
        <p:spPr>
          <a:xfrm>
            <a:off x="9713791" y="2344875"/>
            <a:ext cx="619254" cy="415498"/>
          </a:xfrm>
          <a:prstGeom prst="rect">
            <a:avLst/>
          </a:prstGeom>
          <a:noFill/>
        </p:spPr>
        <p:txBody>
          <a:bodyPr wrap="square" rtlCol="0">
            <a:spAutoFit/>
          </a:bodyPr>
          <a:lstStyle/>
          <a:p>
            <a:pPr>
              <a:defRPr/>
            </a:pPr>
            <a:r>
              <a:rPr lang="en-CA" sz="1050" dirty="0">
                <a:solidFill>
                  <a:prstClr val="black"/>
                </a:solidFill>
              </a:rPr>
              <a:t>January 2023</a:t>
            </a:r>
          </a:p>
        </p:txBody>
      </p:sp>
      <p:sp>
        <p:nvSpPr>
          <p:cNvPr id="73" name="TextBox 72"/>
          <p:cNvSpPr txBox="1"/>
          <p:nvPr/>
        </p:nvSpPr>
        <p:spPr>
          <a:xfrm>
            <a:off x="10950709" y="2337669"/>
            <a:ext cx="619254" cy="415498"/>
          </a:xfrm>
          <a:prstGeom prst="rect">
            <a:avLst/>
          </a:prstGeom>
          <a:noFill/>
        </p:spPr>
        <p:txBody>
          <a:bodyPr wrap="square" rtlCol="0">
            <a:spAutoFit/>
          </a:bodyPr>
          <a:lstStyle/>
          <a:p>
            <a:pPr>
              <a:defRPr/>
            </a:pPr>
            <a:r>
              <a:rPr lang="en-CA" sz="1050" dirty="0">
                <a:solidFill>
                  <a:prstClr val="black"/>
                </a:solidFill>
              </a:rPr>
              <a:t>May  2023</a:t>
            </a:r>
          </a:p>
        </p:txBody>
      </p:sp>
      <p:sp>
        <p:nvSpPr>
          <p:cNvPr id="92" name="TextBox 91"/>
          <p:cNvSpPr txBox="1"/>
          <p:nvPr/>
        </p:nvSpPr>
        <p:spPr>
          <a:xfrm>
            <a:off x="8031531" y="2388169"/>
            <a:ext cx="780148" cy="415498"/>
          </a:xfrm>
          <a:prstGeom prst="rect">
            <a:avLst/>
          </a:prstGeom>
          <a:noFill/>
        </p:spPr>
        <p:txBody>
          <a:bodyPr wrap="square" rtlCol="0">
            <a:spAutoFit/>
          </a:bodyPr>
          <a:lstStyle/>
          <a:p>
            <a:pPr>
              <a:defRPr/>
            </a:pPr>
            <a:r>
              <a:rPr lang="en-CA" sz="1050" dirty="0">
                <a:solidFill>
                  <a:prstClr val="black"/>
                </a:solidFill>
              </a:rPr>
              <a:t>February 2023</a:t>
            </a:r>
          </a:p>
        </p:txBody>
      </p:sp>
      <p:sp>
        <p:nvSpPr>
          <p:cNvPr id="93" name="TextBox 92"/>
          <p:cNvSpPr txBox="1"/>
          <p:nvPr/>
        </p:nvSpPr>
        <p:spPr>
          <a:xfrm>
            <a:off x="6698568" y="2365865"/>
            <a:ext cx="819354" cy="415498"/>
          </a:xfrm>
          <a:prstGeom prst="rect">
            <a:avLst/>
          </a:prstGeom>
          <a:noFill/>
        </p:spPr>
        <p:txBody>
          <a:bodyPr wrap="square" rtlCol="0">
            <a:spAutoFit/>
          </a:bodyPr>
          <a:lstStyle/>
          <a:p>
            <a:pPr>
              <a:defRPr/>
            </a:pPr>
            <a:r>
              <a:rPr lang="en-CA" sz="1050" dirty="0">
                <a:solidFill>
                  <a:prstClr val="black"/>
                </a:solidFill>
              </a:rPr>
              <a:t>October 2022</a:t>
            </a:r>
          </a:p>
        </p:txBody>
      </p:sp>
      <p:sp>
        <p:nvSpPr>
          <p:cNvPr id="94" name="TextBox 93"/>
          <p:cNvSpPr txBox="1"/>
          <p:nvPr/>
        </p:nvSpPr>
        <p:spPr>
          <a:xfrm>
            <a:off x="5193407" y="2341439"/>
            <a:ext cx="894732" cy="415498"/>
          </a:xfrm>
          <a:prstGeom prst="rect">
            <a:avLst/>
          </a:prstGeom>
          <a:noFill/>
        </p:spPr>
        <p:txBody>
          <a:bodyPr wrap="square" rtlCol="0">
            <a:spAutoFit/>
          </a:bodyPr>
          <a:lstStyle/>
          <a:p>
            <a:pPr>
              <a:defRPr/>
            </a:pPr>
            <a:r>
              <a:rPr lang="en-CA" sz="1050" dirty="0">
                <a:solidFill>
                  <a:prstClr val="black"/>
                </a:solidFill>
              </a:rPr>
              <a:t>November 2022</a:t>
            </a:r>
          </a:p>
        </p:txBody>
      </p:sp>
      <p:sp>
        <p:nvSpPr>
          <p:cNvPr id="95" name="TextBox 94"/>
          <p:cNvSpPr txBox="1"/>
          <p:nvPr/>
        </p:nvSpPr>
        <p:spPr>
          <a:xfrm>
            <a:off x="4005435" y="2344875"/>
            <a:ext cx="619254" cy="415498"/>
          </a:xfrm>
          <a:prstGeom prst="rect">
            <a:avLst/>
          </a:prstGeom>
          <a:noFill/>
        </p:spPr>
        <p:txBody>
          <a:bodyPr wrap="square" rtlCol="0">
            <a:spAutoFit/>
          </a:bodyPr>
          <a:lstStyle/>
          <a:p>
            <a:pPr>
              <a:defRPr/>
            </a:pPr>
            <a:r>
              <a:rPr lang="en-CA" sz="1050" dirty="0">
                <a:solidFill>
                  <a:prstClr val="black"/>
                </a:solidFill>
              </a:rPr>
              <a:t>July 2022</a:t>
            </a:r>
          </a:p>
        </p:txBody>
      </p:sp>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3538" y="226117"/>
            <a:ext cx="2981325" cy="2038350"/>
          </a:xfrm>
          <a:prstGeom prst="rect">
            <a:avLst/>
          </a:prstGeom>
        </p:spPr>
      </p:pic>
      <p:sp>
        <p:nvSpPr>
          <p:cNvPr id="58" name="TextBox 57"/>
          <p:cNvSpPr txBox="1"/>
          <p:nvPr/>
        </p:nvSpPr>
        <p:spPr>
          <a:xfrm>
            <a:off x="4106264" y="4804746"/>
            <a:ext cx="2122456" cy="923330"/>
          </a:xfrm>
          <a:prstGeom prst="rect">
            <a:avLst/>
          </a:prstGeom>
          <a:solidFill>
            <a:schemeClr val="accent4">
              <a:lumMod val="20000"/>
              <a:lumOff val="80000"/>
            </a:schemeClr>
          </a:solidFill>
          <a:ln>
            <a:solidFill>
              <a:schemeClr val="tx1"/>
            </a:solidFill>
          </a:ln>
        </p:spPr>
        <p:txBody>
          <a:bodyPr wrap="square" rtlCol="0">
            <a:spAutoFit/>
          </a:bodyPr>
          <a:lstStyle/>
          <a:p>
            <a:pPr marL="129600" indent="-129600" defTabSz="686428">
              <a:buFont typeface="Arial" panose="020B0604020202020204" pitchFamily="34" charset="0"/>
              <a:buChar char="•"/>
              <a:defRPr/>
            </a:pPr>
            <a:r>
              <a:rPr lang="en-CA" sz="900" dirty="0">
                <a:solidFill>
                  <a:prstClr val="black"/>
                </a:solidFill>
              </a:rPr>
              <a:t>Self-rated health and mental health </a:t>
            </a:r>
          </a:p>
          <a:p>
            <a:pPr marL="129600" indent="-129600" defTabSz="686428">
              <a:buFont typeface="Arial" panose="020B0604020202020204" pitchFamily="34" charset="0"/>
              <a:buChar char="•"/>
              <a:defRPr/>
            </a:pPr>
            <a:r>
              <a:rPr lang="en-CA" sz="900" dirty="0">
                <a:solidFill>
                  <a:prstClr val="black"/>
                </a:solidFill>
              </a:rPr>
              <a:t>Caregiving and care work for people aged 15 years or older</a:t>
            </a:r>
          </a:p>
          <a:p>
            <a:pPr marL="129600" indent="-129600" defTabSz="686428">
              <a:buFont typeface="Arial" panose="020B0604020202020204" pitchFamily="34" charset="0"/>
              <a:buChar char="•"/>
              <a:defRPr/>
            </a:pPr>
            <a:r>
              <a:rPr lang="en-CA" sz="900" dirty="0">
                <a:solidFill>
                  <a:prstClr val="black"/>
                </a:solidFill>
              </a:rPr>
              <a:t>Caregiving and care work for people under the age of 15 years old</a:t>
            </a:r>
          </a:p>
          <a:p>
            <a:pPr marL="129600" indent="-129600" defTabSz="686428">
              <a:buFont typeface="Arial" panose="020B0604020202020204" pitchFamily="34" charset="0"/>
              <a:buChar char="•"/>
              <a:defRPr/>
            </a:pPr>
            <a:r>
              <a:rPr lang="en-CA" sz="900" dirty="0">
                <a:solidFill>
                  <a:prstClr val="black"/>
                </a:solidFill>
              </a:rPr>
              <a:t>Impacts of unpaid and paid care work</a:t>
            </a:r>
            <a:endParaRPr lang="en-CA" sz="901" dirty="0">
              <a:solidFill>
                <a:prstClr val="black"/>
              </a:solidFill>
            </a:endParaRPr>
          </a:p>
        </p:txBody>
      </p:sp>
      <p:sp>
        <p:nvSpPr>
          <p:cNvPr id="60" name="TextBox 59"/>
          <p:cNvSpPr txBox="1"/>
          <p:nvPr/>
        </p:nvSpPr>
        <p:spPr>
          <a:xfrm>
            <a:off x="3771382" y="4800160"/>
            <a:ext cx="323165" cy="923330"/>
          </a:xfrm>
          <a:prstGeom prst="rect">
            <a:avLst/>
          </a:prstGeom>
          <a:solidFill>
            <a:srgbClr val="7030A0"/>
          </a:solidFill>
          <a:ln>
            <a:solidFill>
              <a:schemeClr val="tx1"/>
            </a:solidFill>
          </a:ln>
        </p:spPr>
        <p:txBody>
          <a:bodyPr vert="vert270" wrap="square" rtlCol="0">
            <a:spAutoFit/>
          </a:bodyPr>
          <a:lstStyle/>
          <a:p>
            <a:pPr algn="ctr" defTabSz="686428">
              <a:defRPr/>
            </a:pPr>
            <a:r>
              <a:rPr lang="en-CA" sz="900" b="1" u="sng" dirty="0">
                <a:solidFill>
                  <a:prstClr val="white"/>
                </a:solidFill>
              </a:rPr>
              <a:t>G</a:t>
            </a:r>
            <a:r>
              <a:rPr lang="en-CA" sz="900" b="1" dirty="0">
                <a:solidFill>
                  <a:prstClr val="white"/>
                </a:solidFill>
              </a:rPr>
              <a:t>SS</a:t>
            </a:r>
          </a:p>
        </p:txBody>
      </p:sp>
      <p:sp>
        <p:nvSpPr>
          <p:cNvPr id="61" name="TextBox 60"/>
          <p:cNvSpPr txBox="1"/>
          <p:nvPr/>
        </p:nvSpPr>
        <p:spPr>
          <a:xfrm>
            <a:off x="6613949" y="6396108"/>
            <a:ext cx="323165" cy="338682"/>
          </a:xfrm>
          <a:prstGeom prst="rect">
            <a:avLst/>
          </a:prstGeom>
          <a:solidFill>
            <a:schemeClr val="accent4">
              <a:lumMod val="60000"/>
              <a:lumOff val="40000"/>
            </a:schemeClr>
          </a:solidFill>
          <a:ln>
            <a:solidFill>
              <a:schemeClr val="tx1"/>
            </a:solidFill>
          </a:ln>
        </p:spPr>
        <p:txBody>
          <a:bodyPr vert="vert270" wrap="square" rtlCol="0">
            <a:spAutoFit/>
          </a:bodyPr>
          <a:lstStyle/>
          <a:p>
            <a:pPr algn="ctr" defTabSz="686428">
              <a:defRPr/>
            </a:pPr>
            <a:r>
              <a:rPr lang="en-CA" sz="900" b="1" dirty="0">
                <a:solidFill>
                  <a:prstClr val="white"/>
                </a:solidFill>
              </a:rPr>
              <a:t>DEM</a:t>
            </a:r>
          </a:p>
        </p:txBody>
      </p:sp>
      <p:sp>
        <p:nvSpPr>
          <p:cNvPr id="63" name="TextBox 62"/>
          <p:cNvSpPr txBox="1"/>
          <p:nvPr/>
        </p:nvSpPr>
        <p:spPr>
          <a:xfrm>
            <a:off x="6931365" y="6396108"/>
            <a:ext cx="2061188" cy="338682"/>
          </a:xfrm>
          <a:prstGeom prst="rect">
            <a:avLst/>
          </a:prstGeom>
          <a:solidFill>
            <a:schemeClr val="accent4">
              <a:lumMod val="20000"/>
              <a:lumOff val="80000"/>
            </a:schemeClr>
          </a:solidFill>
          <a:ln>
            <a:solidFill>
              <a:schemeClr val="tx1"/>
            </a:solidFill>
          </a:ln>
        </p:spPr>
        <p:txBody>
          <a:bodyPr wrap="square" rtlCol="0">
            <a:spAutoFit/>
          </a:bodyPr>
          <a:lstStyle/>
          <a:p>
            <a:pPr marL="171450" indent="-171450" defTabSz="686428">
              <a:buFont typeface="Arial" panose="020B0604020202020204" pitchFamily="34" charset="0"/>
              <a:buChar char="•"/>
              <a:defRPr/>
            </a:pPr>
            <a:r>
              <a:rPr lang="en-CA" sz="901" dirty="0">
                <a:solidFill>
                  <a:prstClr val="black"/>
                </a:solidFill>
              </a:rPr>
              <a:t>Language</a:t>
            </a:r>
          </a:p>
          <a:p>
            <a:pPr defTabSz="686428">
              <a:defRPr/>
            </a:pPr>
            <a:endParaRPr lang="en-CA" sz="700" dirty="0">
              <a:solidFill>
                <a:prstClr val="black"/>
              </a:solidFill>
            </a:endParaRPr>
          </a:p>
        </p:txBody>
      </p:sp>
      <p:sp>
        <p:nvSpPr>
          <p:cNvPr id="89" name="TextBox 88"/>
          <p:cNvSpPr txBox="1"/>
          <p:nvPr/>
        </p:nvSpPr>
        <p:spPr>
          <a:xfrm>
            <a:off x="869458" y="6507498"/>
            <a:ext cx="323165" cy="323165"/>
          </a:xfrm>
          <a:prstGeom prst="rect">
            <a:avLst/>
          </a:prstGeom>
          <a:solidFill>
            <a:schemeClr val="accent4">
              <a:lumMod val="60000"/>
              <a:lumOff val="40000"/>
            </a:schemeClr>
          </a:solidFill>
          <a:ln>
            <a:solidFill>
              <a:schemeClr val="tx1"/>
            </a:solidFill>
          </a:ln>
        </p:spPr>
        <p:txBody>
          <a:bodyPr vert="vert270" wrap="square" rtlCol="0">
            <a:spAutoFit/>
          </a:bodyPr>
          <a:lstStyle/>
          <a:p>
            <a:pPr algn="ctr" defTabSz="686428">
              <a:defRPr/>
            </a:pPr>
            <a:r>
              <a:rPr lang="en-CA" sz="900" b="1" dirty="0">
                <a:solidFill>
                  <a:prstClr val="white"/>
                </a:solidFill>
              </a:rPr>
              <a:t>DEM</a:t>
            </a:r>
          </a:p>
        </p:txBody>
      </p:sp>
      <p:sp>
        <p:nvSpPr>
          <p:cNvPr id="9" name="Slide Number Placeholder 8">
            <a:extLst>
              <a:ext uri="{FF2B5EF4-FFF2-40B4-BE49-F238E27FC236}">
                <a16:creationId xmlns:a16="http://schemas.microsoft.com/office/drawing/2014/main" id="{B6D8045B-DC6E-4B4C-B588-7FEDAFB060D9}"/>
              </a:ext>
            </a:extLst>
          </p:cNvPr>
          <p:cNvSpPr>
            <a:spLocks noGrp="1"/>
          </p:cNvSpPr>
          <p:nvPr>
            <p:ph type="sldNum" sz="quarter" idx="12"/>
          </p:nvPr>
        </p:nvSpPr>
        <p:spPr/>
        <p:txBody>
          <a:bodyPr/>
          <a:lstStyle/>
          <a:p>
            <a:fld id="{EDB761FF-D525-D64B-8909-8CF25B3FD48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5792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2D072-B898-4BE2-9A60-F7F5049758A3}"/>
              </a:ext>
            </a:extLst>
          </p:cNvPr>
          <p:cNvSpPr>
            <a:spLocks noGrp="1"/>
          </p:cNvSpPr>
          <p:nvPr>
            <p:ph type="sldNum" sz="quarter" idx="12"/>
          </p:nvPr>
        </p:nvSpPr>
        <p:spPr/>
        <p:txBody>
          <a:bodyPr/>
          <a:lstStyle/>
          <a:p>
            <a:pPr>
              <a:defRPr/>
            </a:pPr>
            <a:fld id="{EDB761FF-D525-D64B-8909-8CF25B3FD480}" type="slidenum">
              <a:rPr lang="en-US" smtClean="0">
                <a:solidFill>
                  <a:prstClr val="black"/>
                </a:solidFill>
              </a:rPr>
              <a:pPr>
                <a:defRPr/>
              </a:pPr>
              <a:t>13</a:t>
            </a:fld>
            <a:endParaRPr lang="en-US" dirty="0">
              <a:solidFill>
                <a:prstClr val="black"/>
              </a:solidFill>
            </a:endParaRPr>
          </a:p>
        </p:txBody>
      </p:sp>
      <p:sp>
        <p:nvSpPr>
          <p:cNvPr id="8" name="Rectangle: Rounded Corners 7">
            <a:extLst>
              <a:ext uri="{FF2B5EF4-FFF2-40B4-BE49-F238E27FC236}">
                <a16:creationId xmlns:a16="http://schemas.microsoft.com/office/drawing/2014/main" id="{75375F75-917A-4690-AFDB-B5FBE25AAD86}"/>
              </a:ext>
            </a:extLst>
          </p:cNvPr>
          <p:cNvSpPr/>
          <p:nvPr/>
        </p:nvSpPr>
        <p:spPr>
          <a:xfrm>
            <a:off x="688976" y="781051"/>
            <a:ext cx="10725150" cy="5257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sz="2400" b="1" dirty="0">
                <a:solidFill>
                  <a:prstClr val="black"/>
                </a:solidFill>
                <a:ea typeface="Times New Roman" panose="02020603050405020304" pitchFamily="18" charset="0"/>
                <a:cs typeface="Times New Roman" panose="02020603050405020304" pitchFamily="18" charset="0"/>
              </a:rPr>
              <a:t>SDIP- Status of Current Projects</a:t>
            </a:r>
          </a:p>
          <a:p>
            <a:pPr>
              <a:defRPr/>
            </a:pPr>
            <a:r>
              <a:rPr lang="en-CA" b="1" dirty="0">
                <a:solidFill>
                  <a:prstClr val="black"/>
                </a:solidFill>
                <a:ea typeface="Times New Roman" panose="02020603050405020304" pitchFamily="18" charset="0"/>
                <a:cs typeface="Times New Roman" panose="02020603050405020304" pitchFamily="18" charset="0"/>
              </a:rPr>
              <a:t>Omnibus</a:t>
            </a:r>
            <a:endParaRPr lang="en-CA" dirty="0">
              <a:solidFill>
                <a:prstClr val="black"/>
              </a:solidFill>
              <a:ea typeface="Times New Roman" panose="02020603050405020304" pitchFamily="18" charset="0"/>
              <a:cs typeface="Times New Roman" panose="02020603050405020304" pitchFamily="18" charset="0"/>
            </a:endParaRPr>
          </a:p>
          <a:p>
            <a:pPr>
              <a:defRPr/>
            </a:pPr>
            <a:r>
              <a:rPr lang="en-CA" dirty="0">
                <a:solidFill>
                  <a:prstClr val="black"/>
                </a:solidFill>
                <a:ea typeface="Times New Roman" panose="02020603050405020304" pitchFamily="18" charset="0"/>
                <a:cs typeface="Times New Roman" panose="02020603050405020304" pitchFamily="18" charset="0"/>
              </a:rPr>
              <a:t>Wave 1: Canadian Social Survey – COVID-19 and Well-being- </a:t>
            </a:r>
            <a:r>
              <a:rPr lang="en-CA" dirty="0">
                <a:solidFill>
                  <a:srgbClr val="FF0000"/>
                </a:solidFill>
                <a:ea typeface="Times New Roman" panose="02020603050405020304" pitchFamily="18" charset="0"/>
                <a:cs typeface="Times New Roman" panose="02020603050405020304" pitchFamily="18" charset="0"/>
              </a:rPr>
              <a:t>Released Sept 24 2021</a:t>
            </a:r>
          </a:p>
          <a:p>
            <a:pPr>
              <a:defRPr/>
            </a:pPr>
            <a:r>
              <a:rPr lang="en-CA" dirty="0">
                <a:solidFill>
                  <a:prstClr val="black"/>
                </a:solidFill>
                <a:ea typeface="Times New Roman" panose="02020603050405020304" pitchFamily="18" charset="0"/>
                <a:cs typeface="Times New Roman" panose="02020603050405020304" pitchFamily="18" charset="0"/>
              </a:rPr>
              <a:t>“Changes in fertility intentions in response to the COVID-19 pandemic”- </a:t>
            </a:r>
            <a:r>
              <a:rPr lang="en-CA" dirty="0">
                <a:solidFill>
                  <a:srgbClr val="FF0000"/>
                </a:solidFill>
                <a:ea typeface="Times New Roman" panose="02020603050405020304" pitchFamily="18" charset="0"/>
                <a:cs typeface="Times New Roman" panose="02020603050405020304" pitchFamily="18" charset="0"/>
              </a:rPr>
              <a:t>Released December 1, 2021</a:t>
            </a:r>
          </a:p>
          <a:p>
            <a:pPr>
              <a:defRPr/>
            </a:pPr>
            <a:r>
              <a:rPr lang="en-CA" dirty="0">
                <a:solidFill>
                  <a:prstClr val="black"/>
                </a:solidFill>
                <a:ea typeface="Times New Roman" panose="02020603050405020304" pitchFamily="18" charset="0"/>
                <a:cs typeface="Times New Roman" panose="02020603050405020304" pitchFamily="18" charset="0"/>
              </a:rPr>
              <a:t>Wave 2: Canadian Social Survey – Well-being, Activities and Perception of Time- </a:t>
            </a:r>
            <a:r>
              <a:rPr lang="en-CA" dirty="0">
                <a:solidFill>
                  <a:srgbClr val="FF0000"/>
                </a:solidFill>
                <a:ea typeface="Times New Roman" panose="02020603050405020304" pitchFamily="18" charset="0"/>
                <a:cs typeface="Times New Roman" panose="02020603050405020304" pitchFamily="18" charset="0"/>
              </a:rPr>
              <a:t>Released Nov 24 2021</a:t>
            </a:r>
          </a:p>
          <a:p>
            <a:pPr>
              <a:defRPr/>
            </a:pPr>
            <a:r>
              <a:rPr lang="en-CA" dirty="0">
                <a:solidFill>
                  <a:prstClr val="black"/>
                </a:solidFill>
                <a:ea typeface="Times New Roman" panose="02020603050405020304" pitchFamily="18" charset="0"/>
                <a:cs typeface="Times New Roman" panose="02020603050405020304" pitchFamily="18" charset="0"/>
              </a:rPr>
              <a:t>Wave 3: Canadian Social Survey – Well-being, Unpaid Work and Family- </a:t>
            </a:r>
            <a:r>
              <a:rPr lang="en-CA" dirty="0">
                <a:solidFill>
                  <a:srgbClr val="FF0000"/>
                </a:solidFill>
                <a:ea typeface="Times New Roman" panose="02020603050405020304" pitchFamily="18" charset="0"/>
                <a:cs typeface="Times New Roman" panose="02020603050405020304" pitchFamily="18" charset="0"/>
              </a:rPr>
              <a:t>Released Feb 21 2022</a:t>
            </a:r>
            <a:endParaRPr lang="en-CA" dirty="0">
              <a:solidFill>
                <a:srgbClr val="00B050"/>
              </a:solidFill>
              <a:ea typeface="Times New Roman" panose="02020603050405020304" pitchFamily="18" charset="0"/>
              <a:cs typeface="Times New Roman" panose="02020603050405020304" pitchFamily="18" charset="0"/>
            </a:endParaRPr>
          </a:p>
          <a:p>
            <a:pPr>
              <a:defRPr/>
            </a:pPr>
            <a:r>
              <a:rPr lang="en-CA" dirty="0">
                <a:solidFill>
                  <a:prstClr val="black"/>
                </a:solidFill>
                <a:ea typeface="Times New Roman" panose="02020603050405020304" pitchFamily="18" charset="0"/>
                <a:cs typeface="Times New Roman" panose="02020603050405020304" pitchFamily="18" charset="0"/>
              </a:rPr>
              <a:t>Wave 4: Canadian Social Survey – Well-being and Family Relationships- </a:t>
            </a:r>
            <a:r>
              <a:rPr lang="en-CA" dirty="0">
                <a:solidFill>
                  <a:srgbClr val="FF0000"/>
                </a:solidFill>
                <a:ea typeface="Times New Roman" panose="02020603050405020304" pitchFamily="18" charset="0"/>
                <a:cs typeface="Times New Roman" panose="02020603050405020304" pitchFamily="18" charset="0"/>
              </a:rPr>
              <a:t>Released May 17 2022</a:t>
            </a:r>
          </a:p>
          <a:p>
            <a:pPr>
              <a:defRPr/>
            </a:pPr>
            <a:r>
              <a:rPr lang="en-CA" dirty="0">
                <a:solidFill>
                  <a:prstClr val="black"/>
                </a:solidFill>
                <a:ea typeface="Times New Roman" panose="02020603050405020304" pitchFamily="18" charset="0"/>
                <a:cs typeface="Times New Roman" panose="02020603050405020304" pitchFamily="18" charset="0"/>
              </a:rPr>
              <a:t>Wave 5: </a:t>
            </a:r>
            <a:r>
              <a:rPr lang="fr-FR" dirty="0">
                <a:solidFill>
                  <a:prstClr val="black"/>
                </a:solidFill>
              </a:rPr>
              <a:t>Canadian Social Survey – </a:t>
            </a:r>
            <a:r>
              <a:rPr lang="fr-FR" dirty="0" err="1">
                <a:solidFill>
                  <a:prstClr val="black"/>
                </a:solidFill>
              </a:rPr>
              <a:t>Well-being</a:t>
            </a:r>
            <a:r>
              <a:rPr lang="fr-FR" dirty="0">
                <a:solidFill>
                  <a:prstClr val="black"/>
                </a:solidFill>
              </a:rPr>
              <a:t>, </a:t>
            </a:r>
            <a:r>
              <a:rPr lang="fr-FR" dirty="0" err="1">
                <a:solidFill>
                  <a:prstClr val="black"/>
                </a:solidFill>
              </a:rPr>
              <a:t>Shared</a:t>
            </a:r>
            <a:r>
              <a:rPr lang="fr-FR" dirty="0">
                <a:solidFill>
                  <a:prstClr val="black"/>
                </a:solidFill>
              </a:rPr>
              <a:t> Values and Trust-</a:t>
            </a:r>
            <a:r>
              <a:rPr lang="fr-FR" dirty="0">
                <a:solidFill>
                  <a:prstClr val="white"/>
                </a:solidFill>
              </a:rPr>
              <a:t> </a:t>
            </a:r>
            <a:r>
              <a:rPr lang="en-CA" dirty="0">
                <a:solidFill>
                  <a:srgbClr val="00B050"/>
                </a:solidFill>
                <a:ea typeface="Times New Roman" panose="02020603050405020304" pitchFamily="18" charset="0"/>
                <a:cs typeface="Times New Roman" panose="02020603050405020304" pitchFamily="18" charset="0"/>
              </a:rPr>
              <a:t>Collection started April 22 2022</a:t>
            </a:r>
          </a:p>
          <a:p>
            <a:r>
              <a:rPr lang="en-CA" dirty="0">
                <a:solidFill>
                  <a:prstClr val="black"/>
                </a:solidFill>
                <a:ea typeface="Times New Roman" panose="02020603050405020304" pitchFamily="18" charset="0"/>
                <a:cs typeface="Times New Roman" panose="02020603050405020304" pitchFamily="18" charset="0"/>
              </a:rPr>
              <a:t>Wave 6: </a:t>
            </a:r>
            <a:r>
              <a:rPr lang="fr-FR" dirty="0">
                <a:solidFill>
                  <a:prstClr val="black"/>
                </a:solidFill>
              </a:rPr>
              <a:t>Canadian Social Survey </a:t>
            </a:r>
            <a:r>
              <a:rPr lang="en-CA" dirty="0">
                <a:solidFill>
                  <a:prstClr val="black"/>
                </a:solidFill>
              </a:rPr>
              <a:t>– Well-being and Caregiving - </a:t>
            </a:r>
            <a:r>
              <a:rPr lang="en-CA" dirty="0">
                <a:solidFill>
                  <a:srgbClr val="00B050"/>
                </a:solidFill>
                <a:ea typeface="Times New Roman" panose="02020603050405020304" pitchFamily="18" charset="0"/>
                <a:cs typeface="Times New Roman" panose="02020603050405020304" pitchFamily="18" charset="0"/>
              </a:rPr>
              <a:t>Collection starts July 15 2022</a:t>
            </a:r>
          </a:p>
          <a:p>
            <a:pPr>
              <a:defRPr/>
            </a:pPr>
            <a:endParaRPr lang="en-CA" dirty="0">
              <a:solidFill>
                <a:prstClr val="black"/>
              </a:solidFill>
              <a:ea typeface="Times New Roman" panose="02020603050405020304" pitchFamily="18" charset="0"/>
              <a:cs typeface="Times New Roman" panose="02020603050405020304" pitchFamily="18" charset="0"/>
            </a:endParaRPr>
          </a:p>
          <a:p>
            <a:pPr>
              <a:defRPr/>
            </a:pPr>
            <a:r>
              <a:rPr lang="en-CA" dirty="0">
                <a:solidFill>
                  <a:prstClr val="black"/>
                </a:solidFill>
                <a:ea typeface="Times New Roman" panose="02020603050405020304" pitchFamily="18" charset="0"/>
                <a:cs typeface="Times New Roman" panose="02020603050405020304" pitchFamily="18" charset="0"/>
              </a:rPr>
              <a:t>Northern Omnibus- </a:t>
            </a:r>
            <a:r>
              <a:rPr lang="en-CA" dirty="0">
                <a:solidFill>
                  <a:srgbClr val="00B050"/>
                </a:solidFill>
                <a:ea typeface="Times New Roman" panose="02020603050405020304" pitchFamily="18" charset="0"/>
                <a:cs typeface="Times New Roman" panose="02020603050405020304" pitchFamily="18" charset="0"/>
              </a:rPr>
              <a:t>Collection Oct/Nov 2022</a:t>
            </a:r>
          </a:p>
          <a:p>
            <a:pPr>
              <a:defRPr/>
            </a:pPr>
            <a:endParaRPr lang="en-CA" dirty="0">
              <a:solidFill>
                <a:prstClr val="black"/>
              </a:solidFill>
              <a:ea typeface="Times New Roman" panose="02020603050405020304" pitchFamily="18" charset="0"/>
              <a:cs typeface="Times New Roman" panose="02020603050405020304" pitchFamily="18" charset="0"/>
            </a:endParaRPr>
          </a:p>
          <a:p>
            <a:pPr>
              <a:defRPr/>
            </a:pPr>
            <a:r>
              <a:rPr lang="en-CA" b="1" dirty="0">
                <a:solidFill>
                  <a:prstClr val="black"/>
                </a:solidFill>
                <a:ea typeface="Times New Roman" panose="02020603050405020304" pitchFamily="18" charset="0"/>
                <a:cs typeface="Times New Roman" panose="02020603050405020304" pitchFamily="18" charset="0"/>
              </a:rPr>
              <a:t>Web Panel</a:t>
            </a:r>
            <a:endParaRPr lang="en-CA" dirty="0">
              <a:solidFill>
                <a:prstClr val="black"/>
              </a:solidFill>
              <a:ea typeface="Times New Roman" panose="02020603050405020304" pitchFamily="18" charset="0"/>
              <a:cs typeface="Times New Roman" panose="02020603050405020304" pitchFamily="18" charset="0"/>
            </a:endParaRPr>
          </a:p>
          <a:p>
            <a:pPr>
              <a:defRPr/>
            </a:pPr>
            <a:r>
              <a:rPr lang="en-CA" dirty="0">
                <a:solidFill>
                  <a:prstClr val="black"/>
                </a:solidFill>
                <a:ea typeface="Times New Roman" panose="02020603050405020304" pitchFamily="18" charset="0"/>
                <a:cs typeface="Times New Roman" panose="02020603050405020304" pitchFamily="18" charset="0"/>
              </a:rPr>
              <a:t>Wave 1: Portrait of Canadian Society – Perceptions of Life During the Pandemic- </a:t>
            </a:r>
            <a:r>
              <a:rPr lang="en-CA" dirty="0">
                <a:solidFill>
                  <a:srgbClr val="FF0000"/>
                </a:solidFill>
                <a:ea typeface="Times New Roman" panose="02020603050405020304" pitchFamily="18" charset="0"/>
                <a:cs typeface="Times New Roman" panose="02020603050405020304" pitchFamily="18" charset="0"/>
              </a:rPr>
              <a:t>Released Sept 24 2021</a:t>
            </a:r>
          </a:p>
          <a:p>
            <a:pPr>
              <a:defRPr/>
            </a:pPr>
            <a:r>
              <a:rPr lang="en-CA" dirty="0">
                <a:solidFill>
                  <a:prstClr val="black"/>
                </a:solidFill>
                <a:ea typeface="Times New Roman" panose="02020603050405020304" pitchFamily="18" charset="0"/>
                <a:cs typeface="Times New Roman" panose="02020603050405020304" pitchFamily="18" charset="0"/>
              </a:rPr>
              <a:t>Wave 2: Portrait of Canadian Society – Experiences During the Pandemic- </a:t>
            </a:r>
            <a:r>
              <a:rPr lang="en-CA" dirty="0">
                <a:solidFill>
                  <a:srgbClr val="FF0000"/>
                </a:solidFill>
                <a:ea typeface="Times New Roman" panose="02020603050405020304" pitchFamily="18" charset="0"/>
                <a:cs typeface="Times New Roman" panose="02020603050405020304" pitchFamily="18" charset="0"/>
              </a:rPr>
              <a:t>Released Sept 27 2021</a:t>
            </a:r>
          </a:p>
          <a:p>
            <a:pPr>
              <a:defRPr/>
            </a:pPr>
            <a:r>
              <a:rPr lang="en-CA" dirty="0">
                <a:solidFill>
                  <a:prstClr val="black"/>
                </a:solidFill>
                <a:ea typeface="Times New Roman" panose="02020603050405020304" pitchFamily="18" charset="0"/>
                <a:cs typeface="Times New Roman" panose="02020603050405020304" pitchFamily="18" charset="0"/>
              </a:rPr>
              <a:t>Wave 3: Portrait of Canadian Society – Social Impacts of Inflation- </a:t>
            </a:r>
            <a:r>
              <a:rPr lang="en-CA" dirty="0">
                <a:solidFill>
                  <a:srgbClr val="00B050"/>
                </a:solidFill>
                <a:ea typeface="Times New Roman" panose="02020603050405020304" pitchFamily="18" charset="0"/>
                <a:cs typeface="Times New Roman" panose="02020603050405020304" pitchFamily="18" charset="0"/>
              </a:rPr>
              <a:t>Collection April 19, Release June 14 2022</a:t>
            </a:r>
            <a:endParaRPr lang="en-CA" dirty="0">
              <a:solidFill>
                <a:srgbClr val="FF0000"/>
              </a:solidFill>
              <a:ea typeface="Times New Roman" panose="02020603050405020304" pitchFamily="18" charset="0"/>
              <a:cs typeface="Times New Roman" panose="02020603050405020304" pitchFamily="18" charset="0"/>
            </a:endParaRPr>
          </a:p>
          <a:p>
            <a:pPr>
              <a:defRPr/>
            </a:pPr>
            <a:endParaRPr lang="en-CA" dirty="0">
              <a:solidFill>
                <a:srgbClr val="FF0000"/>
              </a:solidFill>
              <a:ea typeface="Times New Roman" panose="02020603050405020304" pitchFamily="18" charset="0"/>
              <a:cs typeface="Times New Roman" panose="02020603050405020304" pitchFamily="18" charset="0"/>
            </a:endParaRPr>
          </a:p>
          <a:p>
            <a:pPr>
              <a:defRPr/>
            </a:pPr>
            <a:r>
              <a:rPr lang="en-CA" dirty="0">
                <a:solidFill>
                  <a:prstClr val="black"/>
                </a:solidFill>
              </a:rPr>
              <a:t>Survey Series on People and their Communities Wave 1- </a:t>
            </a:r>
            <a:r>
              <a:rPr lang="en-CA" dirty="0">
                <a:solidFill>
                  <a:srgbClr val="00B050"/>
                </a:solidFill>
              </a:rPr>
              <a:t>Collection Nov 2022 TBD</a:t>
            </a:r>
          </a:p>
        </p:txBody>
      </p:sp>
    </p:spTree>
    <p:extLst>
      <p:ext uri="{BB962C8B-B14F-4D97-AF65-F5344CB8AC3E}">
        <p14:creationId xmlns:p14="http://schemas.microsoft.com/office/powerpoint/2010/main" val="236946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2438E87-6CCE-4187-95EE-6E586F470B12}"/>
              </a:ext>
            </a:extLst>
          </p:cNvPr>
          <p:cNvSpPr>
            <a:spLocks noGrp="1"/>
          </p:cNvSpPr>
          <p:nvPr>
            <p:ph type="title"/>
          </p:nvPr>
        </p:nvSpPr>
        <p:spPr>
          <a:xfrm>
            <a:off x="309332" y="880096"/>
            <a:ext cx="10845800" cy="1311128"/>
          </a:xfrm>
        </p:spPr>
        <p:txBody>
          <a:bodyPr wrap="square">
            <a:spAutoFit/>
          </a:bodyPr>
          <a:lstStyle/>
          <a:p>
            <a:r>
              <a:rPr lang="en-CA" sz="2800" b="1" dirty="0">
                <a:latin typeface="+mn-lt"/>
              </a:rPr>
              <a:t>DDAP Diverse Panel (Survey Series on People and their Communities)</a:t>
            </a:r>
            <a:br>
              <a:rPr lang="en-CA" sz="2800" b="1" dirty="0">
                <a:latin typeface="+mn-lt"/>
              </a:rPr>
            </a:br>
            <a:r>
              <a:rPr lang="en-CA" sz="2800" b="1" dirty="0">
                <a:latin typeface="+mn-lt"/>
              </a:rPr>
              <a:t>Proposed design and content</a:t>
            </a:r>
            <a:br>
              <a:rPr lang="en-CA" sz="3200" b="1" dirty="0">
                <a:latin typeface="+mn-lt"/>
              </a:rPr>
            </a:br>
            <a:endParaRPr lang="en-CA" sz="3200" b="1" dirty="0">
              <a:solidFill>
                <a:srgbClr val="002060"/>
              </a:solidFill>
              <a:latin typeface="+mn-lt"/>
            </a:endParaRPr>
          </a:p>
        </p:txBody>
      </p:sp>
      <p:sp>
        <p:nvSpPr>
          <p:cNvPr id="8" name="Slide Number Placeholder 4">
            <a:extLst>
              <a:ext uri="{FF2B5EF4-FFF2-40B4-BE49-F238E27FC236}">
                <a16:creationId xmlns:a16="http://schemas.microsoft.com/office/drawing/2014/main" id="{B008782A-ACFA-4397-BFE6-15C3B2219298}"/>
              </a:ext>
            </a:extLst>
          </p:cNvPr>
          <p:cNvSpPr>
            <a:spLocks noGrp="1"/>
          </p:cNvSpPr>
          <p:nvPr>
            <p:ph type="sldNum" sz="quarter" idx="12"/>
          </p:nvPr>
        </p:nvSpPr>
        <p:spPr>
          <a:xfrm>
            <a:off x="11727712" y="5961063"/>
            <a:ext cx="464288" cy="254060"/>
          </a:xfrm>
          <a:prstGeom prst="rect">
            <a:avLst/>
          </a:prstGeom>
        </p:spPr>
        <p:txBody>
          <a:bodyPr/>
          <a:lstStyle/>
          <a:p>
            <a:pPr>
              <a:defRPr/>
            </a:pPr>
            <a:fld id="{EDB761FF-D525-D64B-8909-8CF25B3FD480}" type="slidenum">
              <a:rPr lang="en-US" sz="1100" smtClean="0">
                <a:solidFill>
                  <a:prstClr val="black"/>
                </a:solidFill>
              </a:rPr>
              <a:pPr>
                <a:defRPr/>
              </a:pPr>
              <a:t>14</a:t>
            </a:fld>
            <a:endParaRPr lang="en-US" sz="1100" dirty="0">
              <a:solidFill>
                <a:prstClr val="black"/>
              </a:solidFill>
            </a:endParaRPr>
          </a:p>
        </p:txBody>
      </p:sp>
      <p:sp>
        <p:nvSpPr>
          <p:cNvPr id="2" name="Rectangle 1">
            <a:extLst>
              <a:ext uri="{FF2B5EF4-FFF2-40B4-BE49-F238E27FC236}">
                <a16:creationId xmlns:a16="http://schemas.microsoft.com/office/drawing/2014/main" id="{ADA8D885-4F4B-45F4-B8CE-FC6E96558055}"/>
              </a:ext>
            </a:extLst>
          </p:cNvPr>
          <p:cNvSpPr/>
          <p:nvPr/>
        </p:nvSpPr>
        <p:spPr>
          <a:xfrm>
            <a:off x="142341" y="1848747"/>
            <a:ext cx="8413072" cy="4524315"/>
          </a:xfrm>
          <a:prstGeom prst="rect">
            <a:avLst/>
          </a:prstGeom>
        </p:spPr>
        <p:txBody>
          <a:bodyPr wrap="square">
            <a:spAutoFit/>
          </a:bodyPr>
          <a:lstStyle/>
          <a:p>
            <a:pPr marL="285750" indent="-285750">
              <a:buFont typeface="Arial" panose="020B0604020202020204" pitchFamily="34" charset="0"/>
              <a:buChar char="•"/>
              <a:defRPr/>
            </a:pPr>
            <a:r>
              <a:rPr lang="en-CA" b="1" dirty="0">
                <a:solidFill>
                  <a:prstClr val="black"/>
                </a:solidFill>
                <a:cs typeface="Arial" panose="020B0604020202020204" pitchFamily="34" charset="0"/>
              </a:rPr>
              <a:t>Objectives </a:t>
            </a: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Comparisons between visible minority groups and also with non-visible minority population </a:t>
            </a: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Descriptive statistics of visible minority groups, focusing on intersectionality </a:t>
            </a:r>
          </a:p>
          <a:p>
            <a:pPr>
              <a:defRPr/>
            </a:pPr>
            <a:endParaRPr lang="en-CA" sz="1400" dirty="0">
              <a:solidFill>
                <a:prstClr val="black"/>
              </a:solidFill>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defRPr/>
            </a:pPr>
            <a:r>
              <a:rPr lang="fr-CA" b="1" dirty="0" err="1">
                <a:solidFill>
                  <a:prstClr val="black"/>
                </a:solidFill>
                <a:ea typeface="Times New Roman" panose="02020603050405020304" pitchFamily="18" charset="0"/>
                <a:cs typeface="Arial" panose="020B0604020202020204" pitchFamily="34" charset="0"/>
              </a:rPr>
              <a:t>Domains</a:t>
            </a:r>
            <a:r>
              <a:rPr lang="fr-CA" b="1" dirty="0">
                <a:solidFill>
                  <a:prstClr val="black"/>
                </a:solidFill>
                <a:ea typeface="Times New Roman" panose="02020603050405020304" pitchFamily="18" charset="0"/>
                <a:cs typeface="Arial" panose="020B0604020202020204" pitchFamily="34" charset="0"/>
              </a:rPr>
              <a:t> of </a:t>
            </a:r>
            <a:r>
              <a:rPr lang="fr-CA" b="1" dirty="0" err="1">
                <a:solidFill>
                  <a:prstClr val="black"/>
                </a:solidFill>
                <a:cs typeface="Arial" panose="020B0604020202020204" pitchFamily="34" charset="0"/>
              </a:rPr>
              <a:t>interest</a:t>
            </a:r>
            <a:r>
              <a:rPr lang="fr-CA" b="1" dirty="0">
                <a:solidFill>
                  <a:prstClr val="black"/>
                </a:solidFill>
                <a:cs typeface="Arial" panose="020B0604020202020204" pitchFamily="34" charset="0"/>
              </a:rPr>
              <a:t> </a:t>
            </a: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Visible Minority groups (seven most populous groups) </a:t>
            </a: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Gender </a:t>
            </a:r>
          </a:p>
          <a:p>
            <a:pPr marL="742950" lvl="1" indent="-285750">
              <a:buFont typeface="Arial" panose="020B0604020202020204" pitchFamily="34" charset="0"/>
              <a:buChar char="•"/>
              <a:defRPr/>
            </a:pPr>
            <a:r>
              <a:rPr lang="fr-FR" sz="1600" dirty="0">
                <a:solidFill>
                  <a:prstClr val="black"/>
                </a:solidFill>
                <a:cs typeface="Arial" panose="020B0604020202020204" pitchFamily="34" charset="0"/>
              </a:rPr>
              <a:t>Immigration - </a:t>
            </a:r>
            <a:r>
              <a:rPr lang="fr-FR" sz="1600" dirty="0" err="1">
                <a:solidFill>
                  <a:prstClr val="black"/>
                </a:solidFill>
                <a:cs typeface="Arial" panose="020B0604020202020204" pitchFamily="34" charset="0"/>
              </a:rPr>
              <a:t>recent</a:t>
            </a:r>
            <a:r>
              <a:rPr lang="fr-FR" sz="1600" dirty="0">
                <a:solidFill>
                  <a:prstClr val="black"/>
                </a:solidFill>
                <a:cs typeface="Arial" panose="020B0604020202020204" pitchFamily="34" charset="0"/>
              </a:rPr>
              <a:t> immigrants and </a:t>
            </a:r>
            <a:r>
              <a:rPr lang="fr-FR" sz="1600" dirty="0" err="1">
                <a:solidFill>
                  <a:prstClr val="black"/>
                </a:solidFill>
                <a:cs typeface="Arial" panose="020B0604020202020204" pitchFamily="34" charset="0"/>
              </a:rPr>
              <a:t>established</a:t>
            </a:r>
            <a:r>
              <a:rPr lang="fr-FR" sz="1600" dirty="0">
                <a:solidFill>
                  <a:prstClr val="black"/>
                </a:solidFill>
                <a:cs typeface="Arial" panose="020B0604020202020204" pitchFamily="34" charset="0"/>
              </a:rPr>
              <a:t> immigrants </a:t>
            </a:r>
            <a:endParaRPr lang="en-CA" sz="1600" dirty="0">
              <a:solidFill>
                <a:prstClr val="black"/>
              </a:solidFill>
              <a:cs typeface="Arial" panose="020B0604020202020204" pitchFamily="34" charset="0"/>
            </a:endParaRP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Education </a:t>
            </a: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Age group  </a:t>
            </a: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Geography</a:t>
            </a:r>
            <a:endParaRPr lang="fr-FR" sz="1400" dirty="0">
              <a:solidFill>
                <a:prstClr val="black"/>
              </a:solidFill>
              <a:ea typeface="Times New Roman" panose="02020603050405020304" pitchFamily="18" charset="0"/>
              <a:cs typeface="Arial" panose="020B0604020202020204" pitchFamily="34" charset="0"/>
            </a:endParaRPr>
          </a:p>
          <a:p>
            <a:pPr marL="285750" indent="-285750">
              <a:spcBef>
                <a:spcPts val="1200"/>
              </a:spcBef>
              <a:buFont typeface="Arial" panose="020B0604020202020204" pitchFamily="34" charset="0"/>
              <a:buChar char="•"/>
              <a:defRPr/>
            </a:pPr>
            <a:r>
              <a:rPr lang="fr-FR" b="1" dirty="0" err="1">
                <a:solidFill>
                  <a:prstClr val="black"/>
                </a:solidFill>
                <a:cs typeface="Arial" panose="020B0604020202020204" pitchFamily="34" charset="0"/>
              </a:rPr>
              <a:t>Proposed</a:t>
            </a:r>
            <a:r>
              <a:rPr lang="fr-FR" b="1" dirty="0">
                <a:solidFill>
                  <a:prstClr val="black"/>
                </a:solidFill>
                <a:cs typeface="Arial" panose="020B0604020202020204" pitchFamily="34" charset="0"/>
              </a:rPr>
              <a:t> content (1st panel)</a:t>
            </a:r>
          </a:p>
          <a:p>
            <a:pPr marL="742950" lvl="1" indent="-285750">
              <a:buFont typeface="Arial" panose="020B0604020202020204" pitchFamily="34" charset="0"/>
              <a:buChar char="•"/>
              <a:defRPr/>
            </a:pPr>
            <a:r>
              <a:rPr lang="fr-FR" sz="1600" dirty="0">
                <a:solidFill>
                  <a:prstClr val="black"/>
                </a:solidFill>
                <a:cs typeface="Arial" panose="020B0604020202020204" pitchFamily="34" charset="0"/>
              </a:rPr>
              <a:t>Participation in groups</a:t>
            </a:r>
            <a:endParaRPr lang="en-CA" sz="1600" dirty="0">
              <a:solidFill>
                <a:prstClr val="black"/>
              </a:solidFill>
              <a:cs typeface="Arial" panose="020B0604020202020204" pitchFamily="34" charset="0"/>
            </a:endParaRP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Trust and belonging</a:t>
            </a:r>
          </a:p>
          <a:p>
            <a:pPr marL="742950" lvl="1" indent="-285750">
              <a:buFont typeface="Arial" panose="020B0604020202020204" pitchFamily="34" charset="0"/>
              <a:buChar char="•"/>
              <a:defRPr/>
            </a:pPr>
            <a:r>
              <a:rPr lang="en-CA" sz="1600" dirty="0">
                <a:solidFill>
                  <a:prstClr val="black"/>
                </a:solidFill>
                <a:cs typeface="Arial" panose="020B0604020202020204" pitchFamily="34" charset="0"/>
              </a:rPr>
              <a:t>Confidence in institutions</a:t>
            </a:r>
          </a:p>
          <a:p>
            <a:pPr marL="742950" lvl="1" indent="-285750">
              <a:buSzPct val="70000"/>
              <a:buFont typeface="Courier New" panose="02070309020205020404" pitchFamily="49" charset="0"/>
              <a:buChar char="o"/>
              <a:defRPr/>
            </a:pPr>
            <a:endParaRPr lang="en-CA" dirty="0">
              <a:solidFill>
                <a:prstClr val="black"/>
              </a:solidFill>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788247" y="1370686"/>
            <a:ext cx="3847531" cy="4844437"/>
          </a:xfrm>
          <a:prstGeom prst="rect">
            <a:avLst/>
          </a:prstGeom>
        </p:spPr>
      </p:pic>
    </p:spTree>
    <p:extLst>
      <p:ext uri="{BB962C8B-B14F-4D97-AF65-F5344CB8AC3E}">
        <p14:creationId xmlns:p14="http://schemas.microsoft.com/office/powerpoint/2010/main" val="98440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621C-6F45-B242-BB65-E518082388E2}"/>
              </a:ext>
            </a:extLst>
          </p:cNvPr>
          <p:cNvSpPr>
            <a:spLocks noGrp="1"/>
          </p:cNvSpPr>
          <p:nvPr>
            <p:ph type="ctrTitle"/>
          </p:nvPr>
        </p:nvSpPr>
        <p:spPr>
          <a:xfrm>
            <a:off x="1395413" y="3374997"/>
            <a:ext cx="9144000" cy="679422"/>
          </a:xfrm>
        </p:spPr>
        <p:txBody>
          <a:bodyPr/>
          <a:lstStyle/>
          <a:p>
            <a:r>
              <a:rPr lang="en-CA" sz="3600" dirty="0">
                <a:latin typeface="+mn-lt"/>
              </a:rPr>
              <a:t>Canadians at Work and at Home</a:t>
            </a:r>
            <a:br>
              <a:rPr lang="en-CA" sz="3600" dirty="0"/>
            </a:br>
            <a:endParaRPr lang="en-US" sz="3600" dirty="0"/>
          </a:p>
        </p:txBody>
      </p:sp>
    </p:spTree>
    <p:extLst>
      <p:ext uri="{BB962C8B-B14F-4D97-AF65-F5344CB8AC3E}">
        <p14:creationId xmlns:p14="http://schemas.microsoft.com/office/powerpoint/2010/main" val="347778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2438E87-6CCE-4187-95EE-6E586F470B12}"/>
              </a:ext>
            </a:extLst>
          </p:cNvPr>
          <p:cNvSpPr>
            <a:spLocks noGrp="1"/>
          </p:cNvSpPr>
          <p:nvPr>
            <p:ph type="title"/>
          </p:nvPr>
        </p:nvSpPr>
        <p:spPr>
          <a:xfrm>
            <a:off x="0" y="839309"/>
            <a:ext cx="10845800" cy="978729"/>
          </a:xfrm>
        </p:spPr>
        <p:txBody>
          <a:bodyPr>
            <a:spAutoFit/>
          </a:bodyPr>
          <a:lstStyle/>
          <a:p>
            <a:r>
              <a:rPr lang="en-CA" sz="3200" b="1" dirty="0">
                <a:latin typeface="+mn-lt"/>
              </a:rPr>
              <a:t>Canadians at work and at home</a:t>
            </a:r>
            <a:br>
              <a:rPr lang="en-CA" sz="3200" b="1" dirty="0">
                <a:latin typeface="+mn-lt"/>
              </a:rPr>
            </a:br>
            <a:endParaRPr lang="en-CA" sz="3200" b="1" dirty="0">
              <a:solidFill>
                <a:srgbClr val="002060"/>
              </a:solidFill>
              <a:latin typeface="+mn-lt"/>
            </a:endParaRPr>
          </a:p>
        </p:txBody>
      </p:sp>
      <p:sp>
        <p:nvSpPr>
          <p:cNvPr id="8" name="Slide Number Placeholder 4">
            <a:extLst>
              <a:ext uri="{FF2B5EF4-FFF2-40B4-BE49-F238E27FC236}">
                <a16:creationId xmlns:a16="http://schemas.microsoft.com/office/drawing/2014/main" id="{B008782A-ACFA-4397-BFE6-15C3B2219298}"/>
              </a:ext>
            </a:extLst>
          </p:cNvPr>
          <p:cNvSpPr>
            <a:spLocks noGrp="1"/>
          </p:cNvSpPr>
          <p:nvPr>
            <p:ph type="sldNum" sz="quarter" idx="12"/>
          </p:nvPr>
        </p:nvSpPr>
        <p:spPr>
          <a:xfrm>
            <a:off x="11600121" y="5961063"/>
            <a:ext cx="591879" cy="227086"/>
          </a:xfrm>
          <a:prstGeom prst="rect">
            <a:avLst/>
          </a:prstGeom>
        </p:spPr>
        <p:txBody>
          <a:bodyPr/>
          <a:lstStyle/>
          <a:p>
            <a:pPr>
              <a:defRPr/>
            </a:pPr>
            <a:fld id="{EDB761FF-D525-D64B-8909-8CF25B3FD480}" type="slidenum">
              <a:rPr lang="en-US" sz="1100" smtClean="0">
                <a:solidFill>
                  <a:prstClr val="black"/>
                </a:solidFill>
              </a:rPr>
              <a:pPr>
                <a:defRPr/>
              </a:pPr>
              <a:t>16</a:t>
            </a:fld>
            <a:endParaRPr lang="en-US" sz="1100" dirty="0">
              <a:solidFill>
                <a:prstClr val="black"/>
              </a:solidFill>
            </a:endParaRPr>
          </a:p>
        </p:txBody>
      </p:sp>
      <p:sp>
        <p:nvSpPr>
          <p:cNvPr id="6" name="Rectangle 17"/>
          <p:cNvSpPr txBox="1">
            <a:spLocks noChangeArrowheads="1"/>
          </p:cNvSpPr>
          <p:nvPr/>
        </p:nvSpPr>
        <p:spPr bwMode="auto">
          <a:xfrm>
            <a:off x="0" y="1453199"/>
            <a:ext cx="12264072" cy="3381375"/>
          </a:xfrm>
          <a:prstGeom prst="rect">
            <a:avLst/>
          </a:prstGeom>
          <a:noFill/>
          <a:ln>
            <a:miter lim="800000"/>
            <a:headEnd/>
            <a:tailEnd/>
          </a:ln>
        </p:spPr>
        <p:txBody>
          <a:bodyPr/>
          <a:lstStyle/>
          <a:p>
            <a:pPr marL="342900" indent="-342900" fontAlgn="base">
              <a:spcBef>
                <a:spcPct val="20000"/>
              </a:spcBef>
              <a:spcAft>
                <a:spcPct val="0"/>
              </a:spcAft>
              <a:buClr>
                <a:srgbClr val="003366"/>
              </a:buClr>
              <a:defRPr/>
            </a:pPr>
            <a:endParaRPr lang="fr-CA" sz="2800" kern="0" dirty="0">
              <a:solidFill>
                <a:srgbClr val="000000"/>
              </a:solidFill>
              <a:latin typeface="Arial"/>
              <a:ea typeface="MS PGothic" panose="020B0600070205080204" pitchFamily="34" charset="-128"/>
            </a:endParaRPr>
          </a:p>
          <a:p>
            <a:pPr marL="342900" indent="-342900" fontAlgn="base">
              <a:spcBef>
                <a:spcPct val="20000"/>
              </a:spcBef>
              <a:spcAft>
                <a:spcPct val="0"/>
              </a:spcAft>
              <a:buClr>
                <a:srgbClr val="003366"/>
              </a:buClr>
              <a:defRPr/>
            </a:pPr>
            <a:r>
              <a:rPr lang="fr-CA" sz="2800" kern="0" dirty="0">
                <a:solidFill>
                  <a:srgbClr val="000000"/>
                </a:solidFill>
                <a:latin typeface="Arial"/>
                <a:ea typeface="MS PGothic" panose="020B0600070205080204" pitchFamily="34" charset="-128"/>
              </a:rPr>
              <a:t>	</a:t>
            </a:r>
          </a:p>
        </p:txBody>
      </p:sp>
      <p:sp>
        <p:nvSpPr>
          <p:cNvPr id="9" name="Rectangle 17"/>
          <p:cNvSpPr txBox="1">
            <a:spLocks noChangeArrowheads="1"/>
          </p:cNvSpPr>
          <p:nvPr/>
        </p:nvSpPr>
        <p:spPr bwMode="auto">
          <a:xfrm>
            <a:off x="143621" y="1328673"/>
            <a:ext cx="11659148" cy="5390242"/>
          </a:xfrm>
          <a:prstGeom prst="rect">
            <a:avLst/>
          </a:prstGeom>
          <a:noFill/>
          <a:ln>
            <a:miter lim="800000"/>
            <a:headEnd/>
            <a:tailEnd/>
          </a:ln>
        </p:spPr>
        <p:txBody>
          <a:bodyPr/>
          <a:lstStyle/>
          <a:p>
            <a:pPr fontAlgn="base">
              <a:spcBef>
                <a:spcPct val="20000"/>
              </a:spcBef>
              <a:spcAft>
                <a:spcPct val="0"/>
              </a:spcAft>
              <a:buClr>
                <a:srgbClr val="003366"/>
              </a:buClr>
              <a:defRPr/>
            </a:pPr>
            <a:r>
              <a:rPr lang="fr-CA" sz="2400" kern="0" dirty="0">
                <a:ea typeface="MS PGothic" panose="020B0600070205080204" pitchFamily="34" charset="-128"/>
              </a:rPr>
              <a:t>Objectives</a:t>
            </a:r>
          </a:p>
          <a:p>
            <a:pPr marL="457200" indent="-457200" fontAlgn="base">
              <a:spcBef>
                <a:spcPct val="20000"/>
              </a:spcBef>
              <a:spcAft>
                <a:spcPct val="0"/>
              </a:spcAft>
              <a:buClr>
                <a:srgbClr val="003366"/>
              </a:buClr>
              <a:buFont typeface="Arial" panose="020B0604020202020204" pitchFamily="34" charset="0"/>
              <a:buChar char="•"/>
              <a:defRPr/>
            </a:pPr>
            <a:r>
              <a:rPr lang="fr-CA" sz="2000" kern="0" dirty="0">
                <a:ea typeface="MS PGothic" panose="020B0600070205080204" pitchFamily="34" charset="-128"/>
              </a:rPr>
              <a:t>To identify lifestyle behaviours in Canada that impact health and well-being</a:t>
            </a:r>
          </a:p>
          <a:p>
            <a:pPr marL="457200" indent="-457200" fontAlgn="base">
              <a:spcBef>
                <a:spcPct val="20000"/>
              </a:spcBef>
              <a:spcAft>
                <a:spcPct val="0"/>
              </a:spcAft>
              <a:buClr>
                <a:srgbClr val="003366"/>
              </a:buClr>
              <a:buFont typeface="Arial" panose="020B0604020202020204" pitchFamily="34" charset="0"/>
              <a:buChar char="•"/>
              <a:defRPr/>
            </a:pPr>
            <a:r>
              <a:rPr lang="fr-CA" sz="2000" kern="0" dirty="0">
                <a:ea typeface="MS PGothic" panose="020B0600070205080204" pitchFamily="34" charset="-128"/>
              </a:rPr>
              <a:t>To provide data on the social aspects of work life and the relationship between work and home life</a:t>
            </a:r>
          </a:p>
          <a:p>
            <a:pPr marL="457200" indent="-457200" fontAlgn="base">
              <a:spcBef>
                <a:spcPct val="20000"/>
              </a:spcBef>
              <a:spcAft>
                <a:spcPct val="0"/>
              </a:spcAft>
              <a:buClr>
                <a:srgbClr val="003366"/>
              </a:buClr>
              <a:buFont typeface="Arial" panose="020B0604020202020204" pitchFamily="34" charset="0"/>
              <a:buChar char="•"/>
              <a:defRPr/>
            </a:pPr>
            <a:r>
              <a:rPr lang="fr-CA" sz="2000" kern="0" dirty="0">
                <a:ea typeface="MS PGothic" panose="020B0600070205080204" pitchFamily="34" charset="-128"/>
              </a:rPr>
              <a:t>To identify new trends and issues in Canadian society	</a:t>
            </a:r>
          </a:p>
          <a:p>
            <a:pPr fontAlgn="base">
              <a:spcBef>
                <a:spcPct val="20000"/>
              </a:spcBef>
              <a:spcAft>
                <a:spcPct val="0"/>
              </a:spcAft>
              <a:buClr>
                <a:srgbClr val="003366"/>
              </a:buClr>
              <a:defRPr/>
            </a:pPr>
            <a:r>
              <a:rPr lang="fr-CA" sz="2400" kern="0" dirty="0">
                <a:ea typeface="MS PGothic" panose="020B0600070205080204" pitchFamily="34" charset="-128"/>
              </a:rPr>
              <a:t>Target population and </a:t>
            </a:r>
            <a:r>
              <a:rPr lang="fr-CA" sz="2400" kern="0" dirty="0" err="1">
                <a:ea typeface="MS PGothic" panose="020B0600070205080204" pitchFamily="34" charset="-128"/>
              </a:rPr>
              <a:t>sample</a:t>
            </a:r>
            <a:r>
              <a:rPr lang="fr-CA" sz="2400" kern="0" dirty="0">
                <a:ea typeface="MS PGothic" panose="020B0600070205080204" pitchFamily="34" charset="-128"/>
              </a:rPr>
              <a:t> size:</a:t>
            </a:r>
          </a:p>
          <a:p>
            <a:pPr marL="457200" indent="-457200" fontAlgn="base">
              <a:spcBef>
                <a:spcPct val="20000"/>
              </a:spcBef>
              <a:spcAft>
                <a:spcPct val="0"/>
              </a:spcAft>
              <a:buClr>
                <a:srgbClr val="003366"/>
              </a:buClr>
              <a:buFont typeface="Arial" panose="020B0604020202020204" pitchFamily="34" charset="0"/>
              <a:buChar char="•"/>
              <a:defRPr/>
            </a:pPr>
            <a:r>
              <a:rPr lang="en-CA" altLang="en-US" sz="2000" kern="0" dirty="0">
                <a:ea typeface="MS PGothic" panose="020B0600070205080204" pitchFamily="34" charset="-128"/>
              </a:rPr>
              <a:t>Those aged 15 and over living in the 10 provinces</a:t>
            </a:r>
          </a:p>
          <a:p>
            <a:pPr marL="457200" indent="-457200" fontAlgn="base">
              <a:spcBef>
                <a:spcPct val="20000"/>
              </a:spcBef>
              <a:spcAft>
                <a:spcPct val="0"/>
              </a:spcAft>
              <a:buClr>
                <a:srgbClr val="003366"/>
              </a:buClr>
              <a:buFont typeface="Arial" panose="020B0604020202020204" pitchFamily="34" charset="0"/>
              <a:buChar char="•"/>
              <a:defRPr/>
            </a:pPr>
            <a:r>
              <a:rPr lang="en-CA" altLang="en-US" sz="2000" kern="0" dirty="0">
                <a:ea typeface="MS PGothic" panose="020B0600070205080204" pitchFamily="34" charset="-128"/>
              </a:rPr>
              <a:t>Field sample approximately 40,000</a:t>
            </a:r>
          </a:p>
          <a:p>
            <a:pPr fontAlgn="base">
              <a:spcBef>
                <a:spcPct val="20000"/>
              </a:spcBef>
              <a:spcAft>
                <a:spcPct val="0"/>
              </a:spcAft>
              <a:buClr>
                <a:srgbClr val="003366"/>
              </a:buClr>
              <a:defRPr/>
            </a:pPr>
            <a:r>
              <a:rPr lang="en-CA" altLang="en-US" sz="2400" kern="0" dirty="0">
                <a:ea typeface="MS PGothic" panose="020B0600070205080204" pitchFamily="34" charset="-128"/>
              </a:rPr>
              <a:t>Collection mode: </a:t>
            </a:r>
          </a:p>
          <a:p>
            <a:pPr marL="457200" indent="-457200" fontAlgn="base">
              <a:spcBef>
                <a:spcPct val="20000"/>
              </a:spcBef>
              <a:spcAft>
                <a:spcPct val="0"/>
              </a:spcAft>
              <a:buClr>
                <a:srgbClr val="003366"/>
              </a:buClr>
              <a:buFont typeface="Arial" panose="020B0604020202020204" pitchFamily="34" charset="0"/>
              <a:buChar char="•"/>
              <a:defRPr/>
            </a:pPr>
            <a:r>
              <a:rPr lang="en-CA" altLang="en-US" sz="2000" kern="0" dirty="0">
                <a:ea typeface="MS PGothic" panose="020B0600070205080204" pitchFamily="34" charset="-128"/>
              </a:rPr>
              <a:t>EQ and CATI</a:t>
            </a:r>
          </a:p>
          <a:p>
            <a:pPr fontAlgn="base">
              <a:spcBef>
                <a:spcPct val="20000"/>
              </a:spcBef>
              <a:spcAft>
                <a:spcPct val="0"/>
              </a:spcAft>
              <a:buClr>
                <a:srgbClr val="003366"/>
              </a:buClr>
              <a:defRPr/>
            </a:pPr>
            <a:r>
              <a:rPr lang="en-CA" altLang="en-US" sz="2400" kern="0" dirty="0">
                <a:ea typeface="MS PGothic" panose="020B0600070205080204" pitchFamily="34" charset="-128"/>
              </a:rPr>
              <a:t>Collection dates: </a:t>
            </a:r>
          </a:p>
          <a:p>
            <a:pPr marL="457200" indent="-457200" fontAlgn="base">
              <a:spcBef>
                <a:spcPct val="20000"/>
              </a:spcBef>
              <a:spcAft>
                <a:spcPct val="0"/>
              </a:spcAft>
              <a:buClr>
                <a:srgbClr val="003366"/>
              </a:buClr>
              <a:buFont typeface="Arial" panose="020B0604020202020204" pitchFamily="34" charset="0"/>
              <a:buChar char="•"/>
              <a:defRPr/>
            </a:pPr>
            <a:r>
              <a:rPr lang="en-CA" altLang="en-US" sz="2000" kern="0" dirty="0">
                <a:ea typeface="MS PGothic" panose="020B0600070205080204" pitchFamily="34" charset="-128"/>
              </a:rPr>
              <a:t>August to December 2016</a:t>
            </a:r>
          </a:p>
          <a:p>
            <a:pPr marL="457200" indent="-457200" fontAlgn="base">
              <a:spcBef>
                <a:spcPct val="20000"/>
              </a:spcBef>
              <a:spcAft>
                <a:spcPct val="0"/>
              </a:spcAft>
              <a:buClr>
                <a:srgbClr val="003366"/>
              </a:buClr>
              <a:buFont typeface="Arial" panose="020B0604020202020204" pitchFamily="34" charset="0"/>
              <a:buChar char="•"/>
              <a:defRPr/>
            </a:pPr>
            <a:r>
              <a:rPr lang="en-CA" altLang="en-US" sz="2000" kern="0" dirty="0">
                <a:ea typeface="MS PGothic" panose="020B0600070205080204" pitchFamily="34" charset="-128"/>
              </a:rPr>
              <a:t>Some content is being collected on the Canadian Social Survey</a:t>
            </a:r>
          </a:p>
          <a:p>
            <a:pPr fontAlgn="base">
              <a:spcBef>
                <a:spcPct val="20000"/>
              </a:spcBef>
              <a:spcAft>
                <a:spcPct val="0"/>
              </a:spcAft>
              <a:buClr>
                <a:srgbClr val="003366"/>
              </a:buClr>
              <a:defRPr/>
            </a:pPr>
            <a:endParaRPr lang="fr-CA" sz="2800" kern="0" dirty="0">
              <a:solidFill>
                <a:srgbClr val="002060"/>
              </a:solidFill>
              <a:ea typeface="MS PGothic" panose="020B0600070205080204" pitchFamily="34" charset="-128"/>
            </a:endParaRPr>
          </a:p>
          <a:p>
            <a:pPr marL="342900" indent="-342900" fontAlgn="base">
              <a:spcBef>
                <a:spcPct val="20000"/>
              </a:spcBef>
              <a:spcAft>
                <a:spcPct val="0"/>
              </a:spcAft>
              <a:buClr>
                <a:srgbClr val="003366"/>
              </a:buClr>
              <a:defRPr/>
            </a:pPr>
            <a:endParaRPr lang="fr-CA" sz="2800" kern="0" dirty="0">
              <a:solidFill>
                <a:srgbClr val="000000"/>
              </a:solidFill>
              <a:ea typeface="MS PGothic" panose="020B0600070205080204" pitchFamily="34" charset="-128"/>
            </a:endParaRPr>
          </a:p>
          <a:p>
            <a:pPr marL="342900" indent="-342900" fontAlgn="base">
              <a:spcBef>
                <a:spcPct val="20000"/>
              </a:spcBef>
              <a:spcAft>
                <a:spcPct val="0"/>
              </a:spcAft>
              <a:buClr>
                <a:srgbClr val="003366"/>
              </a:buClr>
              <a:defRPr/>
            </a:pPr>
            <a:r>
              <a:rPr lang="fr-CA" sz="2800" kern="0" dirty="0">
                <a:solidFill>
                  <a:srgbClr val="000000"/>
                </a:solidFill>
                <a:ea typeface="MS PGothic" panose="020B0600070205080204" pitchFamily="34" charset="-128"/>
              </a:rPr>
              <a:t>	</a:t>
            </a:r>
          </a:p>
        </p:txBody>
      </p:sp>
    </p:spTree>
    <p:extLst>
      <p:ext uri="{BB962C8B-B14F-4D97-AF65-F5344CB8AC3E}">
        <p14:creationId xmlns:p14="http://schemas.microsoft.com/office/powerpoint/2010/main" val="74383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2438E87-6CCE-4187-95EE-6E586F470B12}"/>
              </a:ext>
            </a:extLst>
          </p:cNvPr>
          <p:cNvSpPr>
            <a:spLocks noGrp="1"/>
          </p:cNvSpPr>
          <p:nvPr>
            <p:ph type="title"/>
          </p:nvPr>
        </p:nvSpPr>
        <p:spPr>
          <a:xfrm>
            <a:off x="143621" y="1045411"/>
            <a:ext cx="10845800" cy="978729"/>
          </a:xfrm>
        </p:spPr>
        <p:txBody>
          <a:bodyPr>
            <a:spAutoFit/>
          </a:bodyPr>
          <a:lstStyle/>
          <a:p>
            <a:r>
              <a:rPr lang="en-CA" sz="3200" b="1" dirty="0">
                <a:latin typeface="+mn-lt"/>
              </a:rPr>
              <a:t>Canadians at work and at home survey content</a:t>
            </a:r>
            <a:br>
              <a:rPr lang="en-CA" sz="3200" b="1" dirty="0">
                <a:latin typeface="+mn-lt"/>
              </a:rPr>
            </a:br>
            <a:endParaRPr lang="en-CA" sz="3200" b="1" dirty="0">
              <a:solidFill>
                <a:srgbClr val="002060"/>
              </a:solidFill>
              <a:latin typeface="+mn-lt"/>
            </a:endParaRPr>
          </a:p>
        </p:txBody>
      </p:sp>
      <p:sp>
        <p:nvSpPr>
          <p:cNvPr id="8" name="Slide Number Placeholder 4">
            <a:extLst>
              <a:ext uri="{FF2B5EF4-FFF2-40B4-BE49-F238E27FC236}">
                <a16:creationId xmlns:a16="http://schemas.microsoft.com/office/drawing/2014/main" id="{B008782A-ACFA-4397-BFE6-15C3B2219298}"/>
              </a:ext>
            </a:extLst>
          </p:cNvPr>
          <p:cNvSpPr>
            <a:spLocks noGrp="1"/>
          </p:cNvSpPr>
          <p:nvPr>
            <p:ph type="sldNum" sz="quarter" idx="12"/>
          </p:nvPr>
        </p:nvSpPr>
        <p:spPr>
          <a:xfrm>
            <a:off x="11695814" y="5961062"/>
            <a:ext cx="496186" cy="280249"/>
          </a:xfrm>
          <a:prstGeom prst="rect">
            <a:avLst/>
          </a:prstGeom>
        </p:spPr>
        <p:txBody>
          <a:bodyPr/>
          <a:lstStyle/>
          <a:p>
            <a:pPr>
              <a:defRPr/>
            </a:pPr>
            <a:fld id="{EDB761FF-D525-D64B-8909-8CF25B3FD480}" type="slidenum">
              <a:rPr lang="en-US" sz="1100" smtClean="0">
                <a:solidFill>
                  <a:prstClr val="black"/>
                </a:solidFill>
              </a:rPr>
              <a:pPr>
                <a:defRPr/>
              </a:pPr>
              <a:t>17</a:t>
            </a:fld>
            <a:endParaRPr lang="en-US" sz="1100" dirty="0">
              <a:solidFill>
                <a:prstClr val="black"/>
              </a:solidFill>
            </a:endParaRPr>
          </a:p>
        </p:txBody>
      </p:sp>
      <p:sp>
        <p:nvSpPr>
          <p:cNvPr id="6" name="Rectangle 17"/>
          <p:cNvSpPr txBox="1">
            <a:spLocks noChangeArrowheads="1"/>
          </p:cNvSpPr>
          <p:nvPr/>
        </p:nvSpPr>
        <p:spPr bwMode="auto">
          <a:xfrm>
            <a:off x="0" y="1453199"/>
            <a:ext cx="12264072" cy="3381375"/>
          </a:xfrm>
          <a:prstGeom prst="rect">
            <a:avLst/>
          </a:prstGeom>
          <a:noFill/>
          <a:ln>
            <a:miter lim="800000"/>
            <a:headEnd/>
            <a:tailEnd/>
          </a:ln>
        </p:spPr>
        <p:txBody>
          <a:bodyPr/>
          <a:lstStyle/>
          <a:p>
            <a:pPr marL="342900" indent="-342900" fontAlgn="base">
              <a:spcBef>
                <a:spcPct val="20000"/>
              </a:spcBef>
              <a:spcAft>
                <a:spcPct val="0"/>
              </a:spcAft>
              <a:buClr>
                <a:srgbClr val="003366"/>
              </a:buClr>
              <a:defRPr/>
            </a:pPr>
            <a:endParaRPr lang="fr-CA" sz="2800" kern="0" dirty="0">
              <a:solidFill>
                <a:srgbClr val="000000"/>
              </a:solidFill>
              <a:latin typeface="Arial"/>
              <a:ea typeface="MS PGothic" panose="020B0600070205080204" pitchFamily="34" charset="-128"/>
            </a:endParaRPr>
          </a:p>
          <a:p>
            <a:pPr marL="342900" indent="-342900" fontAlgn="base">
              <a:spcBef>
                <a:spcPct val="20000"/>
              </a:spcBef>
              <a:spcAft>
                <a:spcPct val="0"/>
              </a:spcAft>
              <a:buClr>
                <a:srgbClr val="003366"/>
              </a:buClr>
              <a:defRPr/>
            </a:pPr>
            <a:r>
              <a:rPr lang="fr-CA" sz="2800" kern="0" dirty="0">
                <a:solidFill>
                  <a:srgbClr val="000000"/>
                </a:solidFill>
                <a:latin typeface="Arial"/>
                <a:ea typeface="MS PGothic" panose="020B0600070205080204" pitchFamily="34" charset="-128"/>
              </a:rPr>
              <a:t>	</a:t>
            </a:r>
          </a:p>
        </p:txBody>
      </p:sp>
      <p:sp>
        <p:nvSpPr>
          <p:cNvPr id="9" name="Rectangle 17"/>
          <p:cNvSpPr txBox="1">
            <a:spLocks noChangeArrowheads="1"/>
          </p:cNvSpPr>
          <p:nvPr/>
        </p:nvSpPr>
        <p:spPr bwMode="auto">
          <a:xfrm>
            <a:off x="143621" y="1630318"/>
            <a:ext cx="11659148" cy="5390242"/>
          </a:xfrm>
          <a:prstGeom prst="rect">
            <a:avLst/>
          </a:prstGeom>
          <a:noFill/>
          <a:ln>
            <a:miter lim="800000"/>
            <a:headEnd/>
            <a:tailEnd/>
          </a:ln>
        </p:spPr>
        <p:txBody>
          <a:bodyPr/>
          <a:lstStyle/>
          <a:p>
            <a:pPr fontAlgn="base">
              <a:spcBef>
                <a:spcPct val="20000"/>
              </a:spcBef>
              <a:spcAft>
                <a:spcPct val="0"/>
              </a:spcAft>
              <a:buClr>
                <a:srgbClr val="003366"/>
              </a:buClr>
              <a:defRPr/>
            </a:pPr>
            <a:r>
              <a:rPr lang="fr-CA" sz="2800" kern="0" dirty="0">
                <a:solidFill>
                  <a:srgbClr val="31708D"/>
                </a:solidFill>
                <a:ea typeface="MS PGothic" panose="020B0600070205080204" pitchFamily="34" charset="-128"/>
              </a:rPr>
              <a:t>Life at </a:t>
            </a:r>
            <a:r>
              <a:rPr lang="fr-CA" sz="2800" kern="0" dirty="0" err="1">
                <a:solidFill>
                  <a:srgbClr val="31708D"/>
                </a:solidFill>
                <a:ea typeface="MS PGothic" panose="020B0600070205080204" pitchFamily="34" charset="-128"/>
              </a:rPr>
              <a:t>work</a:t>
            </a:r>
            <a:endParaRPr lang="fr-CA" sz="2800" kern="0" dirty="0">
              <a:solidFill>
                <a:srgbClr val="31708D"/>
              </a:solidFill>
              <a:ea typeface="MS PGothic" panose="020B0600070205080204" pitchFamily="34" charset="-128"/>
            </a:endParaRPr>
          </a:p>
          <a:p>
            <a:pPr marL="342900" indent="-342900">
              <a:buFont typeface="Arial" panose="020B0604020202020204" pitchFamily="34" charset="0"/>
              <a:buChar char="•"/>
            </a:pPr>
            <a:r>
              <a:rPr lang="en-CA" altLang="en-US" sz="2000" dirty="0"/>
              <a:t>Work ethic, workload and work distribution </a:t>
            </a:r>
          </a:p>
          <a:p>
            <a:pPr marL="342900" indent="-342900">
              <a:buFont typeface="Arial" panose="020B0604020202020204" pitchFamily="34" charset="0"/>
              <a:buChar char="•"/>
            </a:pPr>
            <a:r>
              <a:rPr lang="en-CA" altLang="en-US" sz="2000" dirty="0"/>
              <a:t>Job satisfaction and meaning </a:t>
            </a:r>
          </a:p>
          <a:p>
            <a:pPr marL="342900" indent="-342900">
              <a:buFont typeface="Arial" panose="020B0604020202020204" pitchFamily="34" charset="0"/>
              <a:buChar char="•"/>
            </a:pPr>
            <a:r>
              <a:rPr lang="en-CA" altLang="en-US" sz="2000" dirty="0"/>
              <a:t>Skills, training and job security</a:t>
            </a:r>
          </a:p>
          <a:p>
            <a:pPr marL="342900" indent="-342900">
              <a:buFont typeface="Arial" panose="020B0604020202020204" pitchFamily="34" charset="0"/>
              <a:buChar char="•"/>
            </a:pPr>
            <a:r>
              <a:rPr lang="en-CA" altLang="en-US" sz="2000" dirty="0"/>
              <a:t>Compensation and benefits</a:t>
            </a:r>
          </a:p>
          <a:p>
            <a:pPr marL="342900" indent="-342900">
              <a:buFont typeface="Arial" panose="020B0604020202020204" pitchFamily="34" charset="0"/>
              <a:buChar char="•"/>
            </a:pPr>
            <a:r>
              <a:rPr lang="en-CA" altLang="en-US" sz="2000" dirty="0"/>
              <a:t>Workplace social relations</a:t>
            </a:r>
          </a:p>
          <a:p>
            <a:pPr fontAlgn="base">
              <a:spcBef>
                <a:spcPct val="20000"/>
              </a:spcBef>
              <a:spcAft>
                <a:spcPct val="0"/>
              </a:spcAft>
              <a:buClr>
                <a:srgbClr val="003366"/>
              </a:buClr>
              <a:defRPr/>
            </a:pPr>
            <a:r>
              <a:rPr lang="en-CA" altLang="en-US" sz="2800" kern="0" dirty="0">
                <a:solidFill>
                  <a:srgbClr val="31708D"/>
                </a:solidFill>
                <a:ea typeface="MS PGothic" panose="020B0600070205080204" pitchFamily="34" charset="-128"/>
              </a:rPr>
              <a:t>Life at home</a:t>
            </a:r>
          </a:p>
          <a:p>
            <a:pPr marL="342900" indent="-342900">
              <a:buFont typeface="Arial" panose="020B0604020202020204" pitchFamily="34" charset="0"/>
              <a:buChar char="•"/>
            </a:pPr>
            <a:r>
              <a:rPr lang="en-CA" altLang="en-US" sz="2000" dirty="0"/>
              <a:t>Outdoor activities </a:t>
            </a:r>
          </a:p>
          <a:p>
            <a:pPr marL="342900" indent="-342900">
              <a:buFont typeface="Arial" panose="020B0604020202020204" pitchFamily="34" charset="0"/>
              <a:buChar char="•"/>
            </a:pPr>
            <a:r>
              <a:rPr lang="en-CA" altLang="en-US" sz="2000" dirty="0"/>
              <a:t>Sports participation</a:t>
            </a:r>
          </a:p>
          <a:p>
            <a:pPr marL="342900" indent="-342900">
              <a:buFont typeface="Arial" panose="020B0604020202020204" pitchFamily="34" charset="0"/>
              <a:buChar char="•"/>
            </a:pPr>
            <a:r>
              <a:rPr lang="en-CA" altLang="en-US" sz="2000" dirty="0"/>
              <a:t>Cultural participation</a:t>
            </a:r>
          </a:p>
          <a:p>
            <a:pPr marL="342900" indent="-342900">
              <a:buFont typeface="Arial" panose="020B0604020202020204" pitchFamily="34" charset="0"/>
              <a:buChar char="•"/>
            </a:pPr>
            <a:r>
              <a:rPr lang="en-CA" altLang="en-US" sz="2000" dirty="0"/>
              <a:t>Use of technology</a:t>
            </a:r>
          </a:p>
          <a:p>
            <a:pPr marL="342900" indent="-342900">
              <a:buFont typeface="Arial" panose="020B0604020202020204" pitchFamily="34" charset="0"/>
              <a:buChar char="•"/>
            </a:pPr>
            <a:r>
              <a:rPr lang="en-CA" altLang="en-US" sz="2000" dirty="0"/>
              <a:t>Eating habits and nutrition </a:t>
            </a:r>
          </a:p>
          <a:p>
            <a:pPr fontAlgn="base">
              <a:spcBef>
                <a:spcPct val="20000"/>
              </a:spcBef>
              <a:spcAft>
                <a:spcPct val="0"/>
              </a:spcAft>
              <a:buClr>
                <a:srgbClr val="003366"/>
              </a:buClr>
              <a:defRPr/>
            </a:pPr>
            <a:endParaRPr lang="en-CA" altLang="en-US" sz="2800" kern="0" dirty="0">
              <a:solidFill>
                <a:srgbClr val="002060"/>
              </a:solidFill>
              <a:ea typeface="MS PGothic" panose="020B0600070205080204" pitchFamily="34" charset="-128"/>
            </a:endParaRPr>
          </a:p>
          <a:p>
            <a:pPr fontAlgn="base">
              <a:spcBef>
                <a:spcPct val="20000"/>
              </a:spcBef>
              <a:spcAft>
                <a:spcPct val="0"/>
              </a:spcAft>
              <a:buClr>
                <a:srgbClr val="003366"/>
              </a:buClr>
              <a:defRPr/>
            </a:pPr>
            <a:endParaRPr lang="fr-CA" sz="2400" kern="0" dirty="0">
              <a:solidFill>
                <a:srgbClr val="002060"/>
              </a:solidFill>
              <a:ea typeface="MS PGothic" panose="020B0600070205080204" pitchFamily="34" charset="-128"/>
            </a:endParaRPr>
          </a:p>
          <a:p>
            <a:pPr fontAlgn="base">
              <a:spcBef>
                <a:spcPct val="20000"/>
              </a:spcBef>
              <a:spcAft>
                <a:spcPct val="0"/>
              </a:spcAft>
              <a:buClr>
                <a:srgbClr val="003366"/>
              </a:buClr>
              <a:defRPr/>
            </a:pPr>
            <a:endParaRPr lang="fr-CA" sz="2800" kern="0" dirty="0">
              <a:solidFill>
                <a:srgbClr val="002060"/>
              </a:solidFill>
              <a:ea typeface="MS PGothic" panose="020B0600070205080204" pitchFamily="34" charset="-128"/>
            </a:endParaRPr>
          </a:p>
          <a:p>
            <a:pPr marL="342900" indent="-342900" fontAlgn="base">
              <a:spcBef>
                <a:spcPct val="20000"/>
              </a:spcBef>
              <a:spcAft>
                <a:spcPct val="0"/>
              </a:spcAft>
              <a:buClr>
                <a:srgbClr val="003366"/>
              </a:buClr>
              <a:defRPr/>
            </a:pPr>
            <a:endParaRPr lang="fr-CA" sz="2800" kern="0" dirty="0">
              <a:solidFill>
                <a:srgbClr val="000000"/>
              </a:solidFill>
              <a:ea typeface="MS PGothic" panose="020B0600070205080204" pitchFamily="34" charset="-128"/>
            </a:endParaRPr>
          </a:p>
          <a:p>
            <a:pPr marL="342900" indent="-342900" fontAlgn="base">
              <a:spcBef>
                <a:spcPct val="20000"/>
              </a:spcBef>
              <a:spcAft>
                <a:spcPct val="0"/>
              </a:spcAft>
              <a:buClr>
                <a:srgbClr val="003366"/>
              </a:buClr>
              <a:defRPr/>
            </a:pPr>
            <a:r>
              <a:rPr lang="fr-CA" sz="2800" kern="0" dirty="0">
                <a:solidFill>
                  <a:srgbClr val="000000"/>
                </a:solidFill>
                <a:ea typeface="MS PGothic" panose="020B0600070205080204" pitchFamily="34" charset="-128"/>
              </a:rPr>
              <a:t>	</a:t>
            </a:r>
          </a:p>
        </p:txBody>
      </p:sp>
    </p:spTree>
    <p:extLst>
      <p:ext uri="{BB962C8B-B14F-4D97-AF65-F5344CB8AC3E}">
        <p14:creationId xmlns:p14="http://schemas.microsoft.com/office/powerpoint/2010/main" val="259880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2438E87-6CCE-4187-95EE-6E586F470B12}"/>
              </a:ext>
            </a:extLst>
          </p:cNvPr>
          <p:cNvSpPr>
            <a:spLocks noGrp="1"/>
          </p:cNvSpPr>
          <p:nvPr>
            <p:ph type="title"/>
          </p:nvPr>
        </p:nvSpPr>
        <p:spPr>
          <a:xfrm>
            <a:off x="143621" y="1062829"/>
            <a:ext cx="10845800" cy="978729"/>
          </a:xfrm>
        </p:spPr>
        <p:txBody>
          <a:bodyPr>
            <a:spAutoFit/>
          </a:bodyPr>
          <a:lstStyle/>
          <a:p>
            <a:r>
              <a:rPr lang="en-CA" sz="3200" b="1" dirty="0">
                <a:latin typeface="+mn-lt"/>
              </a:rPr>
              <a:t>Canadians at work and at home survey content</a:t>
            </a:r>
            <a:br>
              <a:rPr lang="en-CA" sz="3200" b="1" dirty="0">
                <a:latin typeface="+mn-lt"/>
              </a:rPr>
            </a:br>
            <a:endParaRPr lang="en-CA" sz="3200" b="1" dirty="0">
              <a:solidFill>
                <a:srgbClr val="002060"/>
              </a:solidFill>
              <a:latin typeface="+mn-lt"/>
            </a:endParaRPr>
          </a:p>
        </p:txBody>
      </p:sp>
      <p:sp>
        <p:nvSpPr>
          <p:cNvPr id="8" name="Slide Number Placeholder 4">
            <a:extLst>
              <a:ext uri="{FF2B5EF4-FFF2-40B4-BE49-F238E27FC236}">
                <a16:creationId xmlns:a16="http://schemas.microsoft.com/office/drawing/2014/main" id="{B008782A-ACFA-4397-BFE6-15C3B2219298}"/>
              </a:ext>
            </a:extLst>
          </p:cNvPr>
          <p:cNvSpPr>
            <a:spLocks noGrp="1"/>
          </p:cNvSpPr>
          <p:nvPr>
            <p:ph type="sldNum" sz="quarter" idx="12"/>
          </p:nvPr>
        </p:nvSpPr>
        <p:spPr>
          <a:xfrm>
            <a:off x="11717079" y="5961063"/>
            <a:ext cx="474921" cy="269616"/>
          </a:xfrm>
          <a:prstGeom prst="rect">
            <a:avLst/>
          </a:prstGeom>
        </p:spPr>
        <p:txBody>
          <a:bodyPr/>
          <a:lstStyle/>
          <a:p>
            <a:pPr>
              <a:defRPr/>
            </a:pPr>
            <a:fld id="{EDB761FF-D525-D64B-8909-8CF25B3FD480}" type="slidenum">
              <a:rPr lang="en-US" sz="1100" smtClean="0">
                <a:solidFill>
                  <a:prstClr val="black"/>
                </a:solidFill>
              </a:rPr>
              <a:pPr>
                <a:defRPr/>
              </a:pPr>
              <a:t>18</a:t>
            </a:fld>
            <a:endParaRPr lang="en-US" sz="1100" dirty="0">
              <a:solidFill>
                <a:prstClr val="black"/>
              </a:solidFill>
            </a:endParaRPr>
          </a:p>
        </p:txBody>
      </p:sp>
      <p:sp>
        <p:nvSpPr>
          <p:cNvPr id="6" name="Rectangle 17"/>
          <p:cNvSpPr txBox="1">
            <a:spLocks noChangeArrowheads="1"/>
          </p:cNvSpPr>
          <p:nvPr/>
        </p:nvSpPr>
        <p:spPr bwMode="auto">
          <a:xfrm>
            <a:off x="0" y="1453199"/>
            <a:ext cx="12264072" cy="3381375"/>
          </a:xfrm>
          <a:prstGeom prst="rect">
            <a:avLst/>
          </a:prstGeom>
          <a:noFill/>
          <a:ln>
            <a:miter lim="800000"/>
            <a:headEnd/>
            <a:tailEnd/>
          </a:ln>
        </p:spPr>
        <p:txBody>
          <a:bodyPr/>
          <a:lstStyle/>
          <a:p>
            <a:pPr marL="342900" indent="-342900" fontAlgn="base">
              <a:spcBef>
                <a:spcPct val="20000"/>
              </a:spcBef>
              <a:spcAft>
                <a:spcPct val="0"/>
              </a:spcAft>
              <a:buClr>
                <a:srgbClr val="003366"/>
              </a:buClr>
              <a:defRPr/>
            </a:pPr>
            <a:endParaRPr lang="fr-CA" sz="2800" kern="0" dirty="0">
              <a:solidFill>
                <a:srgbClr val="000000"/>
              </a:solidFill>
              <a:latin typeface="Arial"/>
              <a:ea typeface="MS PGothic" panose="020B0600070205080204" pitchFamily="34" charset="-128"/>
            </a:endParaRPr>
          </a:p>
          <a:p>
            <a:pPr marL="342900" indent="-342900" fontAlgn="base">
              <a:spcBef>
                <a:spcPct val="20000"/>
              </a:spcBef>
              <a:spcAft>
                <a:spcPct val="0"/>
              </a:spcAft>
              <a:buClr>
                <a:srgbClr val="003366"/>
              </a:buClr>
              <a:defRPr/>
            </a:pPr>
            <a:r>
              <a:rPr lang="fr-CA" sz="2800" kern="0" dirty="0">
                <a:solidFill>
                  <a:srgbClr val="000000"/>
                </a:solidFill>
                <a:latin typeface="Arial"/>
                <a:ea typeface="MS PGothic" panose="020B0600070205080204" pitchFamily="34" charset="-128"/>
              </a:rPr>
              <a:t>	</a:t>
            </a:r>
          </a:p>
        </p:txBody>
      </p:sp>
      <p:sp>
        <p:nvSpPr>
          <p:cNvPr id="9" name="Rectangle 17"/>
          <p:cNvSpPr txBox="1">
            <a:spLocks noChangeArrowheads="1"/>
          </p:cNvSpPr>
          <p:nvPr/>
        </p:nvSpPr>
        <p:spPr bwMode="auto">
          <a:xfrm>
            <a:off x="143621" y="1630318"/>
            <a:ext cx="11659148" cy="5390242"/>
          </a:xfrm>
          <a:prstGeom prst="rect">
            <a:avLst/>
          </a:prstGeom>
          <a:noFill/>
          <a:ln>
            <a:miter lim="800000"/>
            <a:headEnd/>
            <a:tailEnd/>
          </a:ln>
        </p:spPr>
        <p:txBody>
          <a:bodyPr/>
          <a:lstStyle/>
          <a:p>
            <a:pPr fontAlgn="base">
              <a:spcBef>
                <a:spcPct val="20000"/>
              </a:spcBef>
              <a:spcAft>
                <a:spcPct val="0"/>
              </a:spcAft>
              <a:buClr>
                <a:srgbClr val="003366"/>
              </a:buClr>
              <a:defRPr/>
            </a:pPr>
            <a:r>
              <a:rPr lang="fr-CA" sz="2800" kern="0" dirty="0" err="1">
                <a:solidFill>
                  <a:srgbClr val="31708D"/>
                </a:solidFill>
                <a:ea typeface="MS PGothic" panose="020B0600070205080204" pitchFamily="34" charset="-128"/>
              </a:rPr>
              <a:t>Work</a:t>
            </a:r>
            <a:r>
              <a:rPr lang="fr-CA" sz="2800" kern="0" dirty="0">
                <a:solidFill>
                  <a:srgbClr val="31708D"/>
                </a:solidFill>
                <a:ea typeface="MS PGothic" panose="020B0600070205080204" pitchFamily="34" charset="-128"/>
              </a:rPr>
              <a:t>-life balance</a:t>
            </a:r>
          </a:p>
          <a:p>
            <a:pPr marL="342900" indent="-342900">
              <a:buFont typeface="Arial" panose="020B0604020202020204" pitchFamily="34" charset="0"/>
              <a:buChar char="•"/>
            </a:pPr>
            <a:r>
              <a:rPr lang="en-CA" altLang="en-US" sz="2000" dirty="0">
                <a:solidFill>
                  <a:prstClr val="black"/>
                </a:solidFill>
              </a:rPr>
              <a:t>Satisfaction with quantity and quality of time spent together</a:t>
            </a:r>
          </a:p>
          <a:p>
            <a:pPr marL="342900" indent="-342900">
              <a:buFont typeface="Arial" panose="020B0604020202020204" pitchFamily="34" charset="0"/>
              <a:buChar char="•"/>
            </a:pPr>
            <a:r>
              <a:rPr lang="en-CA" altLang="en-US" sz="2000" dirty="0">
                <a:solidFill>
                  <a:prstClr val="black"/>
                </a:solidFill>
              </a:rPr>
              <a:t>Division of chores within household</a:t>
            </a:r>
          </a:p>
          <a:p>
            <a:pPr marL="342900" indent="-342900">
              <a:buFont typeface="Arial" panose="020B0604020202020204" pitchFamily="34" charset="0"/>
              <a:buChar char="•"/>
            </a:pPr>
            <a:r>
              <a:rPr lang="en-CA" altLang="en-US" sz="2000" dirty="0">
                <a:solidFill>
                  <a:prstClr val="black"/>
                </a:solidFill>
              </a:rPr>
              <a:t>Balancing work-home responsibilities</a:t>
            </a:r>
            <a:endParaRPr lang="fr-CA" sz="2800" kern="0" dirty="0">
              <a:solidFill>
                <a:srgbClr val="002060"/>
              </a:solidFill>
              <a:ea typeface="MS PGothic" panose="020B0600070205080204" pitchFamily="34" charset="-128"/>
            </a:endParaRPr>
          </a:p>
          <a:p>
            <a:pPr fontAlgn="base">
              <a:spcBef>
                <a:spcPct val="20000"/>
              </a:spcBef>
              <a:spcAft>
                <a:spcPct val="0"/>
              </a:spcAft>
              <a:buClr>
                <a:srgbClr val="003366"/>
              </a:buClr>
              <a:defRPr/>
            </a:pPr>
            <a:r>
              <a:rPr lang="en-CA" sz="2800" kern="0" dirty="0">
                <a:solidFill>
                  <a:srgbClr val="31708D"/>
                </a:solidFill>
                <a:ea typeface="MS PGothic" panose="020B0600070205080204" pitchFamily="34" charset="-128"/>
              </a:rPr>
              <a:t>Health, well-being and resilience</a:t>
            </a:r>
            <a:endParaRPr lang="en-CA" altLang="en-US" sz="2800" kern="0" dirty="0">
              <a:solidFill>
                <a:srgbClr val="31708D"/>
              </a:solidFill>
              <a:ea typeface="MS PGothic" panose="020B0600070205080204" pitchFamily="34" charset="-128"/>
            </a:endParaRPr>
          </a:p>
          <a:p>
            <a:pPr marL="342900" indent="-342900">
              <a:buFont typeface="Arial" panose="020B0604020202020204" pitchFamily="34" charset="0"/>
              <a:buChar char="•"/>
            </a:pPr>
            <a:r>
              <a:rPr lang="en-CA" altLang="en-US" sz="2000" dirty="0">
                <a:solidFill>
                  <a:prstClr val="black"/>
                </a:solidFill>
              </a:rPr>
              <a:t>Self-rated health</a:t>
            </a:r>
          </a:p>
          <a:p>
            <a:pPr marL="342900" indent="-342900">
              <a:buFont typeface="Arial" panose="020B0604020202020204" pitchFamily="34" charset="0"/>
              <a:buChar char="•"/>
            </a:pPr>
            <a:r>
              <a:rPr lang="en-CA" altLang="en-US" sz="2000" dirty="0">
                <a:solidFill>
                  <a:prstClr val="black"/>
                </a:solidFill>
              </a:rPr>
              <a:t>Satisfaction with various aspects of life</a:t>
            </a:r>
          </a:p>
          <a:p>
            <a:pPr marL="342900" indent="-342900">
              <a:buFont typeface="Arial" panose="020B0604020202020204" pitchFamily="34" charset="0"/>
              <a:buChar char="•"/>
            </a:pPr>
            <a:r>
              <a:rPr lang="en-CA" altLang="en-US" sz="2000" dirty="0">
                <a:solidFill>
                  <a:prstClr val="black"/>
                </a:solidFill>
              </a:rPr>
              <a:t>Subjective well-being</a:t>
            </a:r>
          </a:p>
          <a:p>
            <a:pPr marL="342900" indent="-342900">
              <a:buFont typeface="Arial" panose="020B0604020202020204" pitchFamily="34" charset="0"/>
              <a:buChar char="•"/>
            </a:pPr>
            <a:r>
              <a:rPr lang="en-CA" altLang="en-US" sz="2000" dirty="0">
                <a:solidFill>
                  <a:prstClr val="black"/>
                </a:solidFill>
              </a:rPr>
              <a:t>Stress management</a:t>
            </a:r>
          </a:p>
          <a:p>
            <a:pPr marL="342900" indent="-342900">
              <a:buFont typeface="Arial" panose="020B0604020202020204" pitchFamily="34" charset="0"/>
              <a:buChar char="•"/>
            </a:pPr>
            <a:r>
              <a:rPr lang="en-CA" altLang="en-US" sz="2000" dirty="0">
                <a:solidFill>
                  <a:prstClr val="black"/>
                </a:solidFill>
              </a:rPr>
              <a:t>Life opportunities</a:t>
            </a:r>
          </a:p>
          <a:p>
            <a:pPr marL="342900" indent="-342900">
              <a:buFont typeface="Arial" panose="020B0604020202020204" pitchFamily="34" charset="0"/>
              <a:buChar char="•"/>
            </a:pPr>
            <a:r>
              <a:rPr lang="en-CA" altLang="en-US" sz="2000" dirty="0">
                <a:solidFill>
                  <a:prstClr val="black"/>
                </a:solidFill>
              </a:rPr>
              <a:t>Life aspiration and outlook</a:t>
            </a:r>
          </a:p>
          <a:p>
            <a:pPr marL="342900" indent="-342900">
              <a:buFont typeface="Arial" panose="020B0604020202020204" pitchFamily="34" charset="0"/>
              <a:buChar char="•"/>
            </a:pPr>
            <a:r>
              <a:rPr lang="en-CA" altLang="en-US" sz="2000" dirty="0">
                <a:solidFill>
                  <a:prstClr val="black"/>
                </a:solidFill>
              </a:rPr>
              <a:t>Resilience</a:t>
            </a:r>
          </a:p>
          <a:p>
            <a:pPr marL="342900" indent="-342900">
              <a:buFont typeface="Arial" panose="020B0604020202020204" pitchFamily="34" charset="0"/>
              <a:buChar char="•"/>
            </a:pPr>
            <a:r>
              <a:rPr lang="en-CA" altLang="en-US" sz="2000" dirty="0">
                <a:solidFill>
                  <a:prstClr val="black"/>
                </a:solidFill>
              </a:rPr>
              <a:t>Disability screening questions</a:t>
            </a:r>
          </a:p>
          <a:p>
            <a:pPr fontAlgn="base">
              <a:spcBef>
                <a:spcPct val="20000"/>
              </a:spcBef>
              <a:spcAft>
                <a:spcPct val="0"/>
              </a:spcAft>
              <a:buClr>
                <a:srgbClr val="003366"/>
              </a:buClr>
              <a:defRPr/>
            </a:pPr>
            <a:endParaRPr lang="en-CA" altLang="en-US" sz="2800" kern="0" dirty="0">
              <a:solidFill>
                <a:srgbClr val="002060"/>
              </a:solidFill>
              <a:ea typeface="MS PGothic" panose="020B0600070205080204" pitchFamily="34" charset="-128"/>
            </a:endParaRPr>
          </a:p>
          <a:p>
            <a:pPr fontAlgn="base">
              <a:spcBef>
                <a:spcPct val="20000"/>
              </a:spcBef>
              <a:spcAft>
                <a:spcPct val="0"/>
              </a:spcAft>
              <a:buClr>
                <a:srgbClr val="003366"/>
              </a:buClr>
              <a:defRPr/>
            </a:pPr>
            <a:endParaRPr lang="fr-CA" sz="2400" kern="0" dirty="0">
              <a:solidFill>
                <a:srgbClr val="002060"/>
              </a:solidFill>
              <a:ea typeface="MS PGothic" panose="020B0600070205080204" pitchFamily="34" charset="-128"/>
            </a:endParaRPr>
          </a:p>
          <a:p>
            <a:pPr fontAlgn="base">
              <a:spcBef>
                <a:spcPct val="20000"/>
              </a:spcBef>
              <a:spcAft>
                <a:spcPct val="0"/>
              </a:spcAft>
              <a:buClr>
                <a:srgbClr val="003366"/>
              </a:buClr>
              <a:defRPr/>
            </a:pPr>
            <a:endParaRPr lang="fr-CA" sz="2800" kern="0" dirty="0">
              <a:solidFill>
                <a:srgbClr val="002060"/>
              </a:solidFill>
              <a:ea typeface="MS PGothic" panose="020B0600070205080204" pitchFamily="34" charset="-128"/>
            </a:endParaRPr>
          </a:p>
          <a:p>
            <a:pPr marL="342900" indent="-342900" fontAlgn="base">
              <a:spcBef>
                <a:spcPct val="20000"/>
              </a:spcBef>
              <a:spcAft>
                <a:spcPct val="0"/>
              </a:spcAft>
              <a:buClr>
                <a:srgbClr val="003366"/>
              </a:buClr>
              <a:defRPr/>
            </a:pPr>
            <a:endParaRPr lang="fr-CA" sz="2800" kern="0" dirty="0">
              <a:solidFill>
                <a:srgbClr val="000000"/>
              </a:solidFill>
              <a:ea typeface="MS PGothic" panose="020B0600070205080204" pitchFamily="34" charset="-128"/>
            </a:endParaRPr>
          </a:p>
          <a:p>
            <a:pPr marL="342900" indent="-342900" fontAlgn="base">
              <a:spcBef>
                <a:spcPct val="20000"/>
              </a:spcBef>
              <a:spcAft>
                <a:spcPct val="0"/>
              </a:spcAft>
              <a:buClr>
                <a:srgbClr val="003366"/>
              </a:buClr>
              <a:defRPr/>
            </a:pPr>
            <a:r>
              <a:rPr lang="fr-CA" sz="2800" kern="0" dirty="0">
                <a:solidFill>
                  <a:srgbClr val="000000"/>
                </a:solidFill>
                <a:ea typeface="MS PGothic" panose="020B0600070205080204" pitchFamily="34" charset="-128"/>
              </a:rPr>
              <a:t>	</a:t>
            </a:r>
          </a:p>
        </p:txBody>
      </p:sp>
    </p:spTree>
    <p:extLst>
      <p:ext uri="{BB962C8B-B14F-4D97-AF65-F5344CB8AC3E}">
        <p14:creationId xmlns:p14="http://schemas.microsoft.com/office/powerpoint/2010/main" val="415528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621C-6F45-B242-BB65-E518082388E2}"/>
              </a:ext>
            </a:extLst>
          </p:cNvPr>
          <p:cNvSpPr>
            <a:spLocks noGrp="1"/>
          </p:cNvSpPr>
          <p:nvPr>
            <p:ph type="ctrTitle"/>
          </p:nvPr>
        </p:nvSpPr>
        <p:spPr>
          <a:xfrm>
            <a:off x="1395413" y="3374997"/>
            <a:ext cx="9428300" cy="679422"/>
          </a:xfrm>
        </p:spPr>
        <p:txBody>
          <a:bodyPr/>
          <a:lstStyle/>
          <a:p>
            <a:r>
              <a:rPr lang="en-CA" sz="3600" dirty="0">
                <a:latin typeface="+mn-lt"/>
              </a:rPr>
              <a:t>Family Survey</a:t>
            </a:r>
            <a:endParaRPr lang="en-US" sz="3600" dirty="0">
              <a:latin typeface="+mn-lt"/>
            </a:endParaRPr>
          </a:p>
        </p:txBody>
      </p:sp>
    </p:spTree>
    <p:extLst>
      <p:ext uri="{BB962C8B-B14F-4D97-AF65-F5344CB8AC3E}">
        <p14:creationId xmlns:p14="http://schemas.microsoft.com/office/powerpoint/2010/main" val="269088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5513"/>
            <a:ext cx="11536363" cy="538162"/>
          </a:xfrm>
          <a:prstGeom prst="rect">
            <a:avLst/>
          </a:prstGeom>
        </p:spPr>
        <p:txBody>
          <a:bodyPr/>
          <a:lstStyle/>
          <a:p>
            <a:r>
              <a:rPr lang="en-CA" sz="3600" b="1" dirty="0">
                <a:latin typeface="+mn-lt"/>
              </a:rPr>
              <a:t>Presentation outline</a:t>
            </a:r>
            <a:endParaRPr lang="fr-FR" sz="3600" b="1" dirty="0">
              <a:latin typeface="+mn-lt"/>
            </a:endParaRPr>
          </a:p>
        </p:txBody>
      </p:sp>
      <p:sp>
        <p:nvSpPr>
          <p:cNvPr id="4" name="Rectangle 3"/>
          <p:cNvSpPr txBox="1">
            <a:spLocks noChangeArrowheads="1"/>
          </p:cNvSpPr>
          <p:nvPr/>
        </p:nvSpPr>
        <p:spPr bwMode="auto">
          <a:xfrm>
            <a:off x="132136" y="1840012"/>
            <a:ext cx="11428519" cy="5017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CA" altLang="fr-FR" dirty="0">
                <a:solidFill>
                  <a:srgbClr val="000000"/>
                </a:solidFill>
                <a:latin typeface="Arial"/>
              </a:rPr>
              <a:t>Overview of General Social Statistics Program</a:t>
            </a:r>
          </a:p>
          <a:p>
            <a:pPr marL="457200" lvl="1" indent="0">
              <a:buNone/>
            </a:pPr>
            <a:r>
              <a:rPr lang="en-CA" altLang="fr-FR" dirty="0">
                <a:solidFill>
                  <a:srgbClr val="000000"/>
                </a:solidFill>
                <a:latin typeface="Arial"/>
              </a:rPr>
              <a:t>Modernization initiatives</a:t>
            </a:r>
          </a:p>
          <a:p>
            <a:pPr marL="457200" lvl="1" indent="0">
              <a:buNone/>
            </a:pPr>
            <a:r>
              <a:rPr lang="en-CA" altLang="fr-FR" dirty="0">
                <a:solidFill>
                  <a:srgbClr val="000000"/>
                </a:solidFill>
                <a:latin typeface="Arial"/>
              </a:rPr>
              <a:t>Canadians at Work and at Home</a:t>
            </a:r>
          </a:p>
          <a:p>
            <a:pPr marL="457200" lvl="1" indent="0">
              <a:buNone/>
            </a:pPr>
            <a:r>
              <a:rPr lang="en-CA" altLang="fr-FR" dirty="0">
                <a:solidFill>
                  <a:srgbClr val="000000"/>
                </a:solidFill>
                <a:latin typeface="Arial"/>
              </a:rPr>
              <a:t>Families</a:t>
            </a:r>
          </a:p>
          <a:p>
            <a:pPr marL="457200" lvl="1" indent="0">
              <a:buNone/>
            </a:pPr>
            <a:r>
              <a:rPr lang="en-CA" altLang="fr-FR" dirty="0">
                <a:solidFill>
                  <a:srgbClr val="000000"/>
                </a:solidFill>
                <a:latin typeface="Arial"/>
              </a:rPr>
              <a:t>Giving, Volunteering and Participating</a:t>
            </a:r>
          </a:p>
        </p:txBody>
      </p:sp>
      <p:sp>
        <p:nvSpPr>
          <p:cNvPr id="3" name="Slide Number Placeholder 2">
            <a:extLst>
              <a:ext uri="{FF2B5EF4-FFF2-40B4-BE49-F238E27FC236}">
                <a16:creationId xmlns:a16="http://schemas.microsoft.com/office/drawing/2014/main" id="{B1967463-D5D8-4AF6-993B-3CBBC5F787FC}"/>
              </a:ext>
            </a:extLst>
          </p:cNvPr>
          <p:cNvSpPr>
            <a:spLocks noGrp="1"/>
          </p:cNvSpPr>
          <p:nvPr>
            <p:ph type="sldNum" sz="quarter" idx="12"/>
          </p:nvPr>
        </p:nvSpPr>
        <p:spPr/>
        <p:txBody>
          <a:bodyPr/>
          <a:lstStyle/>
          <a:p>
            <a:fld id="{EDB761FF-D525-D64B-8909-8CF25B3FD48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0288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2438E87-6CCE-4187-95EE-6E586F470B12}"/>
              </a:ext>
            </a:extLst>
          </p:cNvPr>
          <p:cNvSpPr>
            <a:spLocks noGrp="1"/>
          </p:cNvSpPr>
          <p:nvPr>
            <p:ph type="title"/>
          </p:nvPr>
        </p:nvSpPr>
        <p:spPr>
          <a:xfrm>
            <a:off x="213959" y="926091"/>
            <a:ext cx="10883887" cy="978729"/>
          </a:xfrm>
        </p:spPr>
        <p:txBody>
          <a:bodyPr wrap="square">
            <a:spAutoFit/>
          </a:bodyPr>
          <a:lstStyle/>
          <a:p>
            <a:r>
              <a:rPr lang="fr-CA" sz="3200" b="1" dirty="0" err="1">
                <a:latin typeface="+mn-lt"/>
                <a:ea typeface="MS PGothic" panose="020B0600070205080204" pitchFamily="34" charset="-128"/>
                <a:cs typeface="+mn-cs"/>
              </a:rPr>
              <a:t>Why</a:t>
            </a:r>
            <a:r>
              <a:rPr lang="fr-CA" sz="3200" b="1" dirty="0">
                <a:latin typeface="+mn-lt"/>
                <a:ea typeface="MS PGothic" panose="020B0600070205080204" pitchFamily="34" charset="-128"/>
                <a:cs typeface="+mn-cs"/>
              </a:rPr>
              <a:t> a </a:t>
            </a:r>
            <a:r>
              <a:rPr lang="fr-CA" sz="3200" b="1" dirty="0" err="1">
                <a:latin typeface="+mn-lt"/>
                <a:ea typeface="MS PGothic" panose="020B0600070205080204" pitchFamily="34" charset="-128"/>
                <a:cs typeface="+mn-cs"/>
              </a:rPr>
              <a:t>family</a:t>
            </a:r>
            <a:r>
              <a:rPr lang="fr-CA" sz="3200" b="1" dirty="0">
                <a:latin typeface="+mn-lt"/>
                <a:ea typeface="MS PGothic" panose="020B0600070205080204" pitchFamily="34" charset="-128"/>
                <a:cs typeface="+mn-cs"/>
              </a:rPr>
              <a:t> </a:t>
            </a:r>
            <a:r>
              <a:rPr lang="fr-CA" sz="3200" b="1" dirty="0" err="1">
                <a:latin typeface="+mn-lt"/>
                <a:ea typeface="MS PGothic" panose="020B0600070205080204" pitchFamily="34" charset="-128"/>
                <a:cs typeface="+mn-cs"/>
              </a:rPr>
              <a:t>survey</a:t>
            </a:r>
            <a:r>
              <a:rPr lang="fr-CA" sz="3200" b="1" dirty="0">
                <a:latin typeface="+mn-lt"/>
                <a:ea typeface="MS PGothic" panose="020B0600070205080204" pitchFamily="34" charset="-128"/>
                <a:cs typeface="+mn-cs"/>
              </a:rPr>
              <a:t>?</a:t>
            </a:r>
            <a:br>
              <a:rPr lang="en-CA" sz="3200" b="1" dirty="0">
                <a:latin typeface="+mn-lt"/>
              </a:rPr>
            </a:br>
            <a:endParaRPr lang="en-CA" sz="3200" b="1" dirty="0">
              <a:solidFill>
                <a:srgbClr val="002060"/>
              </a:solidFill>
              <a:latin typeface="+mn-lt"/>
            </a:endParaRPr>
          </a:p>
        </p:txBody>
      </p:sp>
      <p:sp>
        <p:nvSpPr>
          <p:cNvPr id="8" name="Slide Number Placeholder 4">
            <a:extLst>
              <a:ext uri="{FF2B5EF4-FFF2-40B4-BE49-F238E27FC236}">
                <a16:creationId xmlns:a16="http://schemas.microsoft.com/office/drawing/2014/main" id="{B008782A-ACFA-4397-BFE6-15C3B2219298}"/>
              </a:ext>
            </a:extLst>
          </p:cNvPr>
          <p:cNvSpPr>
            <a:spLocks noGrp="1"/>
          </p:cNvSpPr>
          <p:nvPr>
            <p:ph type="sldNum" sz="quarter" idx="12"/>
          </p:nvPr>
        </p:nvSpPr>
        <p:spPr>
          <a:xfrm>
            <a:off x="11468787" y="5960533"/>
            <a:ext cx="509254" cy="248881"/>
          </a:xfrm>
        </p:spPr>
        <p:txBody>
          <a:bodyPr/>
          <a:lstStyle/>
          <a:p>
            <a:pPr>
              <a:defRPr/>
            </a:pPr>
            <a:fld id="{EDB761FF-D525-D64B-8909-8CF25B3FD480}" type="slidenum">
              <a:rPr lang="en-US" sz="1100" smtClean="0">
                <a:solidFill>
                  <a:prstClr val="black"/>
                </a:solidFill>
              </a:rPr>
              <a:pPr>
                <a:defRPr/>
              </a:pPr>
              <a:t>20</a:t>
            </a:fld>
            <a:endParaRPr lang="en-US" sz="1100" dirty="0">
              <a:solidFill>
                <a:prstClr val="black"/>
              </a:solidFill>
            </a:endParaRPr>
          </a:p>
        </p:txBody>
      </p:sp>
      <p:sp>
        <p:nvSpPr>
          <p:cNvPr id="6" name="Rectangle 17"/>
          <p:cNvSpPr txBox="1">
            <a:spLocks noChangeArrowheads="1"/>
          </p:cNvSpPr>
          <p:nvPr/>
        </p:nvSpPr>
        <p:spPr bwMode="auto">
          <a:xfrm>
            <a:off x="0" y="1453199"/>
            <a:ext cx="12264072" cy="3381375"/>
          </a:xfrm>
          <a:prstGeom prst="rect">
            <a:avLst/>
          </a:prstGeom>
          <a:noFill/>
          <a:ln>
            <a:miter lim="800000"/>
            <a:headEnd/>
            <a:tailEnd/>
          </a:ln>
        </p:spPr>
        <p:txBody>
          <a:bodyPr/>
          <a:lstStyle/>
          <a:p>
            <a:pPr marL="342900" indent="-342900" fontAlgn="base">
              <a:spcBef>
                <a:spcPct val="20000"/>
              </a:spcBef>
              <a:spcAft>
                <a:spcPct val="0"/>
              </a:spcAft>
              <a:buClr>
                <a:srgbClr val="003366"/>
              </a:buClr>
              <a:defRPr/>
            </a:pPr>
            <a:endParaRPr lang="fr-CA" sz="2800" kern="0" dirty="0">
              <a:solidFill>
                <a:srgbClr val="000000"/>
              </a:solidFill>
              <a:latin typeface="Arial"/>
              <a:ea typeface="MS PGothic" panose="020B0600070205080204" pitchFamily="34" charset="-128"/>
            </a:endParaRPr>
          </a:p>
          <a:p>
            <a:pPr marL="342900" indent="-342900" fontAlgn="base">
              <a:spcBef>
                <a:spcPct val="20000"/>
              </a:spcBef>
              <a:spcAft>
                <a:spcPct val="0"/>
              </a:spcAft>
              <a:buClr>
                <a:srgbClr val="003366"/>
              </a:buClr>
              <a:defRPr/>
            </a:pPr>
            <a:r>
              <a:rPr lang="fr-CA" sz="2800" kern="0" dirty="0">
                <a:solidFill>
                  <a:srgbClr val="000000"/>
                </a:solidFill>
                <a:latin typeface="Arial"/>
                <a:ea typeface="MS PGothic" panose="020B0600070205080204" pitchFamily="34" charset="-128"/>
              </a:rPr>
              <a:t>	</a:t>
            </a:r>
          </a:p>
        </p:txBody>
      </p:sp>
      <p:sp>
        <p:nvSpPr>
          <p:cNvPr id="9" name="Rectangle 17"/>
          <p:cNvSpPr txBox="1">
            <a:spLocks noChangeArrowheads="1"/>
          </p:cNvSpPr>
          <p:nvPr/>
        </p:nvSpPr>
        <p:spPr bwMode="auto">
          <a:xfrm>
            <a:off x="213959" y="2036526"/>
            <a:ext cx="11354264" cy="5390242"/>
          </a:xfrm>
          <a:prstGeom prst="rect">
            <a:avLst/>
          </a:prstGeom>
          <a:noFill/>
          <a:ln>
            <a:miter lim="800000"/>
            <a:headEnd/>
            <a:tailEnd/>
          </a:ln>
        </p:spPr>
        <p:txBody>
          <a:bodyPr/>
          <a:lstStyle/>
          <a:p>
            <a:pPr fontAlgn="base">
              <a:spcBef>
                <a:spcPct val="20000"/>
              </a:spcBef>
              <a:spcAft>
                <a:spcPct val="0"/>
              </a:spcAft>
              <a:buClr>
                <a:srgbClr val="003366"/>
              </a:buClr>
              <a:defRPr/>
            </a:pPr>
            <a:endParaRPr lang="en-CA" altLang="en-US" sz="2800" kern="0" dirty="0">
              <a:solidFill>
                <a:srgbClr val="002060"/>
              </a:solidFill>
              <a:ea typeface="MS PGothic" panose="020B0600070205080204" pitchFamily="34" charset="-128"/>
            </a:endParaRPr>
          </a:p>
          <a:p>
            <a:pPr fontAlgn="base">
              <a:spcBef>
                <a:spcPct val="20000"/>
              </a:spcBef>
              <a:spcAft>
                <a:spcPct val="0"/>
              </a:spcAft>
              <a:buClr>
                <a:srgbClr val="003366"/>
              </a:buClr>
              <a:defRPr/>
            </a:pPr>
            <a:endParaRPr lang="fr-CA" sz="2400" kern="0" dirty="0">
              <a:solidFill>
                <a:srgbClr val="002060"/>
              </a:solidFill>
              <a:ea typeface="MS PGothic" panose="020B0600070205080204" pitchFamily="34" charset="-128"/>
            </a:endParaRPr>
          </a:p>
          <a:p>
            <a:pPr fontAlgn="base">
              <a:spcBef>
                <a:spcPct val="20000"/>
              </a:spcBef>
              <a:spcAft>
                <a:spcPct val="0"/>
              </a:spcAft>
              <a:buClr>
                <a:srgbClr val="003366"/>
              </a:buClr>
              <a:defRPr/>
            </a:pPr>
            <a:endParaRPr lang="fr-CA" sz="2800" kern="0" dirty="0">
              <a:solidFill>
                <a:srgbClr val="002060"/>
              </a:solidFill>
              <a:ea typeface="MS PGothic" panose="020B0600070205080204" pitchFamily="34" charset="-128"/>
            </a:endParaRPr>
          </a:p>
          <a:p>
            <a:pPr marL="342900" indent="-342900" fontAlgn="base">
              <a:spcBef>
                <a:spcPct val="20000"/>
              </a:spcBef>
              <a:spcAft>
                <a:spcPct val="0"/>
              </a:spcAft>
              <a:buClr>
                <a:srgbClr val="003366"/>
              </a:buClr>
              <a:defRPr/>
            </a:pPr>
            <a:endParaRPr lang="fr-CA" sz="2800" kern="0" dirty="0">
              <a:solidFill>
                <a:srgbClr val="000000"/>
              </a:solidFill>
              <a:ea typeface="MS PGothic" panose="020B0600070205080204" pitchFamily="34" charset="-128"/>
            </a:endParaRPr>
          </a:p>
          <a:p>
            <a:pPr marL="342900" indent="-342900" fontAlgn="base">
              <a:spcBef>
                <a:spcPct val="20000"/>
              </a:spcBef>
              <a:spcAft>
                <a:spcPct val="0"/>
              </a:spcAft>
              <a:buClr>
                <a:srgbClr val="003366"/>
              </a:buClr>
              <a:defRPr/>
            </a:pPr>
            <a:r>
              <a:rPr lang="fr-CA" sz="2800" kern="0" dirty="0">
                <a:solidFill>
                  <a:srgbClr val="000000"/>
                </a:solidFill>
                <a:ea typeface="MS PGothic" panose="020B0600070205080204" pitchFamily="34" charset="-128"/>
              </a:rPr>
              <a:t>	</a:t>
            </a:r>
          </a:p>
        </p:txBody>
      </p:sp>
      <p:sp>
        <p:nvSpPr>
          <p:cNvPr id="7" name="Rectangle 4"/>
          <p:cNvSpPr>
            <a:spLocks noChangeArrowheads="1"/>
          </p:cNvSpPr>
          <p:nvPr/>
        </p:nvSpPr>
        <p:spPr bwMode="auto">
          <a:xfrm>
            <a:off x="199582" y="1507975"/>
            <a:ext cx="10898264" cy="4579853"/>
          </a:xfrm>
          <a:prstGeom prst="rect">
            <a:avLst/>
          </a:prstGeom>
          <a:noFill/>
          <a:ln w="9525">
            <a:noFill/>
            <a:miter lim="800000"/>
            <a:headEnd/>
            <a:tailEnd/>
          </a:ln>
        </p:spPr>
        <p:txBody>
          <a:bodyPr/>
          <a:lstStyle/>
          <a:p>
            <a:pPr marL="342900" indent="-342900" fontAlgn="base">
              <a:lnSpc>
                <a:spcPct val="80000"/>
              </a:lnSpc>
              <a:spcBef>
                <a:spcPct val="20000"/>
              </a:spcBef>
              <a:spcAft>
                <a:spcPct val="0"/>
              </a:spcAft>
              <a:defRPr/>
            </a:pPr>
            <a:endParaRPr lang="fr-CA" sz="800" b="1" dirty="0">
              <a:solidFill>
                <a:srgbClr val="003366"/>
              </a:solidFill>
              <a:ea typeface="MS PGothic" panose="020B0600070205080204" pitchFamily="34" charset="-128"/>
            </a:endParaRPr>
          </a:p>
          <a:p>
            <a:pPr marL="342900" indent="-342900" fontAlgn="base">
              <a:spcBef>
                <a:spcPct val="0"/>
              </a:spcBef>
              <a:spcAft>
                <a:spcPct val="0"/>
              </a:spcAft>
              <a:buSzPct val="116000"/>
              <a:buFont typeface="Arial" panose="020B0604020202020204" pitchFamily="34" charset="0"/>
              <a:buChar char="•"/>
              <a:defRPr/>
            </a:pPr>
            <a:r>
              <a:rPr lang="en-US" sz="2000" dirty="0">
                <a:solidFill>
                  <a:prstClr val="black">
                    <a:lumMod val="85000"/>
                    <a:lumOff val="15000"/>
                  </a:prstClr>
                </a:solidFill>
                <a:cs typeface="Arial" pitchFamily="34" charset="0"/>
              </a:rPr>
              <a:t>To better understand how demographic changes have affected the composition of households and families, and the number and types of transitions experienced by families.</a:t>
            </a:r>
          </a:p>
          <a:p>
            <a:pPr fontAlgn="base">
              <a:spcBef>
                <a:spcPct val="0"/>
              </a:spcBef>
              <a:spcAft>
                <a:spcPct val="0"/>
              </a:spcAft>
              <a:defRPr/>
            </a:pPr>
            <a:endParaRPr lang="en-US" sz="2000" dirty="0">
              <a:solidFill>
                <a:prstClr val="black">
                  <a:lumMod val="85000"/>
                  <a:lumOff val="15000"/>
                </a:prstClr>
              </a:solidFill>
              <a:cs typeface="Arial" pitchFamily="34" charset="0"/>
            </a:endParaRPr>
          </a:p>
          <a:p>
            <a:pPr marL="342900" indent="-342900" fontAlgn="base">
              <a:spcBef>
                <a:spcPct val="0"/>
              </a:spcBef>
              <a:spcAft>
                <a:spcPct val="0"/>
              </a:spcAft>
              <a:buSzPct val="116000"/>
              <a:buFont typeface="Arial" panose="020B0604020202020204" pitchFamily="34" charset="0"/>
              <a:buChar char="•"/>
              <a:defRPr/>
            </a:pPr>
            <a:r>
              <a:rPr lang="en-US" sz="2000" dirty="0">
                <a:solidFill>
                  <a:prstClr val="black">
                    <a:lumMod val="85000"/>
                    <a:lumOff val="15000"/>
                  </a:prstClr>
                </a:solidFill>
                <a:cs typeface="Arial" pitchFamily="34" charset="0"/>
              </a:rPr>
              <a:t>The Families cycle is special because it collects not only cross-sectional indicators, but rather a series of questions on the </a:t>
            </a:r>
            <a:r>
              <a:rPr lang="en-US" sz="2000" b="1" dirty="0">
                <a:solidFill>
                  <a:prstClr val="black">
                    <a:lumMod val="85000"/>
                    <a:lumOff val="15000"/>
                  </a:prstClr>
                </a:solidFill>
                <a:cs typeface="Arial" pitchFamily="34" charset="0"/>
              </a:rPr>
              <a:t>timing of life-course events </a:t>
            </a:r>
            <a:r>
              <a:rPr lang="en-US" sz="2000" dirty="0">
                <a:solidFill>
                  <a:prstClr val="black">
                    <a:lumMod val="85000"/>
                    <a:lumOff val="15000"/>
                  </a:prstClr>
                </a:solidFill>
                <a:cs typeface="Arial" pitchFamily="34" charset="0"/>
              </a:rPr>
              <a:t>that allow for reconstructing</a:t>
            </a:r>
            <a:r>
              <a:rPr lang="en-US" sz="2000" b="1" dirty="0">
                <a:solidFill>
                  <a:prstClr val="black">
                    <a:lumMod val="85000"/>
                    <a:lumOff val="15000"/>
                  </a:prstClr>
                </a:solidFill>
                <a:cs typeface="Arial" pitchFamily="34" charset="0"/>
              </a:rPr>
              <a:t> the entire family life-course of individuals, </a:t>
            </a:r>
            <a:r>
              <a:rPr lang="en-US" sz="2000" dirty="0">
                <a:solidFill>
                  <a:prstClr val="black">
                    <a:lumMod val="85000"/>
                    <a:lumOff val="15000"/>
                  </a:prstClr>
                </a:solidFill>
                <a:cs typeface="Arial" pitchFamily="34" charset="0"/>
              </a:rPr>
              <a:t>which is difficult to obtain from administrative data. </a:t>
            </a:r>
          </a:p>
          <a:p>
            <a:pPr lvl="1" fontAlgn="base">
              <a:spcBef>
                <a:spcPct val="0"/>
              </a:spcBef>
              <a:spcAft>
                <a:spcPct val="0"/>
              </a:spcAft>
              <a:defRPr/>
            </a:pPr>
            <a:endParaRPr lang="en-US" sz="2000" b="1" dirty="0">
              <a:solidFill>
                <a:prstClr val="black">
                  <a:lumMod val="85000"/>
                  <a:lumOff val="15000"/>
                </a:prstClr>
              </a:solidFill>
              <a:cs typeface="Arial" pitchFamily="34" charset="0"/>
            </a:endParaRPr>
          </a:p>
          <a:p>
            <a:pPr marL="342900" indent="-342900" fontAlgn="base">
              <a:spcBef>
                <a:spcPct val="0"/>
              </a:spcBef>
              <a:spcAft>
                <a:spcPct val="0"/>
              </a:spcAft>
              <a:buSzPct val="116000"/>
              <a:buFont typeface="Arial" panose="020B0604020202020204" pitchFamily="34" charset="0"/>
              <a:buChar char="•"/>
              <a:defRPr/>
            </a:pPr>
            <a:r>
              <a:rPr lang="en-CA" sz="2000" dirty="0">
                <a:solidFill>
                  <a:prstClr val="black">
                    <a:lumMod val="85000"/>
                    <a:lumOff val="15000"/>
                  </a:prstClr>
                </a:solidFill>
                <a:cs typeface="Arial" pitchFamily="34" charset="0"/>
              </a:rPr>
              <a:t>To date there have been 6 Family cycles</a:t>
            </a:r>
            <a:endParaRPr lang="en-CA" sz="800" dirty="0">
              <a:ea typeface="MS PGothic" panose="020B0600070205080204" pitchFamily="34" charset="-128"/>
            </a:endParaRPr>
          </a:p>
          <a:p>
            <a:pPr marL="800100" lvl="1" indent="-342900" fontAlgn="base">
              <a:spcBef>
                <a:spcPct val="0"/>
              </a:spcBef>
              <a:spcAft>
                <a:spcPct val="0"/>
              </a:spcAft>
              <a:buFont typeface="Arial" panose="020B0604020202020204" pitchFamily="34" charset="0"/>
              <a:buChar char="•"/>
              <a:defRPr/>
            </a:pPr>
            <a:r>
              <a:rPr lang="en-CA" dirty="0">
                <a:ea typeface="MS PGothic" panose="020B0600070205080204" pitchFamily="34" charset="-128"/>
              </a:rPr>
              <a:t>1990 (cycle 5)           </a:t>
            </a:r>
          </a:p>
          <a:p>
            <a:pPr marL="800100" lvl="1" indent="-342900" fontAlgn="base">
              <a:spcBef>
                <a:spcPct val="0"/>
              </a:spcBef>
              <a:spcAft>
                <a:spcPct val="0"/>
              </a:spcAft>
              <a:buFont typeface="Arial" panose="020B0604020202020204" pitchFamily="34" charset="0"/>
              <a:buChar char="•"/>
              <a:defRPr/>
            </a:pPr>
            <a:r>
              <a:rPr lang="en-CA" dirty="0">
                <a:ea typeface="MS PGothic" panose="020B0600070205080204" pitchFamily="34" charset="-128"/>
              </a:rPr>
              <a:t>1995 (cycle 10)          </a:t>
            </a:r>
          </a:p>
          <a:p>
            <a:pPr marL="800100" lvl="1" indent="-342900" fontAlgn="base">
              <a:spcBef>
                <a:spcPct val="0"/>
              </a:spcBef>
              <a:spcAft>
                <a:spcPct val="0"/>
              </a:spcAft>
              <a:buFont typeface="Arial" panose="020B0604020202020204" pitchFamily="34" charset="0"/>
              <a:buChar char="•"/>
              <a:defRPr/>
            </a:pPr>
            <a:r>
              <a:rPr lang="en-CA" dirty="0">
                <a:ea typeface="MS PGothic" panose="020B0600070205080204" pitchFamily="34" charset="-128"/>
              </a:rPr>
              <a:t>2001 (cycle 15)         </a:t>
            </a:r>
          </a:p>
          <a:p>
            <a:pPr marL="800100" lvl="1" indent="-342900" fontAlgn="base">
              <a:spcBef>
                <a:spcPct val="0"/>
              </a:spcBef>
              <a:spcAft>
                <a:spcPct val="0"/>
              </a:spcAft>
              <a:buFont typeface="Arial" panose="020B0604020202020204" pitchFamily="34" charset="0"/>
              <a:buChar char="•"/>
              <a:defRPr/>
            </a:pPr>
            <a:r>
              <a:rPr lang="fr-CA" dirty="0">
                <a:ea typeface="MS PGothic" panose="020B0600070205080204" pitchFamily="34" charset="-128"/>
              </a:rPr>
              <a:t>2006 (cycle 20)</a:t>
            </a:r>
          </a:p>
          <a:p>
            <a:pPr marL="800100" lvl="1" indent="-342900" fontAlgn="base">
              <a:spcBef>
                <a:spcPct val="0"/>
              </a:spcBef>
              <a:spcAft>
                <a:spcPct val="0"/>
              </a:spcAft>
              <a:buFont typeface="Arial" panose="020B0604020202020204" pitchFamily="34" charset="0"/>
              <a:buChar char="•"/>
              <a:defRPr/>
            </a:pPr>
            <a:r>
              <a:rPr lang="fr-CA" dirty="0">
                <a:ea typeface="MS PGothic" panose="020B0600070205080204" pitchFamily="34" charset="-128"/>
              </a:rPr>
              <a:t>2011 (cycle 25)</a:t>
            </a:r>
          </a:p>
          <a:p>
            <a:pPr marL="800100" lvl="1" indent="-342900" fontAlgn="base">
              <a:spcBef>
                <a:spcPct val="0"/>
              </a:spcBef>
              <a:spcAft>
                <a:spcPct val="0"/>
              </a:spcAft>
              <a:buFont typeface="Arial" panose="020B0604020202020204" pitchFamily="34" charset="0"/>
              <a:buChar char="•"/>
              <a:defRPr/>
            </a:pPr>
            <a:r>
              <a:rPr lang="fr-CA" dirty="0">
                <a:ea typeface="MS PGothic" panose="020B0600070205080204" pitchFamily="34" charset="-128"/>
              </a:rPr>
              <a:t>2017 (cycle 31)</a:t>
            </a:r>
          </a:p>
          <a:p>
            <a:pPr fontAlgn="base">
              <a:spcBef>
                <a:spcPct val="0"/>
              </a:spcBef>
              <a:spcAft>
                <a:spcPct val="0"/>
              </a:spcAft>
              <a:defRPr/>
            </a:pPr>
            <a:endParaRPr lang="en-CA" sz="2400" dirty="0">
              <a:solidFill>
                <a:srgbClr val="003366"/>
              </a:solidFill>
              <a:ea typeface="MS PGothic" panose="020B0600070205080204" pitchFamily="34" charset="-128"/>
            </a:endParaRPr>
          </a:p>
          <a:p>
            <a:pPr fontAlgn="base">
              <a:spcBef>
                <a:spcPct val="0"/>
              </a:spcBef>
              <a:spcAft>
                <a:spcPct val="0"/>
              </a:spcAft>
              <a:buFont typeface="Arial" pitchFamily="34" charset="0"/>
              <a:buChar char="•"/>
              <a:defRPr/>
            </a:pPr>
            <a:endParaRPr lang="en-CA" dirty="0">
              <a:solidFill>
                <a:srgbClr val="003366"/>
              </a:solidFill>
              <a:ea typeface="MS PGothic" panose="020B0600070205080204" pitchFamily="34" charset="-128"/>
            </a:endParaRPr>
          </a:p>
          <a:p>
            <a:pPr marL="342900" indent="-342900" fontAlgn="base">
              <a:lnSpc>
                <a:spcPct val="80000"/>
              </a:lnSpc>
              <a:spcBef>
                <a:spcPct val="20000"/>
              </a:spcBef>
              <a:spcAft>
                <a:spcPct val="0"/>
              </a:spcAft>
              <a:buFontTx/>
              <a:buChar char="•"/>
              <a:defRPr/>
            </a:pPr>
            <a:endParaRPr lang="fr-CA" b="1" dirty="0">
              <a:solidFill>
                <a:srgbClr val="003366"/>
              </a:solidFill>
              <a:ea typeface="MS PGothic" panose="020B0600070205080204" pitchFamily="34" charset="-128"/>
            </a:endParaRPr>
          </a:p>
        </p:txBody>
      </p:sp>
    </p:spTree>
    <p:extLst>
      <p:ext uri="{BB962C8B-B14F-4D97-AF65-F5344CB8AC3E}">
        <p14:creationId xmlns:p14="http://schemas.microsoft.com/office/powerpoint/2010/main" val="222111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09" y="775988"/>
            <a:ext cx="10515600" cy="895042"/>
          </a:xfrm>
        </p:spPr>
        <p:txBody>
          <a:bodyPr>
            <a:normAutofit/>
          </a:bodyPr>
          <a:lstStyle/>
          <a:p>
            <a:r>
              <a:rPr lang="en-CA" altLang="en-US" sz="3200" b="1" dirty="0">
                <a:latin typeface="+mn-lt"/>
                <a:ea typeface="MS PGothic" panose="020B0600070205080204" pitchFamily="34" charset="-128"/>
                <a:cs typeface="+mn-cs"/>
              </a:rPr>
              <a:t>Survey methodology (2017)</a:t>
            </a:r>
          </a:p>
        </p:txBody>
      </p:sp>
      <p:sp>
        <p:nvSpPr>
          <p:cNvPr id="6147" name="Content Placeholder 2"/>
          <p:cNvSpPr>
            <a:spLocks noGrp="1"/>
          </p:cNvSpPr>
          <p:nvPr>
            <p:ph idx="1"/>
          </p:nvPr>
        </p:nvSpPr>
        <p:spPr>
          <a:xfrm>
            <a:off x="80245" y="1671030"/>
            <a:ext cx="10704728" cy="4408772"/>
          </a:xfrm>
        </p:spPr>
        <p:txBody>
          <a:bodyPr>
            <a:normAutofit/>
          </a:bodyPr>
          <a:lstStyle/>
          <a:p>
            <a:pPr marL="0" indent="0">
              <a:lnSpc>
                <a:spcPct val="90000"/>
              </a:lnSpc>
              <a:buNone/>
            </a:pPr>
            <a:endParaRPr lang="en-US" altLang="en-US" sz="800" dirty="0">
              <a:solidFill>
                <a:srgbClr val="003366"/>
              </a:solidFill>
            </a:endParaRPr>
          </a:p>
          <a:p>
            <a:pPr>
              <a:lnSpc>
                <a:spcPct val="90000"/>
              </a:lnSpc>
              <a:spcAft>
                <a:spcPts val="1200"/>
              </a:spcAft>
            </a:pPr>
            <a:r>
              <a:rPr lang="en-US" altLang="en-US" sz="2400" dirty="0">
                <a:latin typeface="+mn-lt"/>
              </a:rPr>
              <a:t>Conducted by computer assisted telephone interviewing (CATI)</a:t>
            </a:r>
          </a:p>
          <a:p>
            <a:pPr lvl="1">
              <a:spcAft>
                <a:spcPts val="1200"/>
              </a:spcAft>
            </a:pPr>
            <a:r>
              <a:rPr lang="en-CA" altLang="en-US" sz="2200" dirty="0">
                <a:latin typeface="+mn-lt"/>
              </a:rPr>
              <a:t>Average interview length </a:t>
            </a:r>
            <a:r>
              <a:rPr lang="en-CA" altLang="en-US" sz="2400" b="1" dirty="0">
                <a:latin typeface="+mn-lt"/>
              </a:rPr>
              <a:t>45 to 60 </a:t>
            </a:r>
            <a:r>
              <a:rPr lang="en-CA" altLang="en-US" sz="2200" dirty="0">
                <a:latin typeface="+mn-lt"/>
              </a:rPr>
              <a:t>minutes</a:t>
            </a:r>
          </a:p>
          <a:p>
            <a:pPr>
              <a:spcAft>
                <a:spcPts val="1200"/>
              </a:spcAft>
            </a:pPr>
            <a:r>
              <a:rPr lang="en-CA" altLang="en-US" sz="2400" dirty="0">
                <a:latin typeface="+mn-lt"/>
              </a:rPr>
              <a:t>Data were collected over </a:t>
            </a:r>
            <a:r>
              <a:rPr lang="en-CA" altLang="en-US" sz="2800" b="1" dirty="0">
                <a:latin typeface="+mn-lt"/>
              </a:rPr>
              <a:t>10</a:t>
            </a:r>
            <a:r>
              <a:rPr lang="en-CA" altLang="en-US" sz="2400" dirty="0">
                <a:latin typeface="+mn-lt"/>
              </a:rPr>
              <a:t> months </a:t>
            </a:r>
          </a:p>
          <a:p>
            <a:pPr>
              <a:spcAft>
                <a:spcPts val="1200"/>
              </a:spcAft>
            </a:pPr>
            <a:r>
              <a:rPr lang="en-CA" altLang="en-US" sz="2400" dirty="0">
                <a:latin typeface="+mn-lt"/>
              </a:rPr>
              <a:t>Population aged </a:t>
            </a:r>
            <a:r>
              <a:rPr lang="en-CA" altLang="en-US" sz="2800" b="1" dirty="0">
                <a:latin typeface="+mn-lt"/>
              </a:rPr>
              <a:t>15</a:t>
            </a:r>
            <a:r>
              <a:rPr lang="en-CA" altLang="en-US" sz="2400" dirty="0">
                <a:latin typeface="+mn-lt"/>
              </a:rPr>
              <a:t> and over living in private households </a:t>
            </a:r>
            <a:r>
              <a:rPr lang="en-US" altLang="en-US" sz="2400" dirty="0">
                <a:latin typeface="+mn-lt"/>
              </a:rPr>
              <a:t>in the </a:t>
            </a:r>
            <a:r>
              <a:rPr lang="en-US" altLang="en-US" sz="2800" b="1" dirty="0">
                <a:latin typeface="+mn-lt"/>
              </a:rPr>
              <a:t>10</a:t>
            </a:r>
            <a:r>
              <a:rPr lang="en-US" altLang="en-US" sz="2400" dirty="0">
                <a:latin typeface="+mn-lt"/>
              </a:rPr>
              <a:t> provinces</a:t>
            </a:r>
            <a:endParaRPr lang="en-CA" altLang="en-US" sz="2400" dirty="0">
              <a:latin typeface="+mn-lt"/>
            </a:endParaRPr>
          </a:p>
          <a:p>
            <a:pPr>
              <a:spcAft>
                <a:spcPts val="1200"/>
              </a:spcAft>
            </a:pPr>
            <a:r>
              <a:rPr lang="en-CA" altLang="en-US" sz="2400" dirty="0">
                <a:latin typeface="+mn-lt"/>
              </a:rPr>
              <a:t>Final sample of </a:t>
            </a:r>
            <a:r>
              <a:rPr lang="en-CA" altLang="en-US" sz="2800" b="1" dirty="0">
                <a:latin typeface="+mn-lt"/>
              </a:rPr>
              <a:t>20,602</a:t>
            </a:r>
            <a:r>
              <a:rPr lang="en-CA" altLang="en-US" sz="2400" dirty="0">
                <a:latin typeface="+mn-lt"/>
              </a:rPr>
              <a:t> respondents</a:t>
            </a:r>
          </a:p>
          <a:p>
            <a:pPr lvl="1">
              <a:spcAft>
                <a:spcPts val="1200"/>
              </a:spcAft>
            </a:pPr>
            <a:r>
              <a:rPr lang="en-CA" altLang="en-US" sz="2200" dirty="0">
                <a:latin typeface="+mn-lt"/>
              </a:rPr>
              <a:t>Response rate </a:t>
            </a:r>
            <a:r>
              <a:rPr lang="en-CA" altLang="en-US" sz="2400" b="1" dirty="0">
                <a:latin typeface="+mn-lt"/>
              </a:rPr>
              <a:t>52.4%</a:t>
            </a:r>
          </a:p>
          <a:p>
            <a:endParaRPr lang="en-CA" altLang="en-US" dirty="0">
              <a:solidFill>
                <a:srgbClr val="003366"/>
              </a:solidFill>
            </a:endParaRP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25000"/>
              </a:spcAft>
              <a:buClr>
                <a:srgbClr val="4682D6"/>
              </a:buClr>
              <a:buFont typeface="Wingdings" panose="05000000000000000000" pitchFamily="2" charset="2"/>
              <a:buChar char="§"/>
              <a:defRPr sz="2800">
                <a:solidFill>
                  <a:srgbClr val="000000"/>
                </a:solidFill>
                <a:latin typeface="Arial" panose="020B0604020202020204" pitchFamily="34" charset="0"/>
                <a:ea typeface="MS PGothic" panose="020B0600070205080204" pitchFamily="34" charset="-128"/>
              </a:defRPr>
            </a:lvl1pPr>
            <a:lvl2pPr marL="742950" indent="-285750">
              <a:spcAft>
                <a:spcPct val="25000"/>
              </a:spcAft>
              <a:buClr>
                <a:srgbClr val="4682D6"/>
              </a:buClr>
              <a:buChar char="•"/>
              <a:defRPr sz="24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4682D6"/>
              </a:buClr>
              <a:buFont typeface="Wingdings" panose="05000000000000000000" pitchFamily="2" charset="2"/>
              <a:defRPr sz="20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4682D6"/>
              </a:buClr>
              <a:buFont typeface="Wingdings" panose="05000000000000000000" pitchFamily="2" charset="2"/>
              <a:buChar char="§"/>
              <a:defRPr>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4682D6"/>
              </a:buClr>
              <a:buFont typeface="Wingdings" panose="05000000000000000000" pitchFamily="2" charset="2"/>
              <a:buChar char="§"/>
              <a:defRPr>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682D6"/>
              </a:buClr>
              <a:buFont typeface="Wingdings" panose="05000000000000000000" pitchFamily="2" charset="2"/>
              <a:buChar char="§"/>
              <a:defRPr>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682D6"/>
              </a:buClr>
              <a:buFont typeface="Wingdings" panose="05000000000000000000" pitchFamily="2" charset="2"/>
              <a:buChar char="§"/>
              <a:defRPr>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682D6"/>
              </a:buClr>
              <a:buFont typeface="Wingdings" panose="05000000000000000000" pitchFamily="2" charset="2"/>
              <a:buChar char="§"/>
              <a:defRPr>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682D6"/>
              </a:buClr>
              <a:buFont typeface="Wingdings" panose="05000000000000000000" pitchFamily="2" charset="2"/>
              <a:buChar char="§"/>
              <a:defRPr>
                <a:solidFill>
                  <a:srgbClr val="000000"/>
                </a:solidFill>
                <a:latin typeface="Arial" panose="020B0604020202020204" pitchFamily="34" charset="0"/>
                <a:ea typeface="MS PGothic" panose="020B0600070205080204" pitchFamily="34" charset="-128"/>
              </a:defRPr>
            </a:lvl9pPr>
          </a:lstStyle>
          <a:p>
            <a:pPr>
              <a:spcAft>
                <a:spcPct val="0"/>
              </a:spcAft>
              <a:buClrTx/>
              <a:buFontTx/>
              <a:buNone/>
            </a:pPr>
            <a:fld id="{68BD9330-D411-4C8C-AEF7-05201481B18F}" type="slidenum">
              <a:rPr lang="fr-CA" altLang="en-US" sz="1000">
                <a:solidFill>
                  <a:srgbClr val="373799"/>
                </a:solidFill>
              </a:rPr>
              <a:pPr>
                <a:spcAft>
                  <a:spcPct val="0"/>
                </a:spcAft>
                <a:buClrTx/>
                <a:buFontTx/>
                <a:buNone/>
              </a:pPr>
              <a:t>21</a:t>
            </a:fld>
            <a:endParaRPr lang="fr-CA" altLang="en-US" sz="1000">
              <a:solidFill>
                <a:srgbClr val="373799"/>
              </a:solidFill>
            </a:endParaRPr>
          </a:p>
        </p:txBody>
      </p:sp>
    </p:spTree>
    <p:extLst>
      <p:ext uri="{BB962C8B-B14F-4D97-AF65-F5344CB8AC3E}">
        <p14:creationId xmlns:p14="http://schemas.microsoft.com/office/powerpoint/2010/main" val="3491863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808758"/>
            <a:ext cx="10515600" cy="895042"/>
          </a:xfrm>
        </p:spPr>
        <p:txBody>
          <a:bodyPr>
            <a:normAutofit/>
          </a:bodyPr>
          <a:lstStyle/>
          <a:p>
            <a:r>
              <a:rPr lang="en-CA" altLang="en-US" sz="3200" b="1" dirty="0">
                <a:latin typeface="+mn-lt"/>
                <a:ea typeface="MS PGothic" panose="020B0600070205080204" pitchFamily="34" charset="-128"/>
              </a:rPr>
              <a:t>Collecting information on the family life-course</a:t>
            </a:r>
            <a:endParaRPr lang="en-CA" altLang="en-US" sz="3200" dirty="0">
              <a:latin typeface="+mn-lt"/>
            </a:endParaRPr>
          </a:p>
        </p:txBody>
      </p:sp>
      <p:sp>
        <p:nvSpPr>
          <p:cNvPr id="9" name="Content Placeholder 8"/>
          <p:cNvSpPr>
            <a:spLocks noGrp="1"/>
          </p:cNvSpPr>
          <p:nvPr>
            <p:ph idx="1"/>
          </p:nvPr>
        </p:nvSpPr>
        <p:spPr>
          <a:xfrm>
            <a:off x="163467" y="1703800"/>
            <a:ext cx="10431162" cy="4032879"/>
          </a:xfrm>
        </p:spPr>
        <p:txBody>
          <a:bodyPr/>
          <a:lstStyle/>
          <a:p>
            <a:pPr marL="0" indent="0">
              <a:buNone/>
              <a:defRPr/>
            </a:pPr>
            <a:r>
              <a:rPr lang="en-CA" sz="2000" kern="1200" dirty="0">
                <a:solidFill>
                  <a:schemeClr val="tx1"/>
                </a:solidFill>
                <a:latin typeface="+mn-lt"/>
              </a:rPr>
              <a:t>The survey collects biographical information on the family life course of Canadians. Events and when these were experienced are collected in order to measure the diversity of family situations and the plurality of family paths</a:t>
            </a:r>
            <a:endParaRPr lang="en-CA" sz="2000" dirty="0">
              <a:latin typeface="+mn-lt"/>
            </a:endParaRPr>
          </a:p>
        </p:txBody>
      </p:sp>
      <p:sp>
        <p:nvSpPr>
          <p:cNvPr id="8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A575D72-0E53-4EB2-B835-5B85527A1E75}" type="slidenum">
              <a:rPr lang="fr-CA" altLang="en-US">
                <a:solidFill>
                  <a:srgbClr val="373799"/>
                </a:solidFill>
              </a:rPr>
              <a:pPr/>
              <a:t>22</a:t>
            </a:fld>
            <a:endParaRPr lang="fr-CA" altLang="en-US">
              <a:solidFill>
                <a:srgbClr val="373799"/>
              </a:solidFill>
            </a:endParaRPr>
          </a:p>
        </p:txBody>
      </p:sp>
      <p:sp>
        <p:nvSpPr>
          <p:cNvPr id="7" name="Rectangle 4"/>
          <p:cNvSpPr>
            <a:spLocks noChangeArrowheads="1"/>
          </p:cNvSpPr>
          <p:nvPr/>
        </p:nvSpPr>
        <p:spPr bwMode="auto">
          <a:xfrm>
            <a:off x="181367" y="4498460"/>
            <a:ext cx="11129363" cy="1876425"/>
          </a:xfrm>
          <a:prstGeom prst="rect">
            <a:avLst/>
          </a:prstGeom>
          <a:noFill/>
          <a:ln w="9525">
            <a:noFill/>
            <a:miter lim="800000"/>
            <a:headEnd/>
            <a:tailEnd/>
          </a:ln>
        </p:spPr>
        <p:txBody>
          <a:bodyPr/>
          <a:lstStyle/>
          <a:p>
            <a:pPr fontAlgn="base">
              <a:spcBef>
                <a:spcPct val="0"/>
              </a:spcBef>
              <a:spcAft>
                <a:spcPct val="0"/>
              </a:spcAft>
              <a:defRPr/>
            </a:pPr>
            <a:r>
              <a:rPr lang="en-CA" sz="2000" dirty="0">
                <a:ea typeface="MS PGothic" panose="020B0600070205080204" pitchFamily="34" charset="-128"/>
              </a:rPr>
              <a:t>The family survey interviews </a:t>
            </a:r>
            <a:r>
              <a:rPr lang="en-CA" sz="2000" b="1" u="sng" dirty="0">
                <a:ea typeface="MS PGothic" panose="020B0600070205080204" pitchFamily="34" charset="-128"/>
              </a:rPr>
              <a:t>an individual </a:t>
            </a:r>
            <a:r>
              <a:rPr lang="en-CA" sz="2000" dirty="0">
                <a:ea typeface="MS PGothic" panose="020B0600070205080204" pitchFamily="34" charset="-128"/>
              </a:rPr>
              <a:t>about their parents, their family life course, and other events and characteristics. </a:t>
            </a:r>
          </a:p>
          <a:p>
            <a:pPr fontAlgn="base">
              <a:spcBef>
                <a:spcPct val="0"/>
              </a:spcBef>
              <a:spcAft>
                <a:spcPct val="0"/>
              </a:spcAft>
              <a:defRPr/>
            </a:pPr>
            <a:endParaRPr lang="en-CA" sz="2000" dirty="0">
              <a:ea typeface="MS PGothic" panose="020B0600070205080204" pitchFamily="34" charset="-128"/>
            </a:endParaRPr>
          </a:p>
          <a:p>
            <a:pPr fontAlgn="base">
              <a:spcBef>
                <a:spcPct val="0"/>
              </a:spcBef>
              <a:spcAft>
                <a:spcPct val="0"/>
              </a:spcAft>
              <a:defRPr/>
            </a:pPr>
            <a:r>
              <a:rPr lang="en-CA" sz="2000" dirty="0">
                <a:ea typeface="MS PGothic" panose="020B0600070205080204" pitchFamily="34" charset="-128"/>
              </a:rPr>
              <a:t>It cannot derive the number of children, unions or families in Canada.</a:t>
            </a:r>
          </a:p>
          <a:p>
            <a:pPr fontAlgn="base">
              <a:spcBef>
                <a:spcPct val="0"/>
              </a:spcBef>
              <a:spcAft>
                <a:spcPct val="0"/>
              </a:spcAft>
              <a:buFont typeface="Arial" pitchFamily="34" charset="0"/>
              <a:buChar char="•"/>
              <a:defRPr/>
            </a:pPr>
            <a:endParaRPr lang="en-CA" dirty="0">
              <a:solidFill>
                <a:srgbClr val="003366"/>
              </a:solidFill>
              <a:ea typeface="MS PGothic" panose="020B0600070205080204" pitchFamily="34" charset="-128"/>
            </a:endParaRPr>
          </a:p>
          <a:p>
            <a:pPr marL="342900" indent="-342900" fontAlgn="base">
              <a:lnSpc>
                <a:spcPct val="80000"/>
              </a:lnSpc>
              <a:spcBef>
                <a:spcPct val="20000"/>
              </a:spcBef>
              <a:spcAft>
                <a:spcPct val="0"/>
              </a:spcAft>
              <a:buFontTx/>
              <a:buChar char="•"/>
              <a:defRPr/>
            </a:pPr>
            <a:endParaRPr lang="fr-CA" b="1" dirty="0">
              <a:solidFill>
                <a:srgbClr val="003366"/>
              </a:solidFill>
              <a:ea typeface="MS PGothic" panose="020B0600070205080204" pitchFamily="34" charset="-128"/>
            </a:endParaRPr>
          </a:p>
        </p:txBody>
      </p:sp>
      <p:pic>
        <p:nvPicPr>
          <p:cNvPr id="819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5566" y="2577740"/>
            <a:ext cx="8256688" cy="198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8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2156" y="1026232"/>
            <a:ext cx="10515600" cy="895042"/>
          </a:xfrm>
        </p:spPr>
        <p:txBody>
          <a:bodyPr>
            <a:normAutofit/>
          </a:bodyPr>
          <a:lstStyle/>
          <a:p>
            <a:r>
              <a:rPr lang="en-CA" altLang="en-US" sz="3200" b="1" dirty="0">
                <a:latin typeface="+mn-lt"/>
              </a:rPr>
              <a:t>Key survey content</a:t>
            </a:r>
            <a:endParaRPr lang="en-CA" altLang="en-US" sz="3200" dirty="0">
              <a:latin typeface="+mn-lt"/>
            </a:endParaRPr>
          </a:p>
        </p:txBody>
      </p:sp>
      <p:sp>
        <p:nvSpPr>
          <p:cNvPr id="10243" name="Content Placeholder 2"/>
          <p:cNvSpPr>
            <a:spLocks noGrp="1"/>
          </p:cNvSpPr>
          <p:nvPr>
            <p:ph idx="1"/>
          </p:nvPr>
        </p:nvSpPr>
        <p:spPr>
          <a:xfrm>
            <a:off x="192156" y="2051843"/>
            <a:ext cx="10515600" cy="3656720"/>
          </a:xfrm>
        </p:spPr>
        <p:txBody>
          <a:bodyPr>
            <a:normAutofit/>
          </a:bodyPr>
          <a:lstStyle/>
          <a:p>
            <a:pPr>
              <a:buFont typeface="Wingdings" panose="05000000000000000000" pitchFamily="2" charset="2"/>
              <a:buNone/>
            </a:pPr>
            <a:endParaRPr lang="en-CA" altLang="en-US" sz="1000" b="1" dirty="0">
              <a:solidFill>
                <a:srgbClr val="003366"/>
              </a:solidFill>
            </a:endParaRPr>
          </a:p>
          <a:p>
            <a:pPr>
              <a:buFont typeface="Arial" panose="020B0604020202020204" pitchFamily="34" charset="0"/>
              <a:buChar char="•"/>
            </a:pPr>
            <a:r>
              <a:rPr lang="en-CA" altLang="en-US" sz="2400" dirty="0">
                <a:latin typeface="+mn-lt"/>
              </a:rPr>
              <a:t>Parents’ history (childhood, characteristics of parents)  </a:t>
            </a:r>
          </a:p>
          <a:p>
            <a:pPr>
              <a:buFont typeface="Arial" panose="020B0604020202020204" pitchFamily="34" charset="0"/>
              <a:buChar char="•"/>
            </a:pPr>
            <a:r>
              <a:rPr lang="en-CA" altLang="en-US" sz="2400" dirty="0">
                <a:latin typeface="+mn-lt"/>
              </a:rPr>
              <a:t>Leaving the household</a:t>
            </a:r>
          </a:p>
          <a:p>
            <a:pPr>
              <a:buFont typeface="Arial" panose="020B0604020202020204" pitchFamily="34" charset="0"/>
              <a:buChar char="•"/>
            </a:pPr>
            <a:r>
              <a:rPr lang="en-CA" altLang="en-US" sz="2400" dirty="0">
                <a:latin typeface="+mn-lt"/>
              </a:rPr>
              <a:t>Union trajectories (union formation, break-ups)</a:t>
            </a:r>
          </a:p>
          <a:p>
            <a:pPr>
              <a:buFont typeface="Arial" panose="020B0604020202020204" pitchFamily="34" charset="0"/>
              <a:buChar char="•"/>
            </a:pPr>
            <a:r>
              <a:rPr lang="en-CA" altLang="en-US" sz="2400" dirty="0">
                <a:latin typeface="+mn-lt"/>
              </a:rPr>
              <a:t>Fertility history (birth, adopted and stepchildren)</a:t>
            </a:r>
          </a:p>
          <a:p>
            <a:pPr>
              <a:buFont typeface="Arial" panose="020B0604020202020204" pitchFamily="34" charset="0"/>
              <a:buChar char="•"/>
            </a:pPr>
            <a:r>
              <a:rPr lang="en-CA" altLang="en-US" sz="2400" dirty="0">
                <a:latin typeface="+mn-lt"/>
              </a:rPr>
              <a:t>Fertility intentions</a:t>
            </a:r>
          </a:p>
          <a:p>
            <a:pPr>
              <a:buFont typeface="Arial" panose="020B0604020202020204" pitchFamily="34" charset="0"/>
              <a:buChar char="•"/>
            </a:pPr>
            <a:r>
              <a:rPr lang="en-CA" altLang="en-US" sz="2400" dirty="0">
                <a:latin typeface="+mn-lt"/>
              </a:rPr>
              <a:t>Other characteristics (of the respondent and current spouse/partner)</a:t>
            </a:r>
            <a:endParaRPr lang="en-CA" altLang="en-US" sz="1000" b="1" dirty="0">
              <a:latin typeface="+mn-lt"/>
            </a:endParaRPr>
          </a:p>
          <a:p>
            <a:pPr>
              <a:buFont typeface="Wingdings" panose="05000000000000000000" pitchFamily="2" charset="2"/>
              <a:buNone/>
            </a:pPr>
            <a:r>
              <a:rPr lang="en-CA" altLang="en-US" dirty="0"/>
              <a:t>    </a:t>
            </a:r>
          </a:p>
          <a:p>
            <a:endParaRPr lang="en-CA" altLang="en-US" sz="2200" b="1" dirty="0"/>
          </a:p>
          <a:p>
            <a:endParaRPr lang="en-CA" altLang="en-US" dirty="0"/>
          </a:p>
        </p:txBody>
      </p:sp>
      <p:sp>
        <p:nvSpPr>
          <p:cNvPr id="2" name="Slide Number Placeholder 1">
            <a:extLst>
              <a:ext uri="{FF2B5EF4-FFF2-40B4-BE49-F238E27FC236}">
                <a16:creationId xmlns:a16="http://schemas.microsoft.com/office/drawing/2014/main" id="{B66B1176-ABD8-474F-90AF-8058D27AD470}"/>
              </a:ext>
            </a:extLst>
          </p:cNvPr>
          <p:cNvSpPr>
            <a:spLocks noGrp="1"/>
          </p:cNvSpPr>
          <p:nvPr>
            <p:ph type="sldNum" sz="quarter" idx="12"/>
          </p:nvPr>
        </p:nvSpPr>
        <p:spPr/>
        <p:txBody>
          <a:bodyPr/>
          <a:lstStyle/>
          <a:p>
            <a:fld id="{EDB761FF-D525-D64B-8909-8CF25B3FD48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28881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0484" y="1015189"/>
            <a:ext cx="10515600" cy="895042"/>
          </a:xfrm>
        </p:spPr>
        <p:txBody>
          <a:bodyPr>
            <a:noAutofit/>
          </a:bodyPr>
          <a:lstStyle/>
          <a:p>
            <a:pPr>
              <a:spcBef>
                <a:spcPts val="1000"/>
              </a:spcBef>
            </a:pPr>
            <a:r>
              <a:rPr lang="en-CA" altLang="en-US" sz="3200" b="1" dirty="0">
                <a:latin typeface="+mn-lt"/>
                <a:ea typeface="+mn-ea"/>
                <a:cs typeface="+mn-cs"/>
              </a:rPr>
              <a:t>2024 Family Survey: Timelines</a:t>
            </a:r>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908A325-7E92-40ED-90B4-E10C2C5085DB}" type="slidenum">
              <a:rPr lang="fr-CA" altLang="en-US">
                <a:solidFill>
                  <a:srgbClr val="373799"/>
                </a:solidFill>
              </a:rPr>
              <a:pPr/>
              <a:t>24</a:t>
            </a:fld>
            <a:endParaRPr lang="fr-CA" altLang="en-US">
              <a:solidFill>
                <a:srgbClr val="373799"/>
              </a:solidFill>
            </a:endParaRPr>
          </a:p>
        </p:txBody>
      </p:sp>
      <p:sp>
        <p:nvSpPr>
          <p:cNvPr id="5" name="Right Arrow 4"/>
          <p:cNvSpPr/>
          <p:nvPr/>
        </p:nvSpPr>
        <p:spPr bwMode="auto">
          <a:xfrm>
            <a:off x="1349830" y="1890072"/>
            <a:ext cx="10118958" cy="3922947"/>
          </a:xfrm>
          <a:prstGeom prst="rightArrow">
            <a:avLst/>
          </a:prstGeom>
          <a:solidFill>
            <a:srgbClr val="31708D"/>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CA">
              <a:solidFill>
                <a:srgbClr val="FFFFFF"/>
              </a:solidFill>
            </a:endParaRPr>
          </a:p>
        </p:txBody>
      </p:sp>
      <p:grpSp>
        <p:nvGrpSpPr>
          <p:cNvPr id="3" name="Group 2"/>
          <p:cNvGrpSpPr/>
          <p:nvPr/>
        </p:nvGrpSpPr>
        <p:grpSpPr>
          <a:xfrm>
            <a:off x="1555665" y="3178476"/>
            <a:ext cx="8049889" cy="1349984"/>
            <a:chOff x="863685" y="3178474"/>
            <a:chExt cx="7744855" cy="1116616"/>
          </a:xfrm>
          <a:solidFill>
            <a:schemeClr val="bg1"/>
          </a:solidFill>
        </p:grpSpPr>
        <p:sp>
          <p:nvSpPr>
            <p:cNvPr id="6" name="Rounded Rectangle 5"/>
            <p:cNvSpPr/>
            <p:nvPr/>
          </p:nvSpPr>
          <p:spPr bwMode="auto">
            <a:xfrm>
              <a:off x="863685" y="3178475"/>
              <a:ext cx="1398801" cy="111344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fr-CA" sz="1400" b="1" dirty="0">
                  <a:solidFill>
                    <a:schemeClr val="tx1"/>
                  </a:solidFill>
                </a:rPr>
                <a:t>Consultations</a:t>
              </a:r>
            </a:p>
            <a:p>
              <a:pPr algn="ctr" fontAlgn="base">
                <a:spcBef>
                  <a:spcPct val="0"/>
                </a:spcBef>
                <a:spcAft>
                  <a:spcPct val="0"/>
                </a:spcAft>
                <a:defRPr/>
              </a:pPr>
              <a:r>
                <a:rPr lang="fr-CA" sz="1400" b="1" dirty="0">
                  <a:solidFill>
                    <a:schemeClr val="tx1"/>
                  </a:solidFill>
                </a:rPr>
                <a:t>March-April 2022</a:t>
              </a:r>
            </a:p>
          </p:txBody>
        </p:sp>
        <p:sp>
          <p:nvSpPr>
            <p:cNvPr id="7" name="Rounded Rectangle 6"/>
            <p:cNvSpPr/>
            <p:nvPr/>
          </p:nvSpPr>
          <p:spPr bwMode="auto">
            <a:xfrm>
              <a:off x="2405493" y="3178475"/>
              <a:ext cx="1398800" cy="111344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fr-CA" sz="1400" b="1" dirty="0">
                  <a:solidFill>
                    <a:schemeClr val="tx1"/>
                  </a:solidFill>
                </a:rPr>
                <a:t>Questionnaire</a:t>
              </a:r>
            </a:p>
            <a:p>
              <a:pPr algn="ctr" fontAlgn="base">
                <a:spcBef>
                  <a:spcPct val="0"/>
                </a:spcBef>
                <a:spcAft>
                  <a:spcPct val="0"/>
                </a:spcAft>
                <a:defRPr/>
              </a:pPr>
              <a:r>
                <a:rPr lang="fr-CA" sz="1400" b="1" dirty="0">
                  <a:solidFill>
                    <a:schemeClr val="tx1"/>
                  </a:solidFill>
                </a:rPr>
                <a:t>content</a:t>
              </a:r>
            </a:p>
            <a:p>
              <a:pPr algn="ctr" fontAlgn="base">
                <a:spcBef>
                  <a:spcPct val="0"/>
                </a:spcBef>
                <a:spcAft>
                  <a:spcPct val="0"/>
                </a:spcAft>
                <a:defRPr/>
              </a:pPr>
              <a:r>
                <a:rPr lang="fr-CA" sz="1400" b="1" dirty="0">
                  <a:solidFill>
                    <a:schemeClr val="tx1"/>
                  </a:solidFill>
                </a:rPr>
                <a:t>April-June 2022</a:t>
              </a:r>
            </a:p>
          </p:txBody>
        </p:sp>
        <p:sp>
          <p:nvSpPr>
            <p:cNvPr id="8" name="Rounded Rectangle 7"/>
            <p:cNvSpPr/>
            <p:nvPr/>
          </p:nvSpPr>
          <p:spPr bwMode="auto">
            <a:xfrm>
              <a:off x="3986904" y="3181650"/>
              <a:ext cx="1398800" cy="111344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fr-CA" sz="1400" b="1" dirty="0">
                  <a:solidFill>
                    <a:schemeClr val="tx1"/>
                  </a:solidFill>
                </a:rPr>
                <a:t>Qualitative </a:t>
              </a:r>
              <a:r>
                <a:rPr lang="fr-CA" sz="1400" b="1" dirty="0" err="1">
                  <a:solidFill>
                    <a:schemeClr val="tx1"/>
                  </a:solidFill>
                </a:rPr>
                <a:t>testing</a:t>
              </a:r>
              <a:endParaRPr lang="fr-CA" sz="1400" b="1" dirty="0">
                <a:solidFill>
                  <a:schemeClr val="tx1"/>
                </a:solidFill>
              </a:endParaRPr>
            </a:p>
            <a:p>
              <a:pPr algn="ctr" fontAlgn="base">
                <a:spcBef>
                  <a:spcPct val="0"/>
                </a:spcBef>
                <a:spcAft>
                  <a:spcPct val="0"/>
                </a:spcAft>
                <a:defRPr/>
              </a:pPr>
              <a:r>
                <a:rPr lang="fr-CA" sz="1400" b="1" dirty="0">
                  <a:solidFill>
                    <a:schemeClr val="tx1"/>
                  </a:solidFill>
                </a:rPr>
                <a:t>Summer 2022</a:t>
              </a:r>
            </a:p>
          </p:txBody>
        </p:sp>
        <p:sp>
          <p:nvSpPr>
            <p:cNvPr id="9" name="Rounded Rectangle 8"/>
            <p:cNvSpPr/>
            <p:nvPr/>
          </p:nvSpPr>
          <p:spPr bwMode="auto">
            <a:xfrm>
              <a:off x="5607993" y="3178476"/>
              <a:ext cx="1398801" cy="111344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fr-CA" sz="1400" b="1" dirty="0">
                  <a:solidFill>
                    <a:schemeClr val="tx1"/>
                  </a:solidFill>
                </a:rPr>
                <a:t>Application </a:t>
              </a:r>
              <a:r>
                <a:rPr lang="fr-CA" sz="1400" b="1" dirty="0" err="1">
                  <a:solidFill>
                    <a:schemeClr val="tx1"/>
                  </a:solidFill>
                </a:rPr>
                <a:t>development</a:t>
              </a:r>
              <a:r>
                <a:rPr lang="fr-CA" sz="1400" b="1" dirty="0">
                  <a:solidFill>
                    <a:schemeClr val="tx1"/>
                  </a:solidFill>
                </a:rPr>
                <a:t> </a:t>
              </a:r>
            </a:p>
            <a:p>
              <a:pPr algn="ctr" fontAlgn="base">
                <a:spcBef>
                  <a:spcPct val="0"/>
                </a:spcBef>
                <a:spcAft>
                  <a:spcPct val="0"/>
                </a:spcAft>
                <a:defRPr/>
              </a:pPr>
              <a:r>
                <a:rPr lang="fr-CA" sz="1400" b="1" dirty="0">
                  <a:solidFill>
                    <a:schemeClr val="tx1"/>
                  </a:solidFill>
                </a:rPr>
                <a:t>Summer 2022-Summer 2023</a:t>
              </a:r>
            </a:p>
          </p:txBody>
        </p:sp>
        <p:sp>
          <p:nvSpPr>
            <p:cNvPr id="10" name="Rounded Rectangle 9"/>
            <p:cNvSpPr/>
            <p:nvPr/>
          </p:nvSpPr>
          <p:spPr bwMode="auto">
            <a:xfrm>
              <a:off x="7209739" y="3178474"/>
              <a:ext cx="1398801" cy="111344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fr-CA" sz="1400" b="1" dirty="0">
                  <a:solidFill>
                    <a:schemeClr val="tx1"/>
                  </a:solidFill>
                </a:rPr>
                <a:t>Collection</a:t>
              </a:r>
            </a:p>
            <a:p>
              <a:pPr algn="ctr" fontAlgn="base">
                <a:spcBef>
                  <a:spcPct val="0"/>
                </a:spcBef>
                <a:spcAft>
                  <a:spcPct val="0"/>
                </a:spcAft>
                <a:defRPr/>
              </a:pPr>
              <a:r>
                <a:rPr lang="fr-CA" sz="1400" b="1" dirty="0" err="1">
                  <a:solidFill>
                    <a:schemeClr val="tx1"/>
                  </a:solidFill>
                </a:rPr>
                <a:t>Early</a:t>
              </a:r>
              <a:r>
                <a:rPr lang="fr-CA" sz="1400" b="1" dirty="0">
                  <a:solidFill>
                    <a:schemeClr val="tx1"/>
                  </a:solidFill>
                </a:rPr>
                <a:t> 2024</a:t>
              </a:r>
            </a:p>
          </p:txBody>
        </p:sp>
      </p:grpSp>
    </p:spTree>
    <p:extLst>
      <p:ext uri="{BB962C8B-B14F-4D97-AF65-F5344CB8AC3E}">
        <p14:creationId xmlns:p14="http://schemas.microsoft.com/office/powerpoint/2010/main" val="240168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72" y="844550"/>
            <a:ext cx="11536363" cy="538163"/>
          </a:xfrm>
          <a:prstGeom prst="rect">
            <a:avLst/>
          </a:prstGeom>
        </p:spPr>
        <p:txBody>
          <a:bodyPr/>
          <a:lstStyle/>
          <a:p>
            <a:r>
              <a:rPr lang="en-CA" sz="3200" b="1" dirty="0">
                <a:latin typeface="+mn-lt"/>
              </a:rPr>
              <a:t>Informing policy and research</a:t>
            </a:r>
            <a:endParaRPr lang="fr-FR" sz="3200" b="1" dirty="0">
              <a:latin typeface="+mn-lt"/>
            </a:endParaRPr>
          </a:p>
        </p:txBody>
      </p:sp>
      <p:sp>
        <p:nvSpPr>
          <p:cNvPr id="3" name="Rectangle 2"/>
          <p:cNvSpPr/>
          <p:nvPr/>
        </p:nvSpPr>
        <p:spPr>
          <a:xfrm>
            <a:off x="90819" y="1376264"/>
            <a:ext cx="12258921" cy="5016758"/>
          </a:xfrm>
          <a:prstGeom prst="rect">
            <a:avLst/>
          </a:prstGeom>
        </p:spPr>
        <p:txBody>
          <a:bodyPr wrap="square">
            <a:spAutoFit/>
          </a:bodyPr>
          <a:lstStyle/>
          <a:p>
            <a:pPr marL="0" lvl="3">
              <a:spcBef>
                <a:spcPts val="600"/>
              </a:spcBef>
              <a:spcAft>
                <a:spcPts val="600"/>
              </a:spcAft>
            </a:pPr>
            <a:r>
              <a:rPr lang="en-US" sz="2000" b="1" dirty="0">
                <a:solidFill>
                  <a:srgbClr val="31708D"/>
                </a:solidFill>
                <a:cs typeface="Arial" pitchFamily="34" charset="0"/>
              </a:rPr>
              <a:t>Informing policy-making:</a:t>
            </a:r>
          </a:p>
          <a:p>
            <a:pPr marL="1735138" lvl="6" indent="-363538">
              <a:buFont typeface="Arial" panose="020B0604020202020204" pitchFamily="34" charset="0"/>
              <a:buChar char="•"/>
            </a:pPr>
            <a:r>
              <a:rPr lang="en-US" sz="2000" dirty="0">
                <a:solidFill>
                  <a:prstClr val="black">
                    <a:lumMod val="85000"/>
                    <a:lumOff val="15000"/>
                  </a:prstClr>
                </a:solidFill>
                <a:cs typeface="Arial" pitchFamily="34" charset="0"/>
              </a:rPr>
              <a:t>Childcare use and planning</a:t>
            </a:r>
          </a:p>
          <a:p>
            <a:pPr marL="1735138" lvl="6" indent="-363538">
              <a:buFont typeface="Arial" panose="020B0604020202020204" pitchFamily="34" charset="0"/>
              <a:buChar char="•"/>
            </a:pPr>
            <a:r>
              <a:rPr lang="en-US" sz="2000" dirty="0">
                <a:solidFill>
                  <a:prstClr val="black">
                    <a:lumMod val="85000"/>
                    <a:lumOff val="15000"/>
                  </a:prstClr>
                </a:solidFill>
                <a:cs typeface="Arial" pitchFamily="34" charset="0"/>
              </a:rPr>
              <a:t>Assessing impacts of past policies on family behavior (i.e. impact of universal childcare on fertility)</a:t>
            </a:r>
          </a:p>
          <a:p>
            <a:pPr marL="1735138" lvl="6" indent="-363538">
              <a:buFont typeface="Arial" panose="020B0604020202020204" pitchFamily="34" charset="0"/>
              <a:buChar char="•"/>
            </a:pPr>
            <a:r>
              <a:rPr lang="en-US" sz="2000" dirty="0">
                <a:solidFill>
                  <a:prstClr val="black">
                    <a:lumMod val="85000"/>
                    <a:lumOff val="15000"/>
                  </a:prstClr>
                </a:solidFill>
                <a:cs typeface="Arial" pitchFamily="34" charset="0"/>
              </a:rPr>
              <a:t>Assessing specific needs of complex families</a:t>
            </a:r>
          </a:p>
          <a:p>
            <a:pPr marL="1735138" lvl="6" indent="-363538">
              <a:buFont typeface="Arial" panose="020B0604020202020204" pitchFamily="34" charset="0"/>
              <a:buChar char="•"/>
            </a:pPr>
            <a:r>
              <a:rPr lang="en-US" sz="2000" dirty="0">
                <a:solidFill>
                  <a:prstClr val="black">
                    <a:lumMod val="85000"/>
                    <a:lumOff val="15000"/>
                  </a:prstClr>
                </a:solidFill>
                <a:cs typeface="Arial" pitchFamily="34" charset="0"/>
              </a:rPr>
              <a:t>Gender wage gap &amp; conjugal trajectories</a:t>
            </a:r>
          </a:p>
          <a:p>
            <a:pPr>
              <a:spcBef>
                <a:spcPts val="600"/>
              </a:spcBef>
              <a:spcAft>
                <a:spcPts val="600"/>
              </a:spcAft>
            </a:pPr>
            <a:r>
              <a:rPr lang="en-US" sz="2000" b="1" dirty="0">
                <a:solidFill>
                  <a:srgbClr val="31708D"/>
                </a:solidFill>
                <a:cs typeface="Arial" pitchFamily="34" charset="0"/>
              </a:rPr>
              <a:t>Informing research:</a:t>
            </a:r>
          </a:p>
          <a:p>
            <a:pPr marL="1657350" lvl="3" indent="-285750">
              <a:buFont typeface="Arial" panose="020B0604020202020204" pitchFamily="34" charset="0"/>
              <a:buChar char="•"/>
            </a:pPr>
            <a:r>
              <a:rPr lang="en-US" sz="2000" dirty="0">
                <a:solidFill>
                  <a:prstClr val="black">
                    <a:lumMod val="85000"/>
                    <a:lumOff val="15000"/>
                  </a:prstClr>
                </a:solidFill>
                <a:cs typeface="Arial" pitchFamily="34" charset="0"/>
              </a:rPr>
              <a:t>Family complexity (stepfamilies, multiple partner fertility)</a:t>
            </a:r>
          </a:p>
          <a:p>
            <a:pPr marL="1657350" lvl="3" indent="-285750">
              <a:buFont typeface="Arial" panose="020B0604020202020204" pitchFamily="34" charset="0"/>
              <a:buChar char="•"/>
            </a:pPr>
            <a:r>
              <a:rPr lang="en-US" sz="2000" dirty="0">
                <a:solidFill>
                  <a:prstClr val="black">
                    <a:lumMod val="85000"/>
                    <a:lumOff val="15000"/>
                  </a:prstClr>
                </a:solidFill>
                <a:cs typeface="Arial" pitchFamily="34" charset="0"/>
              </a:rPr>
              <a:t>Trends in transition to adulthood, such as social polarization in timing of life-course transitions</a:t>
            </a:r>
          </a:p>
          <a:p>
            <a:pPr marL="1657350" lvl="3" indent="-285750">
              <a:buFont typeface="Arial" panose="020B0604020202020204" pitchFamily="34" charset="0"/>
              <a:buChar char="•"/>
            </a:pPr>
            <a:r>
              <a:rPr lang="en-US" sz="2000" dirty="0">
                <a:solidFill>
                  <a:prstClr val="black">
                    <a:lumMod val="85000"/>
                    <a:lumOff val="15000"/>
                  </a:prstClr>
                </a:solidFill>
                <a:cs typeface="Arial" pitchFamily="34" charset="0"/>
              </a:rPr>
              <a:t>Childbearing within common-law unions and within marriage</a:t>
            </a:r>
          </a:p>
          <a:p>
            <a:pPr marL="1657350" lvl="3" indent="-285750">
              <a:buFont typeface="Arial" panose="020B0604020202020204" pitchFamily="34" charset="0"/>
              <a:buChar char="•"/>
            </a:pPr>
            <a:r>
              <a:rPr lang="en-US" sz="2000" dirty="0">
                <a:solidFill>
                  <a:prstClr val="black">
                    <a:lumMod val="85000"/>
                    <a:lumOff val="15000"/>
                  </a:prstClr>
                </a:solidFill>
                <a:cs typeface="Arial" pitchFamily="34" charset="0"/>
              </a:rPr>
              <a:t>Family complexity &amp; financial outcomes</a:t>
            </a:r>
          </a:p>
          <a:p>
            <a:pPr marL="1657350" lvl="3" indent="-285750">
              <a:buFont typeface="Arial" panose="020B0604020202020204" pitchFamily="34" charset="0"/>
              <a:buChar char="•"/>
            </a:pPr>
            <a:r>
              <a:rPr lang="en-US" sz="2000" dirty="0">
                <a:solidFill>
                  <a:prstClr val="black">
                    <a:lumMod val="85000"/>
                    <a:lumOff val="15000"/>
                  </a:prstClr>
                </a:solidFill>
                <a:cs typeface="Arial" pitchFamily="34" charset="0"/>
              </a:rPr>
              <a:t>Work-family balance</a:t>
            </a:r>
          </a:p>
          <a:p>
            <a:pPr marL="1657350" lvl="3" indent="-285750">
              <a:buFont typeface="Arial" panose="020B0604020202020204" pitchFamily="34" charset="0"/>
              <a:buChar char="•"/>
            </a:pPr>
            <a:r>
              <a:rPr lang="en-US" sz="2000" dirty="0">
                <a:solidFill>
                  <a:prstClr val="black">
                    <a:lumMod val="85000"/>
                    <a:lumOff val="15000"/>
                  </a:prstClr>
                </a:solidFill>
                <a:cs typeface="Arial" pitchFamily="34" charset="0"/>
              </a:rPr>
              <a:t>Gender division of household tasks &amp; fertility intentions</a:t>
            </a:r>
          </a:p>
          <a:p>
            <a:pPr marL="1657350" lvl="3" indent="-285750">
              <a:buFont typeface="Arial" panose="020B0604020202020204" pitchFamily="34" charset="0"/>
              <a:buChar char="•"/>
            </a:pPr>
            <a:r>
              <a:rPr lang="en-US" sz="2000" dirty="0">
                <a:solidFill>
                  <a:prstClr val="black">
                    <a:lumMod val="85000"/>
                    <a:lumOff val="15000"/>
                  </a:prstClr>
                </a:solidFill>
                <a:cs typeface="Arial" pitchFamily="34" charset="0"/>
              </a:rPr>
              <a:t>Impacts of family policy on childbearing</a:t>
            </a:r>
          </a:p>
          <a:p>
            <a:pPr marL="1657350" lvl="3" indent="-285750">
              <a:buFont typeface="Arial" panose="020B0604020202020204" pitchFamily="34" charset="0"/>
              <a:buChar char="•"/>
            </a:pPr>
            <a:r>
              <a:rPr lang="en-US" sz="2000" dirty="0">
                <a:solidFill>
                  <a:prstClr val="black">
                    <a:lumMod val="85000"/>
                    <a:lumOff val="15000"/>
                  </a:prstClr>
                </a:solidFill>
                <a:cs typeface="Arial" pitchFamily="34" charset="0"/>
              </a:rPr>
              <a:t>Microsimulation of population fertility by education, immigration status, conjugal status</a:t>
            </a:r>
          </a:p>
          <a:p>
            <a:pPr marL="87313" lvl="3" indent="276225">
              <a:spcBef>
                <a:spcPts val="600"/>
              </a:spcBef>
              <a:spcAft>
                <a:spcPts val="600"/>
              </a:spcAft>
              <a:buFont typeface="Arial" panose="020B0604020202020204" pitchFamily="34" charset="0"/>
              <a:buChar char="•"/>
            </a:pPr>
            <a:endParaRPr lang="en-US" sz="2000" dirty="0">
              <a:solidFill>
                <a:prstClr val="black">
                  <a:lumMod val="85000"/>
                  <a:lumOff val="15000"/>
                </a:prstClr>
              </a:solidFill>
              <a:cs typeface="Arial" pitchFamily="34" charset="0"/>
            </a:endParaRPr>
          </a:p>
        </p:txBody>
      </p:sp>
      <p:sp>
        <p:nvSpPr>
          <p:cNvPr id="4" name="Slide Number Placeholder 3">
            <a:extLst>
              <a:ext uri="{FF2B5EF4-FFF2-40B4-BE49-F238E27FC236}">
                <a16:creationId xmlns:a16="http://schemas.microsoft.com/office/drawing/2014/main" id="{D269B299-20C3-436E-A8DE-4D06ACB96F6F}"/>
              </a:ext>
            </a:extLst>
          </p:cNvPr>
          <p:cNvSpPr>
            <a:spLocks noGrp="1"/>
          </p:cNvSpPr>
          <p:nvPr>
            <p:ph type="sldNum" sz="quarter" idx="12"/>
          </p:nvPr>
        </p:nvSpPr>
        <p:spPr/>
        <p:txBody>
          <a:bodyPr/>
          <a:lstStyle/>
          <a:p>
            <a:fld id="{EDB761FF-D525-D64B-8909-8CF25B3FD48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95522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altLang="en-US" sz="3200" b="1" dirty="0">
                <a:latin typeface="+mn-lt"/>
              </a:rPr>
              <a:t>Publications</a:t>
            </a:r>
            <a:br>
              <a:rPr lang="en-CA" altLang="en-US" sz="2800" b="1" dirty="0">
                <a:solidFill>
                  <a:srgbClr val="003366"/>
                </a:solidFill>
                <a:latin typeface="+mn-lt"/>
              </a:rPr>
            </a:br>
            <a:endParaRPr lang="en-CA" altLang="en-US" dirty="0">
              <a:latin typeface="+mn-lt"/>
            </a:endParaRPr>
          </a:p>
        </p:txBody>
      </p:sp>
      <p:sp>
        <p:nvSpPr>
          <p:cNvPr id="10243" name="Content Placeholder 2"/>
          <p:cNvSpPr>
            <a:spLocks noGrp="1"/>
          </p:cNvSpPr>
          <p:nvPr>
            <p:ph sz="half" idx="1"/>
          </p:nvPr>
        </p:nvSpPr>
        <p:spPr/>
        <p:txBody>
          <a:bodyPr>
            <a:normAutofit/>
          </a:bodyPr>
          <a:lstStyle/>
          <a:p>
            <a:pPr>
              <a:buFont typeface="Wingdings" panose="05000000000000000000" pitchFamily="2" charset="2"/>
              <a:buNone/>
            </a:pPr>
            <a:r>
              <a:rPr lang="en-CA" altLang="en-US" dirty="0">
                <a:latin typeface="+mn-lt"/>
              </a:rPr>
              <a:t>    </a:t>
            </a:r>
          </a:p>
          <a:p>
            <a:endParaRPr lang="en-CA" altLang="en-US" b="1" dirty="0">
              <a:latin typeface="+mn-lt"/>
            </a:endParaRPr>
          </a:p>
          <a:p>
            <a:endParaRPr lang="en-CA" altLang="en-US" dirty="0">
              <a:latin typeface="+mn-lt"/>
            </a:endParaRPr>
          </a:p>
        </p:txBody>
      </p:sp>
      <p:pic>
        <p:nvPicPr>
          <p:cNvPr id="5" name="Content Placeholder 4">
            <a:extLst>
              <a:ext uri="{FF2B5EF4-FFF2-40B4-BE49-F238E27FC236}">
                <a16:creationId xmlns:a16="http://schemas.microsoft.com/office/drawing/2014/main" id="{133E4569-CDE8-40D8-B481-979E7CCAF9CF}"/>
              </a:ext>
            </a:extLst>
          </p:cNvPr>
          <p:cNvPicPr>
            <a:picLocks noGrp="1" noChangeAspect="1"/>
          </p:cNvPicPr>
          <p:nvPr>
            <p:ph sz="half" idx="2"/>
          </p:nvPr>
        </p:nvPicPr>
        <p:blipFill rotWithShape="1">
          <a:blip r:embed="rId3"/>
          <a:srcRect l="1464" t="412" r="-330" b="860"/>
          <a:stretch/>
        </p:blipFill>
        <p:spPr>
          <a:xfrm>
            <a:off x="8269357" y="1039096"/>
            <a:ext cx="3588024" cy="5127789"/>
          </a:xfrm>
        </p:spPr>
      </p:pic>
      <p:sp>
        <p:nvSpPr>
          <p:cNvPr id="2" name="Rectangle 1"/>
          <p:cNvSpPr/>
          <p:nvPr/>
        </p:nvSpPr>
        <p:spPr>
          <a:xfrm>
            <a:off x="158130" y="1369084"/>
            <a:ext cx="7932322" cy="4955203"/>
          </a:xfrm>
          <a:prstGeom prst="rect">
            <a:avLst/>
          </a:prstGeom>
        </p:spPr>
        <p:txBody>
          <a:bodyPr wrap="square">
            <a:spAutoFit/>
          </a:bodyPr>
          <a:lstStyle/>
          <a:p>
            <a:pPr marL="285750" lvl="0" indent="-285750">
              <a:buFont typeface="Wingdings" panose="05000000000000000000" pitchFamily="2" charset="2"/>
              <a:buChar char="§"/>
            </a:pPr>
            <a:endParaRPr lang="fr-CA" u="sng" dirty="0">
              <a:hlinkClick r:id="rId4"/>
            </a:endParaRPr>
          </a:p>
          <a:p>
            <a:pPr marL="285750" indent="-285750">
              <a:buFont typeface="Wingdings" panose="05000000000000000000" pitchFamily="2" charset="2"/>
              <a:buChar char="§"/>
            </a:pPr>
            <a:r>
              <a:rPr lang="fr-CA" sz="2000" u="sng" dirty="0">
                <a:hlinkClick r:id="rId5"/>
              </a:rPr>
              <a:t>The Daily — Contact with children after divorce or separation</a:t>
            </a:r>
            <a:endParaRPr lang="fr-CA" sz="2000" u="sng" dirty="0"/>
          </a:p>
          <a:p>
            <a:pPr marL="285750" indent="-285750">
              <a:buFont typeface="Wingdings" panose="05000000000000000000" pitchFamily="2" charset="2"/>
              <a:buChar char="§"/>
            </a:pPr>
            <a:r>
              <a:rPr lang="fr-CA" sz="2000" u="sng" dirty="0">
                <a:hlinkClick r:id="rId4"/>
              </a:rPr>
              <a:t>Family Matters: Parental leaves in Canada</a:t>
            </a:r>
            <a:r>
              <a:rPr lang="fr-CA" sz="2000" u="sng" dirty="0"/>
              <a:t> </a:t>
            </a:r>
            <a:endParaRPr lang="en-US" sz="2000" dirty="0"/>
          </a:p>
          <a:p>
            <a:pPr marL="285750" lvl="0" indent="-285750">
              <a:buFont typeface="Wingdings" panose="05000000000000000000" pitchFamily="2" charset="2"/>
              <a:buChar char="§"/>
            </a:pPr>
            <a:r>
              <a:rPr lang="fr-CA" sz="2000" u="sng" dirty="0">
                <a:hlinkClick r:id="rId6"/>
              </a:rPr>
              <a:t>Family Matters: Family ties: How often do adult children see their parents?</a:t>
            </a:r>
            <a:endParaRPr lang="en-US" sz="2000" dirty="0"/>
          </a:p>
          <a:p>
            <a:pPr marL="285750" lvl="0" indent="-285750">
              <a:buFont typeface="Wingdings" panose="05000000000000000000" pitchFamily="2" charset="2"/>
              <a:buChar char="§"/>
            </a:pPr>
            <a:r>
              <a:rPr lang="fr-CA" sz="2000" u="sng" dirty="0">
                <a:hlinkClick r:id="rId7"/>
              </a:rPr>
              <a:t>Family Matters: Splitting household tasks: Who does what?</a:t>
            </a:r>
            <a:endParaRPr lang="en-US" sz="2000" dirty="0"/>
          </a:p>
          <a:p>
            <a:pPr marL="285750" lvl="0" indent="-285750">
              <a:buFont typeface="Wingdings" panose="05000000000000000000" pitchFamily="2" charset="2"/>
              <a:buChar char="§"/>
            </a:pPr>
            <a:r>
              <a:rPr lang="fr-CA" sz="2000" u="sng" dirty="0">
                <a:hlinkClick r:id="rId8"/>
              </a:rPr>
              <a:t>Family Matters: Being separated or divorced and aged 55 or older</a:t>
            </a:r>
            <a:endParaRPr lang="en-US" sz="2000" dirty="0"/>
          </a:p>
          <a:p>
            <a:pPr marL="285750" lvl="0" indent="-285750">
              <a:buFont typeface="Wingdings" panose="05000000000000000000" pitchFamily="2" charset="2"/>
              <a:buChar char="§"/>
            </a:pPr>
            <a:r>
              <a:rPr lang="fr-CA" sz="2000" u="sng" dirty="0">
                <a:hlinkClick r:id="rId9"/>
              </a:rPr>
              <a:t>Family Matters: New relationships after separation or divorce</a:t>
            </a:r>
            <a:endParaRPr lang="en-US" sz="2000" dirty="0"/>
          </a:p>
          <a:p>
            <a:pPr marL="285750" lvl="0" indent="-285750">
              <a:buFont typeface="Wingdings" panose="05000000000000000000" pitchFamily="2" charset="2"/>
              <a:buChar char="§"/>
            </a:pPr>
            <a:r>
              <a:rPr lang="fr-CA" sz="2000" u="sng" dirty="0">
                <a:hlinkClick r:id="rId10"/>
              </a:rPr>
              <a:t>Family Matters: Being married or common-law in Canada</a:t>
            </a:r>
            <a:endParaRPr lang="en-US" sz="2000" dirty="0"/>
          </a:p>
          <a:p>
            <a:pPr marL="285750" lvl="0" indent="-285750">
              <a:buFont typeface="Wingdings" panose="05000000000000000000" pitchFamily="2" charset="2"/>
              <a:buChar char="§"/>
            </a:pPr>
            <a:r>
              <a:rPr lang="fr-CA" sz="2000" u="sng" dirty="0">
                <a:hlinkClick r:id="rId11"/>
              </a:rPr>
              <a:t>Family matters: Being separated or divorced in Canada</a:t>
            </a:r>
            <a:endParaRPr lang="en-US" sz="2000" dirty="0"/>
          </a:p>
          <a:p>
            <a:pPr marL="285750" lvl="0" indent="-285750">
              <a:buFont typeface="Wingdings" panose="05000000000000000000" pitchFamily="2" charset="2"/>
              <a:buChar char="§"/>
            </a:pPr>
            <a:r>
              <a:rPr lang="fr-CA" sz="2000" u="sng" dirty="0">
                <a:hlinkClick r:id="rId12"/>
              </a:rPr>
              <a:t>Family Matters: Long-lasting relationships</a:t>
            </a:r>
            <a:endParaRPr lang="en-US" sz="2000" dirty="0"/>
          </a:p>
          <a:p>
            <a:pPr marL="285750" lvl="0" indent="-285750">
              <a:buFont typeface="Wingdings" panose="05000000000000000000" pitchFamily="2" charset="2"/>
              <a:buChar char="§"/>
            </a:pPr>
            <a:r>
              <a:rPr lang="fr-CA" sz="2000" u="sng" dirty="0">
                <a:hlinkClick r:id="rId13"/>
              </a:rPr>
              <a:t>Family Matters: Who lives alone?</a:t>
            </a:r>
            <a:endParaRPr lang="en-US" sz="2000" dirty="0"/>
          </a:p>
          <a:p>
            <a:pPr marL="285750" lvl="0" indent="-285750">
              <a:buFont typeface="Wingdings" panose="05000000000000000000" pitchFamily="2" charset="2"/>
              <a:buChar char="§"/>
            </a:pPr>
            <a:r>
              <a:rPr lang="fr-CA" sz="2000" u="sng" dirty="0">
                <a:hlinkClick r:id="rId14"/>
              </a:rPr>
              <a:t>Family Matters: Couples who live apart</a:t>
            </a:r>
            <a:endParaRPr lang="en-US" sz="2000" dirty="0"/>
          </a:p>
          <a:p>
            <a:pPr marL="285750" lvl="0" indent="-285750">
              <a:buFont typeface="Wingdings" panose="05000000000000000000" pitchFamily="2" charset="2"/>
              <a:buChar char="§"/>
            </a:pPr>
            <a:r>
              <a:rPr lang="fr-CA" sz="2000" u="sng" dirty="0">
                <a:hlinkClick r:id="rId15"/>
              </a:rPr>
              <a:t>Family Matters: Under the same roof, living with my parents!</a:t>
            </a:r>
            <a:endParaRPr lang="en-US" sz="2000" dirty="0"/>
          </a:p>
          <a:p>
            <a:pPr marL="285750" lvl="0" indent="-285750">
              <a:buFont typeface="Wingdings" panose="05000000000000000000" pitchFamily="2" charset="2"/>
              <a:buChar char="§"/>
            </a:pPr>
            <a:r>
              <a:rPr lang="fr-CA" sz="2000" u="sng" dirty="0">
                <a:hlinkClick r:id="rId16"/>
              </a:rPr>
              <a:t>Family Matters: Grandparents in Canada</a:t>
            </a:r>
            <a:endParaRPr lang="en-US" sz="2000" dirty="0"/>
          </a:p>
          <a:p>
            <a:pPr marL="285750" indent="-285750">
              <a:spcAft>
                <a:spcPts val="600"/>
              </a:spcAft>
              <a:buClr>
                <a:srgbClr val="284162"/>
              </a:buClr>
              <a:buFont typeface="Wingdings" panose="05000000000000000000" pitchFamily="2" charset="2"/>
              <a:buChar char="§"/>
            </a:pPr>
            <a:endParaRPr lang="fr-FR" dirty="0">
              <a:solidFill>
                <a:srgbClr val="284162"/>
              </a:solidFill>
              <a:hlinkClick r:id="rId17"/>
            </a:endParaRPr>
          </a:p>
        </p:txBody>
      </p:sp>
      <p:sp>
        <p:nvSpPr>
          <p:cNvPr id="3" name="Slide Number Placeholder 2">
            <a:extLst>
              <a:ext uri="{FF2B5EF4-FFF2-40B4-BE49-F238E27FC236}">
                <a16:creationId xmlns:a16="http://schemas.microsoft.com/office/drawing/2014/main" id="{6D3FF1DE-5681-4149-8C44-47DEDC9DBA8A}"/>
              </a:ext>
            </a:extLst>
          </p:cNvPr>
          <p:cNvSpPr>
            <a:spLocks noGrp="1"/>
          </p:cNvSpPr>
          <p:nvPr>
            <p:ph type="sldNum" sz="quarter" idx="12"/>
          </p:nvPr>
        </p:nvSpPr>
        <p:spPr>
          <a:xfrm>
            <a:off x="11857381" y="5971822"/>
            <a:ext cx="333982" cy="254590"/>
          </a:xfrm>
        </p:spPr>
        <p:txBody>
          <a:bodyPr/>
          <a:lstStyle/>
          <a:p>
            <a:fld id="{EDB761FF-D525-D64B-8909-8CF25B3FD48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555093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621C-6F45-B242-BB65-E518082388E2}"/>
              </a:ext>
            </a:extLst>
          </p:cNvPr>
          <p:cNvSpPr>
            <a:spLocks noGrp="1"/>
          </p:cNvSpPr>
          <p:nvPr>
            <p:ph type="ctrTitle"/>
          </p:nvPr>
        </p:nvSpPr>
        <p:spPr>
          <a:xfrm>
            <a:off x="1524000" y="3094265"/>
            <a:ext cx="9358184" cy="922566"/>
          </a:xfrm>
        </p:spPr>
        <p:txBody>
          <a:bodyPr/>
          <a:lstStyle/>
          <a:p>
            <a:r>
              <a:rPr lang="en-CA" sz="3600" dirty="0">
                <a:latin typeface="+mn-lt"/>
              </a:rPr>
              <a:t>Giving, Volunteering and Participating Survey</a:t>
            </a:r>
            <a:br>
              <a:rPr lang="en-CA" sz="3600" dirty="0">
                <a:latin typeface="+mn-lt"/>
              </a:rPr>
            </a:br>
            <a:r>
              <a:rPr lang="en-CA" sz="3600" dirty="0">
                <a:latin typeface="+mn-lt"/>
              </a:rPr>
              <a:t>(GVP)</a:t>
            </a:r>
          </a:p>
        </p:txBody>
      </p:sp>
      <p:sp>
        <p:nvSpPr>
          <p:cNvPr id="3" name="Subtitle 2">
            <a:extLst>
              <a:ext uri="{FF2B5EF4-FFF2-40B4-BE49-F238E27FC236}">
                <a16:creationId xmlns:a16="http://schemas.microsoft.com/office/drawing/2014/main" id="{EAE707F7-BC74-7A48-A8B4-5834787C5F5D}"/>
              </a:ext>
            </a:extLst>
          </p:cNvPr>
          <p:cNvSpPr>
            <a:spLocks noGrp="1"/>
          </p:cNvSpPr>
          <p:nvPr>
            <p:ph type="subTitle" idx="1"/>
          </p:nvPr>
        </p:nvSpPr>
        <p:spPr>
          <a:xfrm>
            <a:off x="1738184" y="4016830"/>
            <a:ext cx="9144000" cy="606076"/>
          </a:xfrm>
        </p:spPr>
        <p:txBody>
          <a:bodyPr>
            <a:noAutofit/>
          </a:bodyPr>
          <a:lstStyle/>
          <a:p>
            <a:r>
              <a:rPr lang="en-US" sz="2000" dirty="0"/>
              <a:t> </a:t>
            </a:r>
          </a:p>
        </p:txBody>
      </p:sp>
    </p:spTree>
    <p:extLst>
      <p:ext uri="{BB962C8B-B14F-4D97-AF65-F5344CB8AC3E}">
        <p14:creationId xmlns:p14="http://schemas.microsoft.com/office/powerpoint/2010/main" val="371588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9" y="817071"/>
            <a:ext cx="10515600" cy="895042"/>
          </a:xfrm>
        </p:spPr>
        <p:txBody>
          <a:bodyPr>
            <a:normAutofit/>
          </a:bodyPr>
          <a:lstStyle/>
          <a:p>
            <a:r>
              <a:rPr lang="en-CA" sz="3200" b="1" dirty="0">
                <a:latin typeface="+mn-lt"/>
              </a:rPr>
              <a:t>Context</a:t>
            </a:r>
          </a:p>
        </p:txBody>
      </p:sp>
      <p:sp>
        <p:nvSpPr>
          <p:cNvPr id="3" name="Content Placeholder 2"/>
          <p:cNvSpPr>
            <a:spLocks noGrp="1"/>
          </p:cNvSpPr>
          <p:nvPr>
            <p:ph idx="1"/>
          </p:nvPr>
        </p:nvSpPr>
        <p:spPr>
          <a:xfrm>
            <a:off x="-167360" y="1754092"/>
            <a:ext cx="10964569" cy="4206441"/>
          </a:xfrm>
        </p:spPr>
        <p:txBody>
          <a:bodyPr>
            <a:normAutofit/>
          </a:bodyPr>
          <a:lstStyle/>
          <a:p>
            <a:pPr lvl="1"/>
            <a:r>
              <a:rPr lang="en-CA" sz="2000" dirty="0">
                <a:latin typeface="+mn-lt"/>
              </a:rPr>
              <a:t>At Statistics Canada data collection on Giving and Volunteering began in 1997.</a:t>
            </a:r>
          </a:p>
          <a:p>
            <a:pPr lvl="1"/>
            <a:r>
              <a:rPr lang="en-CA" sz="2000" dirty="0">
                <a:latin typeface="+mn-lt"/>
              </a:rPr>
              <a:t>Last data collection took place between September 4 and December 28, 2018.</a:t>
            </a:r>
          </a:p>
          <a:p>
            <a:pPr lvl="1"/>
            <a:r>
              <a:rPr lang="en-CA" sz="2000" dirty="0">
                <a:latin typeface="+mn-lt"/>
              </a:rPr>
              <a:t>The target population included all persons 15 years of age and older living in the ten provinces (excluding full-time residents of institutions).</a:t>
            </a:r>
          </a:p>
          <a:p>
            <a:pPr lvl="1"/>
            <a:r>
              <a:rPr lang="en-CA" sz="2000" dirty="0">
                <a:latin typeface="+mn-lt"/>
              </a:rPr>
              <a:t>The target sample size (i.e., the number of respondents excluding ‘rejected’ respondents) for the 2018 GSS GVP was 20,000, while the actual number of respondents (again excluding ‘rejected’ respondents) was 16,149. </a:t>
            </a:r>
          </a:p>
          <a:p>
            <a:pPr lvl="1"/>
            <a:r>
              <a:rPr lang="en-CA" sz="2000" dirty="0">
                <a:latin typeface="+mn-lt"/>
              </a:rPr>
              <a:t>The 2018 GVP offered an Internet option to survey respondents for the first time to reduce the demands on time. It is, therefore, not appropriate to compare results from this cycle with that of previous cycles. </a:t>
            </a:r>
          </a:p>
          <a:p>
            <a:pPr lvl="1"/>
            <a:r>
              <a:rPr lang="en-CA" sz="2000" dirty="0">
                <a:latin typeface="+mn-lt"/>
              </a:rPr>
              <a:t>These data are pre-COVID-19, but provide important baseline information.</a:t>
            </a:r>
          </a:p>
          <a:p>
            <a:pPr lvl="1"/>
            <a:r>
              <a:rPr lang="en-US" sz="2000" dirty="0">
                <a:latin typeface="+mn-lt"/>
              </a:rPr>
              <a:t>In 2023, Statistics Canada will be collecting data on this for the eighth time. </a:t>
            </a:r>
            <a:endParaRPr lang="en-CA" sz="2000" dirty="0">
              <a:latin typeface="+mn-lt"/>
            </a:endParaRPr>
          </a:p>
          <a:p>
            <a:pPr lvl="1"/>
            <a:endParaRPr lang="en-CA" dirty="0"/>
          </a:p>
          <a:p>
            <a:pPr lvl="1"/>
            <a:endParaRPr lang="en-CA" dirty="0"/>
          </a:p>
          <a:p>
            <a:endParaRPr lang="en-CA" dirty="0"/>
          </a:p>
        </p:txBody>
      </p:sp>
      <p:sp>
        <p:nvSpPr>
          <p:cNvPr id="4" name="Slide Number Placeholder 3"/>
          <p:cNvSpPr>
            <a:spLocks noGrp="1"/>
          </p:cNvSpPr>
          <p:nvPr>
            <p:ph type="sldNum" sz="quarter" idx="12"/>
          </p:nvPr>
        </p:nvSpPr>
        <p:spPr/>
        <p:txBody>
          <a:bodyPr/>
          <a:lstStyle/>
          <a:p>
            <a:fld id="{EDB761FF-D525-D64B-8909-8CF25B3FD480}" type="slidenum">
              <a:rPr lang="en-US" smtClean="0"/>
              <a:pPr/>
              <a:t>28</a:t>
            </a:fld>
            <a:endParaRPr lang="en-US" dirty="0"/>
          </a:p>
        </p:txBody>
      </p:sp>
    </p:spTree>
    <p:extLst>
      <p:ext uri="{BB962C8B-B14F-4D97-AF65-F5344CB8AC3E}">
        <p14:creationId xmlns:p14="http://schemas.microsoft.com/office/powerpoint/2010/main" val="128575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67" y="795467"/>
            <a:ext cx="10515600" cy="895042"/>
          </a:xfrm>
        </p:spPr>
        <p:txBody>
          <a:bodyPr>
            <a:normAutofit/>
          </a:bodyPr>
          <a:lstStyle/>
          <a:p>
            <a:r>
              <a:rPr lang="en-CA" sz="3200" b="1" dirty="0">
                <a:latin typeface="+mn-lt"/>
              </a:rPr>
              <a:t>Major stakeholders and partners</a:t>
            </a:r>
          </a:p>
        </p:txBody>
      </p:sp>
      <p:sp>
        <p:nvSpPr>
          <p:cNvPr id="7" name="Content Placeholder 2"/>
          <p:cNvSpPr>
            <a:spLocks noGrp="1"/>
          </p:cNvSpPr>
          <p:nvPr>
            <p:ph idx="1"/>
          </p:nvPr>
        </p:nvSpPr>
        <p:spPr>
          <a:xfrm>
            <a:off x="355531" y="1892005"/>
            <a:ext cx="6119812" cy="2516733"/>
          </a:xfrm>
        </p:spPr>
        <p:txBody>
          <a:bodyPr>
            <a:normAutofit/>
          </a:bodyPr>
          <a:lstStyle/>
          <a:p>
            <a:pPr eaLnBrk="1" hangingPunct="1">
              <a:buFontTx/>
              <a:buNone/>
            </a:pPr>
            <a:r>
              <a:rPr lang="en-CA" altLang="fr-FR" b="1" dirty="0">
                <a:latin typeface="+mn-lt"/>
              </a:rPr>
              <a:t>Government:</a:t>
            </a:r>
          </a:p>
          <a:p>
            <a:pPr eaLnBrk="1" hangingPunct="1"/>
            <a:r>
              <a:rPr lang="en-CA" altLang="fr-FR" dirty="0">
                <a:latin typeface="+mn-lt"/>
              </a:rPr>
              <a:t>Canadian Heritage</a:t>
            </a:r>
          </a:p>
          <a:p>
            <a:pPr eaLnBrk="1" hangingPunct="1"/>
            <a:r>
              <a:rPr lang="en-CA" altLang="fr-FR" dirty="0">
                <a:latin typeface="+mn-lt"/>
              </a:rPr>
              <a:t>Health Canada</a:t>
            </a:r>
          </a:p>
          <a:p>
            <a:pPr eaLnBrk="1" hangingPunct="1"/>
            <a:r>
              <a:rPr lang="en-CA" altLang="fr-FR" dirty="0">
                <a:latin typeface="+mn-lt"/>
              </a:rPr>
              <a:t>Canada Revenue Agency</a:t>
            </a:r>
          </a:p>
          <a:p>
            <a:pPr eaLnBrk="1" hangingPunct="1"/>
            <a:r>
              <a:rPr lang="en-CA" altLang="fr-FR" dirty="0">
                <a:latin typeface="+mn-lt"/>
              </a:rPr>
              <a:t>Employment and Social Development Canada</a:t>
            </a:r>
          </a:p>
          <a:p>
            <a:pPr eaLnBrk="1" hangingPunct="1"/>
            <a:r>
              <a:rPr lang="en-CA" altLang="fr-FR" dirty="0">
                <a:latin typeface="+mn-lt"/>
              </a:rPr>
              <a:t>Department of Finance Canada</a:t>
            </a:r>
          </a:p>
          <a:p>
            <a:pPr eaLnBrk="1" hangingPunct="1">
              <a:buFontTx/>
              <a:buNone/>
            </a:pPr>
            <a:endParaRPr lang="en-CA" altLang="fr-FR" b="1" dirty="0"/>
          </a:p>
        </p:txBody>
      </p:sp>
      <p:sp>
        <p:nvSpPr>
          <p:cNvPr id="5" name="Slide Number Placeholder 4"/>
          <p:cNvSpPr>
            <a:spLocks noGrp="1"/>
          </p:cNvSpPr>
          <p:nvPr>
            <p:ph type="sldNum" sz="quarter" idx="12"/>
          </p:nvPr>
        </p:nvSpPr>
        <p:spPr/>
        <p:txBody>
          <a:bodyPr/>
          <a:lstStyle/>
          <a:p>
            <a:pPr>
              <a:defRPr/>
            </a:pPr>
            <a:fld id="{4BF8E608-616F-46A2-88B1-D365CBECA7C9}" type="slidenum">
              <a:rPr lang="en-CA" altLang="en-US" smtClean="0"/>
              <a:pPr>
                <a:defRPr/>
              </a:pPr>
              <a:t>29</a:t>
            </a:fld>
            <a:endParaRPr lang="en-CA" altLang="en-US" dirty="0"/>
          </a:p>
        </p:txBody>
      </p:sp>
      <p:sp>
        <p:nvSpPr>
          <p:cNvPr id="8" name="Content Placeholder 2"/>
          <p:cNvSpPr txBox="1">
            <a:spLocks/>
          </p:cNvSpPr>
          <p:nvPr/>
        </p:nvSpPr>
        <p:spPr bwMode="auto">
          <a:xfrm>
            <a:off x="6417786" y="1892005"/>
            <a:ext cx="2879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fr-FR" sz="2000" b="1" dirty="0">
                <a:latin typeface="+mn-lt"/>
              </a:rPr>
              <a:t>Non-government:</a:t>
            </a:r>
          </a:p>
        </p:txBody>
      </p:sp>
      <p:pic>
        <p:nvPicPr>
          <p:cNvPr id="9" name="2cec5a42-7e6d-4282-8e81-a7761061a830" descr="FB917777E2644E7682B3B3E78D68157E.ash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965" y="2463857"/>
            <a:ext cx="2122488" cy="15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cd677ca-efd7-4ab6-a361-7742b487a6f0" descr="UofO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904" y="2463857"/>
            <a:ext cx="1714500" cy="147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ff607ceb-137f-47c1-97f4-b3388846dd9c" descr="1B9E9E25-40BA-4277-8D83-D84C27C0F4D0@l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154" y="4231016"/>
            <a:ext cx="23336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55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23913"/>
            <a:ext cx="11536363" cy="538162"/>
          </a:xfrm>
          <a:prstGeom prst="rect">
            <a:avLst/>
          </a:prstGeom>
        </p:spPr>
        <p:txBody>
          <a:bodyPr/>
          <a:lstStyle/>
          <a:p>
            <a:r>
              <a:rPr lang="en-CA" sz="3200" b="1" dirty="0">
                <a:latin typeface="+mn-lt"/>
              </a:rPr>
              <a:t>Methodology</a:t>
            </a:r>
            <a:endParaRPr lang="fr-FR" sz="3200" b="1" dirty="0">
              <a:latin typeface="+mn-lt"/>
            </a:endParaRPr>
          </a:p>
        </p:txBody>
      </p:sp>
      <p:sp>
        <p:nvSpPr>
          <p:cNvPr id="4" name="Rectangle 3"/>
          <p:cNvSpPr txBox="1">
            <a:spLocks noChangeArrowheads="1"/>
          </p:cNvSpPr>
          <p:nvPr/>
        </p:nvSpPr>
        <p:spPr bwMode="auto">
          <a:xfrm>
            <a:off x="206433" y="1361858"/>
            <a:ext cx="11428519" cy="5017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ct val="0"/>
              </a:spcBef>
              <a:spcAft>
                <a:spcPts val="800"/>
              </a:spcAft>
              <a:buClr>
                <a:srgbClr val="31708D"/>
              </a:buClr>
              <a:buSzTx/>
              <a:buFont typeface="Arial" panose="020B0604020202020204" pitchFamily="34" charset="0"/>
              <a:buChar char="•"/>
              <a:tabLst/>
              <a:defRPr/>
            </a:pPr>
            <a:r>
              <a:rPr kumimoji="0" lang="en-CA" altLang="fr-FR" sz="2400" b="0" i="0" u="none" strike="noStrike" kern="1200" cap="none" spc="0" normalizeH="0" baseline="0" noProof="0" dirty="0">
                <a:ln>
                  <a:noFill/>
                </a:ln>
                <a:solidFill>
                  <a:srgbClr val="31708D"/>
                </a:solidFill>
                <a:effectLst/>
                <a:uLnTx/>
                <a:uFillTx/>
                <a:latin typeface="Arial"/>
                <a:ea typeface="+mn-ea"/>
                <a:cs typeface="+mn-cs"/>
              </a:rPr>
              <a:t>Target population</a:t>
            </a:r>
          </a:p>
          <a:p>
            <a:pPr marL="742950" marR="0" lvl="1" indent="-285750" algn="l" defTabSz="914400" rtl="0" eaLnBrk="1" fontAlgn="base" latinLnBrk="0" hangingPunct="1">
              <a:lnSpc>
                <a:spcPct val="100000"/>
              </a:lnSpc>
              <a:spcBef>
                <a:spcPct val="0"/>
              </a:spcBef>
              <a:spcAft>
                <a:spcPts val="600"/>
              </a:spcAft>
              <a:buClr>
                <a:srgbClr val="31708D"/>
              </a:buClr>
              <a:buSzTx/>
              <a:buFontTx/>
              <a:buChar char="•"/>
              <a:tabLst/>
              <a:defRPr/>
            </a:pPr>
            <a:r>
              <a:rPr kumimoji="0" lang="en-CA" altLang="fr-FR" sz="2000" b="0" i="0" u="none" strike="noStrike" kern="1200" cap="none" spc="0" normalizeH="0" baseline="0" noProof="0" dirty="0">
                <a:ln>
                  <a:noFill/>
                </a:ln>
                <a:solidFill>
                  <a:srgbClr val="000000"/>
                </a:solidFill>
                <a:effectLst/>
                <a:uLnTx/>
                <a:uFillTx/>
                <a:latin typeface="Arial"/>
                <a:ea typeface="+mn-ea"/>
                <a:cs typeface="+mn-cs"/>
              </a:rPr>
              <a:t>population aged </a:t>
            </a:r>
            <a:r>
              <a:rPr kumimoji="0" lang="en-CA" altLang="fr-FR" sz="2000" b="1" i="0" u="none" strike="noStrike" kern="1200" cap="none" spc="0" normalizeH="0" baseline="0" noProof="0" dirty="0">
                <a:ln>
                  <a:noFill/>
                </a:ln>
                <a:solidFill>
                  <a:srgbClr val="000000"/>
                </a:solidFill>
                <a:effectLst/>
                <a:uLnTx/>
                <a:uFillTx/>
                <a:latin typeface="Arial"/>
                <a:ea typeface="+mn-ea"/>
                <a:cs typeface="+mn-cs"/>
              </a:rPr>
              <a:t>15 </a:t>
            </a:r>
            <a:r>
              <a:rPr kumimoji="0" lang="en-CA" altLang="fr-FR" sz="2000" b="0" i="0" u="none" strike="noStrike" kern="1200" cap="none" spc="0" normalizeH="0" baseline="0" noProof="0" dirty="0">
                <a:ln>
                  <a:noFill/>
                </a:ln>
                <a:solidFill>
                  <a:srgbClr val="000000"/>
                </a:solidFill>
                <a:effectLst/>
                <a:uLnTx/>
                <a:uFillTx/>
                <a:latin typeface="Arial"/>
                <a:ea typeface="+mn-ea"/>
                <a:cs typeface="+mn-cs"/>
              </a:rPr>
              <a:t>and older, living in the 10 provinces of Canada, and not residing in institutions</a:t>
            </a:r>
          </a:p>
          <a:p>
            <a:pPr marL="742950" marR="0" lvl="1" indent="-285750" algn="l" defTabSz="914400" rtl="0" eaLnBrk="1" fontAlgn="base" latinLnBrk="0" hangingPunct="1">
              <a:lnSpc>
                <a:spcPct val="100000"/>
              </a:lnSpc>
              <a:spcBef>
                <a:spcPct val="0"/>
              </a:spcBef>
              <a:spcAft>
                <a:spcPts val="1200"/>
              </a:spcAft>
              <a:buClr>
                <a:srgbClr val="31708D"/>
              </a:buClr>
              <a:buSzTx/>
              <a:buFontTx/>
              <a:buChar char="•"/>
              <a:tabLst/>
              <a:defRPr/>
            </a:pPr>
            <a:r>
              <a:rPr kumimoji="0" lang="en-CA" altLang="fr-FR" sz="2000" b="0" i="0" u="none" strike="noStrike" kern="1200" cap="none" spc="0" normalizeH="0" baseline="0" noProof="0" dirty="0">
                <a:ln>
                  <a:noFill/>
                </a:ln>
                <a:solidFill>
                  <a:srgbClr val="000000"/>
                </a:solidFill>
                <a:effectLst/>
                <a:uLnTx/>
                <a:uFillTx/>
                <a:latin typeface="Arial"/>
                <a:ea typeface="+mn-ea"/>
                <a:cs typeface="+mn-cs"/>
              </a:rPr>
              <a:t>Victimization cycle also includes persons living in the territories</a:t>
            </a:r>
          </a:p>
          <a:p>
            <a:pPr marR="0" lvl="0" algn="l" defTabSz="914400" rtl="0" eaLnBrk="1" fontAlgn="base" latinLnBrk="0" hangingPunct="1">
              <a:lnSpc>
                <a:spcPct val="100000"/>
              </a:lnSpc>
              <a:spcBef>
                <a:spcPct val="0"/>
              </a:spcBef>
              <a:spcAft>
                <a:spcPts val="800"/>
              </a:spcAft>
              <a:buClr>
                <a:srgbClr val="31708D"/>
              </a:buClr>
              <a:buSzTx/>
              <a:buFont typeface="Arial" panose="020B0604020202020204" pitchFamily="34" charset="0"/>
              <a:buChar char="•"/>
              <a:tabLst/>
              <a:defRPr/>
            </a:pPr>
            <a:r>
              <a:rPr kumimoji="0" lang="en-CA" altLang="fr-FR" sz="2400" b="0" i="0" u="none" strike="noStrike" kern="1200" cap="none" spc="0" normalizeH="0" baseline="0" noProof="0" dirty="0">
                <a:ln>
                  <a:noFill/>
                </a:ln>
                <a:solidFill>
                  <a:srgbClr val="31708D"/>
                </a:solidFill>
                <a:effectLst/>
                <a:uLnTx/>
                <a:uFillTx/>
                <a:latin typeface="Arial"/>
                <a:ea typeface="+mn-ea"/>
                <a:cs typeface="+mn-cs"/>
              </a:rPr>
              <a:t>Sample size</a:t>
            </a:r>
          </a:p>
          <a:p>
            <a:pPr marL="742950" marR="0" lvl="1" indent="-285750" algn="l" defTabSz="914400" rtl="0" eaLnBrk="1" fontAlgn="base" latinLnBrk="0" hangingPunct="1">
              <a:lnSpc>
                <a:spcPct val="100000"/>
              </a:lnSpc>
              <a:spcBef>
                <a:spcPct val="0"/>
              </a:spcBef>
              <a:spcAft>
                <a:spcPts val="1200"/>
              </a:spcAft>
              <a:buClr>
                <a:srgbClr val="31708D"/>
              </a:buClr>
              <a:buSzTx/>
              <a:buFontTx/>
              <a:buChar char="•"/>
              <a:tabLst/>
              <a:defRPr/>
            </a:pPr>
            <a:r>
              <a:rPr kumimoji="0" lang="en-CA" altLang="fr-FR" sz="2000" b="0" i="0" u="none" strike="noStrike" kern="1200" cap="none" spc="0" normalizeH="0" baseline="0" noProof="0" dirty="0">
                <a:ln>
                  <a:noFill/>
                </a:ln>
                <a:solidFill>
                  <a:srgbClr val="000000"/>
                </a:solidFill>
                <a:effectLst/>
                <a:uLnTx/>
                <a:uFillTx/>
                <a:latin typeface="Arial"/>
                <a:ea typeface="+mn-ea"/>
                <a:cs typeface="+mn-cs"/>
              </a:rPr>
              <a:t>Approximately </a:t>
            </a:r>
            <a:r>
              <a:rPr kumimoji="0" lang="en-CA" altLang="fr-FR" sz="2000" b="1" i="0" u="none" strike="noStrike" kern="1200" cap="none" spc="0" normalizeH="0" baseline="0" noProof="0" dirty="0">
                <a:ln>
                  <a:noFill/>
                </a:ln>
                <a:solidFill>
                  <a:srgbClr val="000000"/>
                </a:solidFill>
                <a:effectLst/>
                <a:uLnTx/>
                <a:uFillTx/>
                <a:latin typeface="Arial"/>
                <a:ea typeface="+mn-ea"/>
                <a:cs typeface="+mn-cs"/>
              </a:rPr>
              <a:t>20,000-25,000</a:t>
            </a:r>
            <a:r>
              <a:rPr kumimoji="0" lang="en-CA" altLang="fr-FR" sz="2000" b="0" i="0" u="none" strike="noStrike" kern="1200" cap="none" spc="0" normalizeH="0" baseline="0" noProof="0" dirty="0">
                <a:ln>
                  <a:noFill/>
                </a:ln>
                <a:solidFill>
                  <a:srgbClr val="000000"/>
                </a:solidFill>
                <a:effectLst/>
                <a:uLnTx/>
                <a:uFillTx/>
                <a:latin typeface="Arial"/>
                <a:ea typeface="+mn-ea"/>
                <a:cs typeface="+mn-cs"/>
              </a:rPr>
              <a:t> completed interviews, unless oversamples are purchased</a:t>
            </a:r>
          </a:p>
          <a:p>
            <a:pPr marR="0" lvl="0" algn="l" defTabSz="914400" rtl="0" eaLnBrk="1" fontAlgn="base" latinLnBrk="0" hangingPunct="1">
              <a:lnSpc>
                <a:spcPct val="100000"/>
              </a:lnSpc>
              <a:spcBef>
                <a:spcPct val="0"/>
              </a:spcBef>
              <a:spcAft>
                <a:spcPts val="800"/>
              </a:spcAft>
              <a:buClr>
                <a:srgbClr val="31708D"/>
              </a:buClr>
              <a:buSzTx/>
              <a:buFont typeface="Arial" panose="020B0604020202020204" pitchFamily="34" charset="0"/>
              <a:buChar char="•"/>
              <a:tabLst/>
              <a:defRPr/>
            </a:pPr>
            <a:r>
              <a:rPr kumimoji="0" lang="en-CA" altLang="fr-FR" sz="2400" b="0" i="0" u="none" strike="noStrike" kern="1200" cap="none" spc="0" normalizeH="0" baseline="0" noProof="0" dirty="0">
                <a:ln>
                  <a:noFill/>
                </a:ln>
                <a:solidFill>
                  <a:srgbClr val="31708D"/>
                </a:solidFill>
                <a:effectLst/>
                <a:uLnTx/>
                <a:uFillTx/>
                <a:latin typeface="Arial"/>
                <a:ea typeface="+mn-ea"/>
                <a:cs typeface="+mn-cs"/>
              </a:rPr>
              <a:t>Innovations</a:t>
            </a:r>
          </a:p>
          <a:p>
            <a:pPr marL="742950" marR="0" lvl="1" indent="-285750" algn="l" defTabSz="914400" rtl="0" eaLnBrk="1" fontAlgn="base" latinLnBrk="0" hangingPunct="1">
              <a:lnSpc>
                <a:spcPct val="100000"/>
              </a:lnSpc>
              <a:spcBef>
                <a:spcPct val="0"/>
              </a:spcBef>
              <a:spcAft>
                <a:spcPts val="600"/>
              </a:spcAft>
              <a:buClr>
                <a:srgbClr val="31708D"/>
              </a:buClr>
              <a:buSzTx/>
              <a:buFontTx/>
              <a:buChar char="•"/>
              <a:tabLst/>
              <a:defRPr/>
            </a:pPr>
            <a:r>
              <a:rPr kumimoji="0" lang="en-CA" altLang="fr-FR" sz="2000" b="0" i="0" u="none" strike="noStrike" kern="1200" cap="none" spc="0" normalizeH="0" baseline="0" noProof="0" dirty="0">
                <a:ln>
                  <a:noFill/>
                </a:ln>
                <a:solidFill>
                  <a:srgbClr val="000000"/>
                </a:solidFill>
                <a:effectLst/>
                <a:uLnTx/>
                <a:uFillTx/>
                <a:latin typeface="Arial"/>
                <a:ea typeface="+mn-ea"/>
                <a:cs typeface="+mn-cs"/>
              </a:rPr>
              <a:t>Electronic Questionnaires (EQ) used since 2013 for some cycles, for all cycles 2018 and onwards</a:t>
            </a:r>
          </a:p>
          <a:p>
            <a:pPr marL="742950" marR="0" lvl="1" indent="-285750" algn="l" defTabSz="914400" rtl="0" eaLnBrk="1" fontAlgn="base" latinLnBrk="0" hangingPunct="1">
              <a:lnSpc>
                <a:spcPct val="100000"/>
              </a:lnSpc>
              <a:spcBef>
                <a:spcPct val="0"/>
              </a:spcBef>
              <a:spcAft>
                <a:spcPts val="1200"/>
              </a:spcAft>
              <a:buClr>
                <a:srgbClr val="31708D"/>
              </a:buClr>
              <a:buSzTx/>
              <a:buFontTx/>
              <a:buChar char="•"/>
              <a:tabLst/>
              <a:defRPr/>
            </a:pPr>
            <a:r>
              <a:rPr kumimoji="0" lang="en-CA" altLang="fr-FR" sz="2000" b="0" i="0" u="none" strike="noStrike" kern="1200" cap="none" spc="0" normalizeH="0" baseline="0" noProof="0" dirty="0">
                <a:ln>
                  <a:noFill/>
                </a:ln>
                <a:solidFill>
                  <a:srgbClr val="000000"/>
                </a:solidFill>
                <a:effectLst/>
                <a:uLnTx/>
                <a:uFillTx/>
                <a:latin typeface="Arial"/>
                <a:ea typeface="+mn-ea"/>
                <a:cs typeface="+mn-cs"/>
              </a:rPr>
              <a:t>On-going efforts to reduce response burden (e.g. record linkage)</a:t>
            </a:r>
          </a:p>
          <a:p>
            <a:pPr marL="742950" marR="0" lvl="1" indent="-285750" algn="l" defTabSz="914400" rtl="0" eaLnBrk="1" fontAlgn="base" latinLnBrk="0" hangingPunct="1">
              <a:lnSpc>
                <a:spcPct val="100000"/>
              </a:lnSpc>
              <a:spcBef>
                <a:spcPct val="0"/>
              </a:spcBef>
              <a:spcAft>
                <a:spcPts val="1200"/>
              </a:spcAft>
              <a:buClr>
                <a:srgbClr val="31708D"/>
              </a:buClr>
              <a:buSzTx/>
              <a:buFontTx/>
              <a:buChar char="•"/>
              <a:tabLst/>
              <a:defRPr/>
            </a:pPr>
            <a:r>
              <a:rPr kumimoji="0" lang="en-CA" altLang="fr-FR" sz="2000" b="0" i="0" u="none" strike="noStrike" kern="1200" cap="none" spc="0" normalizeH="0" baseline="0" noProof="0" dirty="0">
                <a:ln>
                  <a:noFill/>
                </a:ln>
                <a:solidFill>
                  <a:srgbClr val="000000"/>
                </a:solidFill>
                <a:effectLst/>
                <a:uLnTx/>
                <a:uFillTx/>
                <a:latin typeface="Arial"/>
                <a:ea typeface="+mn-ea"/>
                <a:cs typeface="+mn-cs"/>
              </a:rPr>
              <a:t>GSS Modernization Program started in 2017</a:t>
            </a:r>
          </a:p>
          <a:p>
            <a:pPr marL="342900" marR="0" lvl="0" indent="-342900" algn="l" defTabSz="914400" rtl="0" eaLnBrk="0" fontAlgn="base" latinLnBrk="0" hangingPunct="0">
              <a:lnSpc>
                <a:spcPct val="100000"/>
              </a:lnSpc>
              <a:spcBef>
                <a:spcPct val="20000"/>
              </a:spcBef>
              <a:spcAft>
                <a:spcPct val="0"/>
              </a:spcAft>
              <a:buClr>
                <a:srgbClr val="333399"/>
              </a:buClr>
              <a:buSzTx/>
              <a:buFont typeface="Wingdings" panose="05000000000000000000" pitchFamily="2" charset="2"/>
              <a:buChar char="§"/>
              <a:tabLst/>
              <a:defRPr/>
            </a:pPr>
            <a:endParaRPr kumimoji="0" lang="en-CA" altLang="fr-FR" sz="28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CA" altLang="fr-FR"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739E1565-0081-4389-974B-3766FE1F9BAA}"/>
              </a:ext>
            </a:extLst>
          </p:cNvPr>
          <p:cNvSpPr>
            <a:spLocks noGrp="1"/>
          </p:cNvSpPr>
          <p:nvPr>
            <p:ph type="sldNum" sz="quarter" idx="12"/>
          </p:nvPr>
        </p:nvSpPr>
        <p:spPr/>
        <p:txBody>
          <a:bodyPr/>
          <a:lstStyle/>
          <a:p>
            <a:fld id="{EDB761FF-D525-D64B-8909-8CF25B3FD48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1926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98" y="761590"/>
            <a:ext cx="10515600" cy="895042"/>
          </a:xfrm>
        </p:spPr>
        <p:txBody>
          <a:bodyPr>
            <a:normAutofit/>
          </a:bodyPr>
          <a:lstStyle/>
          <a:p>
            <a:r>
              <a:rPr lang="en-CA" sz="3200" b="1" dirty="0">
                <a:latin typeface="+mn-lt"/>
              </a:rPr>
              <a:t>New information</a:t>
            </a:r>
          </a:p>
        </p:txBody>
      </p:sp>
      <p:sp>
        <p:nvSpPr>
          <p:cNvPr id="3" name="Content Placeholder 2"/>
          <p:cNvSpPr>
            <a:spLocks noGrp="1"/>
          </p:cNvSpPr>
          <p:nvPr>
            <p:ph idx="1"/>
          </p:nvPr>
        </p:nvSpPr>
        <p:spPr>
          <a:xfrm>
            <a:off x="114987" y="2260606"/>
            <a:ext cx="11353800" cy="3911310"/>
          </a:xfrm>
        </p:spPr>
        <p:txBody>
          <a:bodyPr>
            <a:normAutofit/>
          </a:bodyPr>
          <a:lstStyle/>
          <a:p>
            <a:pPr marL="0" indent="0">
              <a:buNone/>
            </a:pPr>
            <a:r>
              <a:rPr lang="en-CA" sz="2400" dirty="0">
                <a:latin typeface="+mn-lt"/>
              </a:rPr>
              <a:t>The 2018 Giving, Volunteering and Participating survey was the first to report on:</a:t>
            </a:r>
          </a:p>
          <a:p>
            <a:pPr lvl="1"/>
            <a:endParaRPr lang="en-CA" sz="2000" dirty="0">
              <a:latin typeface="+mn-lt"/>
            </a:endParaRPr>
          </a:p>
          <a:p>
            <a:pPr lvl="1"/>
            <a:r>
              <a:rPr lang="en-CA" sz="2000" dirty="0">
                <a:latin typeface="+mn-lt"/>
              </a:rPr>
              <a:t>The distinction between hours of informal and formal volunteering. </a:t>
            </a:r>
          </a:p>
          <a:p>
            <a:pPr lvl="1"/>
            <a:r>
              <a:rPr lang="en-CA" sz="2000" dirty="0">
                <a:latin typeface="+mn-lt"/>
              </a:rPr>
              <a:t>Informal volunteering distinguished by direct help and community improvement; that is helping people directly and involvement to improve the community, on one’s own, and through activities not on behalf of a group or an organization.</a:t>
            </a:r>
          </a:p>
          <a:p>
            <a:pPr lvl="1"/>
            <a:r>
              <a:rPr lang="en-CA" sz="2000" dirty="0">
                <a:latin typeface="+mn-lt"/>
              </a:rPr>
              <a:t>The question on mandatory volunteering in the context of formal volunteering was extended to all volunteer hours. In 2013, the question on mandatory hours was only asked of organizations where the respondent volunteered the most hours; in 2018, it was asked in reference to all volunteer hours.</a:t>
            </a:r>
          </a:p>
          <a:p>
            <a:pPr lvl="1"/>
            <a:r>
              <a:rPr lang="en-CA" sz="2000" dirty="0">
                <a:latin typeface="+mn-lt"/>
              </a:rPr>
              <a:t>Number of volunteering hours supported by employers.</a:t>
            </a:r>
          </a:p>
          <a:p>
            <a:pPr lvl="1"/>
            <a:r>
              <a:rPr lang="en-CA" sz="2000" dirty="0">
                <a:latin typeface="+mn-lt"/>
              </a:rPr>
              <a:t>International definition of volunteering, which excludes activities that are mandatory/required or supported by an employer and direct help given to relatives living outside the household. </a:t>
            </a:r>
          </a:p>
          <a:p>
            <a:pPr lvl="1"/>
            <a:endParaRPr lang="en-CA" dirty="0"/>
          </a:p>
        </p:txBody>
      </p:sp>
      <p:sp>
        <p:nvSpPr>
          <p:cNvPr id="4" name="Slide Number Placeholder 3"/>
          <p:cNvSpPr>
            <a:spLocks noGrp="1"/>
          </p:cNvSpPr>
          <p:nvPr>
            <p:ph type="sldNum" sz="quarter" idx="12"/>
          </p:nvPr>
        </p:nvSpPr>
        <p:spPr/>
        <p:txBody>
          <a:bodyPr/>
          <a:lstStyle/>
          <a:p>
            <a:fld id="{EDB761FF-D525-D64B-8909-8CF25B3FD480}" type="slidenum">
              <a:rPr lang="en-US" smtClean="0"/>
              <a:pPr/>
              <a:t>30</a:t>
            </a:fld>
            <a:endParaRPr lang="en-US" dirty="0"/>
          </a:p>
        </p:txBody>
      </p:sp>
      <p:sp>
        <p:nvSpPr>
          <p:cNvPr id="5" name="Oval 4"/>
          <p:cNvSpPr/>
          <p:nvPr/>
        </p:nvSpPr>
        <p:spPr>
          <a:xfrm>
            <a:off x="9233941" y="761590"/>
            <a:ext cx="1588957" cy="149901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6" name="TextBox 5"/>
          <p:cNvSpPr txBox="1"/>
          <p:nvPr/>
        </p:nvSpPr>
        <p:spPr>
          <a:xfrm>
            <a:off x="9563724" y="1280266"/>
            <a:ext cx="1259174" cy="461665"/>
          </a:xfrm>
          <a:prstGeom prst="rect">
            <a:avLst/>
          </a:prstGeom>
          <a:noFill/>
        </p:spPr>
        <p:txBody>
          <a:bodyPr wrap="square" rtlCol="0">
            <a:spAutoFit/>
          </a:bodyPr>
          <a:lstStyle/>
          <a:p>
            <a:r>
              <a:rPr lang="en-CA" sz="2400" b="1" dirty="0">
                <a:solidFill>
                  <a:schemeClr val="bg1"/>
                </a:solidFill>
              </a:rPr>
              <a:t>NEW!</a:t>
            </a:r>
          </a:p>
        </p:txBody>
      </p:sp>
    </p:spTree>
    <p:extLst>
      <p:ext uri="{BB962C8B-B14F-4D97-AF65-F5344CB8AC3E}">
        <p14:creationId xmlns:p14="http://schemas.microsoft.com/office/powerpoint/2010/main" val="2279584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B761FF-D525-D64B-8909-8CF25B3FD480}" type="slidenum">
              <a:rPr lang="en-US" smtClean="0"/>
              <a:pPr/>
              <a:t>31</a:t>
            </a:fld>
            <a:endParaRPr lang="en-US" dirty="0"/>
          </a:p>
        </p:txBody>
      </p:sp>
      <p:sp>
        <p:nvSpPr>
          <p:cNvPr id="3" name="Title 1"/>
          <p:cNvSpPr txBox="1">
            <a:spLocks/>
          </p:cNvSpPr>
          <p:nvPr/>
        </p:nvSpPr>
        <p:spPr>
          <a:xfrm>
            <a:off x="838200" y="1063576"/>
            <a:ext cx="10515600" cy="3733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b="1" dirty="0"/>
          </a:p>
        </p:txBody>
      </p:sp>
      <p:sp>
        <p:nvSpPr>
          <p:cNvPr id="4" name="TextBox 3"/>
          <p:cNvSpPr txBox="1"/>
          <p:nvPr/>
        </p:nvSpPr>
        <p:spPr>
          <a:xfrm>
            <a:off x="172278" y="1063576"/>
            <a:ext cx="7166548" cy="584775"/>
          </a:xfrm>
          <a:prstGeom prst="rect">
            <a:avLst/>
          </a:prstGeom>
          <a:noFill/>
        </p:spPr>
        <p:txBody>
          <a:bodyPr wrap="square" rtlCol="0">
            <a:spAutoFit/>
          </a:bodyPr>
          <a:lstStyle/>
          <a:p>
            <a:r>
              <a:rPr lang="en-CA" sz="3200" b="1" dirty="0"/>
              <a:t>GVP inputs and dependencies</a:t>
            </a:r>
          </a:p>
        </p:txBody>
      </p:sp>
      <p:sp>
        <p:nvSpPr>
          <p:cNvPr id="5" name="TextBox 4"/>
          <p:cNvSpPr txBox="1"/>
          <p:nvPr/>
        </p:nvSpPr>
        <p:spPr>
          <a:xfrm>
            <a:off x="172278" y="1690808"/>
            <a:ext cx="11004092" cy="4524315"/>
          </a:xfrm>
          <a:prstGeom prst="rect">
            <a:avLst/>
          </a:prstGeom>
          <a:noFill/>
        </p:spPr>
        <p:txBody>
          <a:bodyPr wrap="square" rtlCol="0">
            <a:spAutoFit/>
          </a:bodyPr>
          <a:lstStyle/>
          <a:p>
            <a:pPr lvl="0"/>
            <a:r>
              <a:rPr lang="en-CA" dirty="0"/>
              <a:t>GVP generates four main indicators, namely the participation rates for volunteering and donations as well as the respective amounts of time and money. As such, this data is of great benefit to users, </a:t>
            </a:r>
            <a:r>
              <a:rPr lang="en-CA" b="1" u="sng" dirty="0"/>
              <a:t>but one of GVP's unique strengths</a:t>
            </a:r>
            <a:r>
              <a:rPr lang="en-CA" dirty="0"/>
              <a:t> is the ability to associate this information with different non-profit industry sectors. </a:t>
            </a:r>
          </a:p>
          <a:p>
            <a:pPr lvl="0"/>
            <a:endParaRPr lang="en-CA" dirty="0"/>
          </a:p>
          <a:p>
            <a:pPr lvl="0"/>
            <a:r>
              <a:rPr lang="en-CA" dirty="0"/>
              <a:t>Since the 2018 survey, GVP allows a measure of volunteering in accordance with the 19th International Conference of Labour Statisticians (ICLS).</a:t>
            </a:r>
          </a:p>
          <a:p>
            <a:pPr lvl="0"/>
            <a:endParaRPr lang="en-CA" dirty="0"/>
          </a:p>
          <a:p>
            <a:pPr lvl="0"/>
            <a:r>
              <a:rPr lang="en-US" dirty="0"/>
              <a:t>GVP survey data are provided to the Non-profit Institutions Serving Households (NPISH) sector account which </a:t>
            </a:r>
            <a:r>
              <a:rPr lang="en-CA" dirty="0"/>
              <a:t>offers several benefits to researchers, economists, policy makers and national accountants. An understanding of the economic contribution of NPISH to the production of goods and services in Canada points to the importance of NPISH within the Canadian economy.</a:t>
            </a:r>
          </a:p>
          <a:p>
            <a:pPr lvl="0"/>
            <a:endParaRPr lang="en-CA" dirty="0"/>
          </a:p>
          <a:p>
            <a:pPr lvl="0"/>
            <a:r>
              <a:rPr lang="en-CA" dirty="0"/>
              <a:t>The usefulness of GSS GVP data is not limited to government programs and policies alone. This survey also serves as a reference for program and service decisions by organizations with a range of charitable and community-based missions in the volunteer and giving sector.  As such, data requests and tables are ordered annually from Statistics Canada by these charitable and non-profit organizations.</a:t>
            </a:r>
          </a:p>
        </p:txBody>
      </p:sp>
    </p:spTree>
    <p:extLst>
      <p:ext uri="{BB962C8B-B14F-4D97-AF65-F5344CB8AC3E}">
        <p14:creationId xmlns:p14="http://schemas.microsoft.com/office/powerpoint/2010/main" val="54336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B761FF-D525-D64B-8909-8CF25B3FD480}" type="slidenum">
              <a:rPr lang="en-US" smtClean="0"/>
              <a:pPr/>
              <a:t>32</a:t>
            </a:fld>
            <a:endParaRPr lang="en-US" dirty="0"/>
          </a:p>
        </p:txBody>
      </p:sp>
      <p:sp>
        <p:nvSpPr>
          <p:cNvPr id="5" name="Title 1"/>
          <p:cNvSpPr txBox="1">
            <a:spLocks/>
          </p:cNvSpPr>
          <p:nvPr/>
        </p:nvSpPr>
        <p:spPr>
          <a:xfrm>
            <a:off x="311426" y="1073516"/>
            <a:ext cx="10515600" cy="8950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latin typeface="+mn-lt"/>
              </a:rPr>
              <a:t>Core Content</a:t>
            </a:r>
          </a:p>
        </p:txBody>
      </p:sp>
      <p:sp>
        <p:nvSpPr>
          <p:cNvPr id="7" name="Content Placeholder 2"/>
          <p:cNvSpPr txBox="1">
            <a:spLocks/>
          </p:cNvSpPr>
          <p:nvPr/>
        </p:nvSpPr>
        <p:spPr>
          <a:xfrm>
            <a:off x="0" y="1592390"/>
            <a:ext cx="11151704" cy="46227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buFont typeface="Monotype Sorts" panose="05010101010101010101" pitchFamily="2" charset="2"/>
              <a:buNone/>
            </a:pPr>
            <a:endParaRPr lang="en-CA" altLang="en-US" sz="1800" dirty="0"/>
          </a:p>
          <a:p>
            <a:pPr lvl="1">
              <a:lnSpc>
                <a:spcPct val="80000"/>
              </a:lnSpc>
            </a:pPr>
            <a:r>
              <a:rPr lang="en-CA" altLang="en-US" b="1" dirty="0"/>
              <a:t>Volunteering</a:t>
            </a:r>
          </a:p>
          <a:p>
            <a:pPr lvl="2">
              <a:lnSpc>
                <a:spcPct val="80000"/>
              </a:lnSpc>
            </a:pPr>
            <a:r>
              <a:rPr lang="en-CA" altLang="en-US" sz="1600" b="1" dirty="0"/>
              <a:t>Formal</a:t>
            </a:r>
            <a:r>
              <a:rPr lang="en-CA" altLang="en-US" sz="1600" dirty="0"/>
              <a:t> - Unpaid activity </a:t>
            </a:r>
            <a:r>
              <a:rPr lang="en-CA" altLang="en-US" sz="1600" b="1" dirty="0"/>
              <a:t>on behalf of </a:t>
            </a:r>
            <a:r>
              <a:rPr lang="en-CA" altLang="en-US" sz="1600" dirty="0"/>
              <a:t>a group or organization</a:t>
            </a:r>
          </a:p>
          <a:p>
            <a:pPr lvl="2">
              <a:lnSpc>
                <a:spcPct val="80000"/>
              </a:lnSpc>
            </a:pPr>
            <a:r>
              <a:rPr lang="en-CA" altLang="en-US" sz="1600" b="1" dirty="0"/>
              <a:t>Informal</a:t>
            </a:r>
            <a:r>
              <a:rPr lang="en-CA" altLang="en-US" sz="1600" dirty="0"/>
              <a:t> - Unpaid activity </a:t>
            </a:r>
            <a:r>
              <a:rPr lang="en-CA" altLang="en-US" sz="1600" b="1" dirty="0"/>
              <a:t>not</a:t>
            </a:r>
            <a:r>
              <a:rPr lang="en-CA" altLang="en-US" sz="1600" dirty="0"/>
              <a:t> on behalf of a group or organization</a:t>
            </a:r>
          </a:p>
          <a:p>
            <a:pPr lvl="3">
              <a:lnSpc>
                <a:spcPct val="80000"/>
              </a:lnSpc>
            </a:pPr>
            <a:r>
              <a:rPr lang="en-CA" sz="1600" dirty="0"/>
              <a:t>Helping others directly</a:t>
            </a:r>
          </a:p>
          <a:p>
            <a:pPr lvl="3">
              <a:lnSpc>
                <a:spcPct val="80000"/>
              </a:lnSpc>
            </a:pPr>
            <a:r>
              <a:rPr lang="en-CA" sz="1600" dirty="0"/>
              <a:t>Improving community directly</a:t>
            </a:r>
            <a:endParaRPr lang="en-CA" altLang="en-US" sz="1600" dirty="0"/>
          </a:p>
          <a:p>
            <a:pPr marL="914400" lvl="2" indent="0">
              <a:lnSpc>
                <a:spcPct val="80000"/>
              </a:lnSpc>
              <a:buFont typeface="Arial" panose="020B0604020202020204" pitchFamily="34" charset="0"/>
              <a:buNone/>
            </a:pPr>
            <a:endParaRPr lang="en-CA" altLang="en-US" sz="1400" dirty="0"/>
          </a:p>
          <a:p>
            <a:pPr lvl="1">
              <a:lnSpc>
                <a:spcPct val="80000"/>
              </a:lnSpc>
            </a:pPr>
            <a:r>
              <a:rPr lang="en-CA" altLang="en-US" b="1" dirty="0"/>
              <a:t>Giving</a:t>
            </a:r>
            <a:r>
              <a:rPr lang="en-CA" altLang="en-US" dirty="0"/>
              <a:t> </a:t>
            </a:r>
            <a:endParaRPr lang="en-CA" altLang="en-US" b="1" dirty="0"/>
          </a:p>
          <a:p>
            <a:pPr lvl="2">
              <a:lnSpc>
                <a:spcPct val="80000"/>
              </a:lnSpc>
            </a:pPr>
            <a:r>
              <a:rPr lang="en-CA" altLang="en-US" sz="1600" b="1" dirty="0"/>
              <a:t>Financial giving</a:t>
            </a:r>
            <a:endParaRPr lang="en-CA" altLang="en-US" sz="1600" dirty="0"/>
          </a:p>
          <a:p>
            <a:pPr lvl="2">
              <a:lnSpc>
                <a:spcPct val="80000"/>
              </a:lnSpc>
            </a:pPr>
            <a:r>
              <a:rPr lang="en-CA" altLang="en-US" sz="1600" b="1" dirty="0"/>
              <a:t>Other giving</a:t>
            </a:r>
          </a:p>
          <a:p>
            <a:pPr lvl="3">
              <a:lnSpc>
                <a:spcPct val="80000"/>
              </a:lnSpc>
            </a:pPr>
            <a:r>
              <a:rPr lang="en-CA" altLang="en-US" sz="1600" dirty="0"/>
              <a:t>donations of clothes, household items and food to charities; </a:t>
            </a:r>
            <a:r>
              <a:rPr lang="en-CA" altLang="en-US" sz="1600" b="1" dirty="0"/>
              <a:t>includes</a:t>
            </a:r>
            <a:r>
              <a:rPr lang="en-CA" altLang="en-US" sz="1600" dirty="0"/>
              <a:t> donations of money </a:t>
            </a:r>
            <a:r>
              <a:rPr lang="en-CA" altLang="en-US" sz="1600" b="1" dirty="0"/>
              <a:t>directly</a:t>
            </a:r>
            <a:r>
              <a:rPr lang="en-CA" altLang="en-US" sz="1600" dirty="0"/>
              <a:t> to people</a:t>
            </a:r>
          </a:p>
          <a:p>
            <a:pPr marL="742950" lvl="1" indent="-285750">
              <a:lnSpc>
                <a:spcPct val="100000"/>
              </a:lnSpc>
            </a:pPr>
            <a:endParaRPr lang="en-CA" altLang="en-US" sz="2000" b="1" dirty="0"/>
          </a:p>
          <a:p>
            <a:pPr marL="742950" lvl="1" indent="-285750">
              <a:lnSpc>
                <a:spcPct val="100000"/>
              </a:lnSpc>
            </a:pPr>
            <a:r>
              <a:rPr lang="en-CA" altLang="en-US" b="1" dirty="0"/>
              <a:t>Other characteristics</a:t>
            </a:r>
            <a:r>
              <a:rPr lang="en-CA" altLang="en-US" sz="1600" b="1" dirty="0"/>
              <a:t>: </a:t>
            </a:r>
            <a:r>
              <a:rPr lang="en-CA" altLang="en-US" sz="1600" dirty="0"/>
              <a:t>Youth experiences, Education, Labour market activities, Employer support, Country of birth and citizenship, Aboriginal group, Health and subjective well-being, Length of time respondent has lived in city or local community, Religion, Language, Disability screening questions, Veteran</a:t>
            </a:r>
          </a:p>
          <a:p>
            <a:pPr lvl="1">
              <a:lnSpc>
                <a:spcPct val="80000"/>
              </a:lnSpc>
              <a:buFont typeface="Wingdings" panose="05000000000000000000" pitchFamily="2" charset="2"/>
              <a:buChar char="Ø"/>
            </a:pPr>
            <a:endParaRPr lang="en-CA" altLang="en-US" sz="2000" b="1" dirty="0"/>
          </a:p>
          <a:p>
            <a:pPr marL="914400" lvl="2" indent="0">
              <a:lnSpc>
                <a:spcPct val="80000"/>
              </a:lnSpc>
              <a:buFont typeface="Arial" panose="020B0604020202020204" pitchFamily="34" charset="0"/>
              <a:buNone/>
            </a:pPr>
            <a:endParaRPr lang="en-CA" altLang="en-US" sz="1400" dirty="0"/>
          </a:p>
          <a:p>
            <a:pPr lvl="2">
              <a:lnSpc>
                <a:spcPct val="80000"/>
              </a:lnSpc>
            </a:pPr>
            <a:endParaRPr lang="en-CA" altLang="en-US" sz="1400" dirty="0"/>
          </a:p>
          <a:p>
            <a:pPr lvl="2">
              <a:lnSpc>
                <a:spcPct val="80000"/>
              </a:lnSpc>
            </a:pPr>
            <a:endParaRPr lang="en-CA" altLang="en-US" sz="1400" dirty="0"/>
          </a:p>
          <a:p>
            <a:pPr lvl="2">
              <a:lnSpc>
                <a:spcPct val="80000"/>
              </a:lnSpc>
            </a:pPr>
            <a:endParaRPr lang="en-CA" altLang="en-US" sz="1400" dirty="0"/>
          </a:p>
          <a:p>
            <a:pPr lvl="2">
              <a:lnSpc>
                <a:spcPct val="80000"/>
              </a:lnSpc>
            </a:pPr>
            <a:endParaRPr lang="en-CA" altLang="en-US" sz="1400" dirty="0"/>
          </a:p>
          <a:p>
            <a:pPr algn="ctr">
              <a:lnSpc>
                <a:spcPct val="80000"/>
              </a:lnSpc>
              <a:buFontTx/>
              <a:buNone/>
            </a:pPr>
            <a:endParaRPr lang="en-CA" altLang="en-US" sz="1800" b="1" dirty="0">
              <a:latin typeface="Arial" panose="020B0604020202020204" pitchFamily="34" charset="0"/>
            </a:endParaRPr>
          </a:p>
          <a:p>
            <a:pPr algn="ctr">
              <a:lnSpc>
                <a:spcPct val="80000"/>
              </a:lnSpc>
              <a:buFontTx/>
              <a:buNone/>
            </a:pPr>
            <a:endParaRPr lang="en-CA" altLang="en-US" sz="1800" b="1" dirty="0">
              <a:latin typeface="Arial" panose="020B0604020202020204" pitchFamily="34" charset="0"/>
            </a:endParaRPr>
          </a:p>
          <a:p>
            <a:pPr>
              <a:buFontTx/>
              <a:buNone/>
            </a:pPr>
            <a:endParaRPr lang="en-CA" altLang="en-US" sz="1600" dirty="0"/>
          </a:p>
        </p:txBody>
      </p:sp>
    </p:spTree>
    <p:extLst>
      <p:ext uri="{BB962C8B-B14F-4D97-AF65-F5344CB8AC3E}">
        <p14:creationId xmlns:p14="http://schemas.microsoft.com/office/powerpoint/2010/main" val="196398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40577"/>
            <a:ext cx="10515600" cy="895042"/>
          </a:xfrm>
        </p:spPr>
        <p:txBody>
          <a:bodyPr>
            <a:normAutofit/>
          </a:bodyPr>
          <a:lstStyle/>
          <a:p>
            <a:r>
              <a:rPr lang="en-CA" sz="3200" b="1" dirty="0">
                <a:latin typeface="+mn-lt"/>
              </a:rPr>
              <a:t>Formal Volunteering</a:t>
            </a:r>
          </a:p>
        </p:txBody>
      </p:sp>
      <p:sp>
        <p:nvSpPr>
          <p:cNvPr id="3" name="Content Placeholder 2"/>
          <p:cNvSpPr>
            <a:spLocks noGrp="1"/>
          </p:cNvSpPr>
          <p:nvPr>
            <p:ph idx="1"/>
          </p:nvPr>
        </p:nvSpPr>
        <p:spPr>
          <a:xfrm>
            <a:off x="380999" y="1545548"/>
            <a:ext cx="3406179" cy="4296382"/>
          </a:xfrm>
        </p:spPr>
        <p:txBody>
          <a:bodyPr>
            <a:normAutofit/>
          </a:bodyPr>
          <a:lstStyle/>
          <a:p>
            <a:r>
              <a:rPr lang="en-CA" sz="1600" dirty="0">
                <a:latin typeface="+mn-lt"/>
              </a:rPr>
              <a:t>12.7 million Canadians engaged in formal volunteering.</a:t>
            </a:r>
          </a:p>
          <a:p>
            <a:r>
              <a:rPr lang="en-CA" sz="1600" dirty="0">
                <a:latin typeface="+mn-lt"/>
              </a:rPr>
              <a:t>41% of Canadians dedicated 1.6 billion hours.</a:t>
            </a:r>
          </a:p>
          <a:p>
            <a:r>
              <a:rPr lang="en-CA" sz="1600" dirty="0">
                <a:latin typeface="+mn-lt"/>
              </a:rPr>
              <a:t>Formal volunteering decreased with age although hours volunteered were highest among the oldest generations.</a:t>
            </a:r>
          </a:p>
          <a:p>
            <a:pPr lvl="1"/>
            <a:r>
              <a:rPr lang="en-CA" sz="1600" dirty="0">
                <a:latin typeface="+mn-lt"/>
              </a:rPr>
              <a:t>The older generations were more likely to be top volunteers.</a:t>
            </a:r>
          </a:p>
          <a:p>
            <a:r>
              <a:rPr lang="en-CA" sz="1600" dirty="0">
                <a:latin typeface="+mn-lt"/>
              </a:rPr>
              <a:t>Mandatory unpaid work, expressed as a percentage of total formal volunteer hours, was highest among </a:t>
            </a:r>
            <a:r>
              <a:rPr lang="en-CA" sz="1600" dirty="0" err="1">
                <a:latin typeface="+mn-lt"/>
              </a:rPr>
              <a:t>iGens</a:t>
            </a:r>
            <a:r>
              <a:rPr lang="en-CA" sz="1600" dirty="0">
                <a:latin typeface="+mn-lt"/>
              </a:rPr>
              <a:t>, but still made up a fairly small portion of the total formal hours contributed by </a:t>
            </a:r>
            <a:r>
              <a:rPr lang="en-CA" sz="1600" dirty="0" err="1">
                <a:latin typeface="+mn-lt"/>
              </a:rPr>
              <a:t>iGens</a:t>
            </a:r>
            <a:r>
              <a:rPr lang="en-CA" sz="1600" dirty="0">
                <a:latin typeface="+mn-lt"/>
              </a:rPr>
              <a:t> (10</a:t>
            </a:r>
            <a:r>
              <a:rPr lang="en-CA" sz="1600" baseline="30000" dirty="0">
                <a:latin typeface="+mn-lt"/>
              </a:rPr>
              <a:t>E</a:t>
            </a:r>
            <a:r>
              <a:rPr lang="en-CA" sz="1600" dirty="0">
                <a:latin typeface="+mn-lt"/>
              </a:rPr>
              <a:t>%).</a:t>
            </a:r>
          </a:p>
        </p:txBody>
      </p:sp>
      <p:sp>
        <p:nvSpPr>
          <p:cNvPr id="4" name="Slide Number Placeholder 3"/>
          <p:cNvSpPr>
            <a:spLocks noGrp="1"/>
          </p:cNvSpPr>
          <p:nvPr>
            <p:ph type="sldNum" sz="quarter" idx="12"/>
          </p:nvPr>
        </p:nvSpPr>
        <p:spPr/>
        <p:txBody>
          <a:bodyPr/>
          <a:lstStyle/>
          <a:p>
            <a:fld id="{EDB761FF-D525-D64B-8909-8CF25B3FD480}" type="slidenum">
              <a:rPr lang="en-US" smtClean="0"/>
              <a:pPr/>
              <a:t>33</a:t>
            </a:fld>
            <a:endParaRPr lang="en-US" dirty="0"/>
          </a:p>
        </p:txBody>
      </p:sp>
      <p:sp>
        <p:nvSpPr>
          <p:cNvPr id="5" name="TextBox 4"/>
          <p:cNvSpPr txBox="1"/>
          <p:nvPr/>
        </p:nvSpPr>
        <p:spPr>
          <a:xfrm>
            <a:off x="4377128" y="1918741"/>
            <a:ext cx="7425641" cy="3597640"/>
          </a:xfrm>
          <a:prstGeom prst="rect">
            <a:avLst/>
          </a:prstGeom>
          <a:noFill/>
        </p:spPr>
        <p:txBody>
          <a:bodyPr wrap="square" rtlCol="0">
            <a:spAutoFit/>
          </a:bodyPr>
          <a:lstStyle/>
          <a:p>
            <a:endParaRPr lang="en-CA" dirty="0"/>
          </a:p>
        </p:txBody>
      </p:sp>
      <p:pic>
        <p:nvPicPr>
          <p:cNvPr id="7" name="Picture 6"/>
          <p:cNvPicPr>
            <a:picLocks noChangeAspect="1"/>
          </p:cNvPicPr>
          <p:nvPr/>
        </p:nvPicPr>
        <p:blipFill>
          <a:blip r:embed="rId3"/>
          <a:stretch>
            <a:fillRect/>
          </a:stretch>
        </p:blipFill>
        <p:spPr>
          <a:xfrm>
            <a:off x="4244378" y="2446479"/>
            <a:ext cx="7717772" cy="3434431"/>
          </a:xfrm>
          <a:prstGeom prst="rect">
            <a:avLst/>
          </a:prstGeom>
        </p:spPr>
      </p:pic>
      <p:sp>
        <p:nvSpPr>
          <p:cNvPr id="8" name="TextBox 7"/>
          <p:cNvSpPr txBox="1"/>
          <p:nvPr/>
        </p:nvSpPr>
        <p:spPr>
          <a:xfrm>
            <a:off x="4217747" y="1515242"/>
            <a:ext cx="7558391" cy="646331"/>
          </a:xfrm>
          <a:prstGeom prst="rect">
            <a:avLst/>
          </a:prstGeom>
          <a:noFill/>
          <a:ln w="28575">
            <a:solidFill>
              <a:schemeClr val="accent1">
                <a:lumMod val="60000"/>
                <a:lumOff val="40000"/>
              </a:schemeClr>
            </a:solidFill>
          </a:ln>
        </p:spPr>
        <p:txBody>
          <a:bodyPr wrap="square" rtlCol="0">
            <a:spAutoFit/>
          </a:bodyPr>
          <a:lstStyle/>
          <a:p>
            <a:pPr algn="just"/>
            <a:r>
              <a:rPr lang="en-CA" b="1" i="1" dirty="0">
                <a:ea typeface="+mj-ea"/>
                <a:cs typeface="+mj-cs"/>
              </a:rPr>
              <a:t>Activities conducted without pay on behalf of a group or organization, at least once in the 12 months preceding the survey</a:t>
            </a:r>
          </a:p>
        </p:txBody>
      </p:sp>
    </p:spTree>
    <p:extLst>
      <p:ext uri="{BB962C8B-B14F-4D97-AF65-F5344CB8AC3E}">
        <p14:creationId xmlns:p14="http://schemas.microsoft.com/office/powerpoint/2010/main" val="194598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04" y="607728"/>
            <a:ext cx="10515600" cy="895042"/>
          </a:xfrm>
        </p:spPr>
        <p:txBody>
          <a:bodyPr>
            <a:normAutofit/>
          </a:bodyPr>
          <a:lstStyle/>
          <a:p>
            <a:r>
              <a:rPr lang="en-CA" sz="3200" b="1" dirty="0">
                <a:latin typeface="+mn-lt"/>
              </a:rPr>
              <a:t>Formal Volunteering:  Organization types</a:t>
            </a:r>
          </a:p>
        </p:txBody>
      </p:sp>
      <p:sp>
        <p:nvSpPr>
          <p:cNvPr id="3" name="Content Placeholder 2"/>
          <p:cNvSpPr>
            <a:spLocks noGrp="1"/>
          </p:cNvSpPr>
          <p:nvPr>
            <p:ph idx="1"/>
          </p:nvPr>
        </p:nvSpPr>
        <p:spPr>
          <a:xfrm>
            <a:off x="102704" y="1657449"/>
            <a:ext cx="4003623" cy="4257206"/>
          </a:xfrm>
        </p:spPr>
        <p:txBody>
          <a:bodyPr>
            <a:normAutofit/>
          </a:bodyPr>
          <a:lstStyle/>
          <a:p>
            <a:r>
              <a:rPr lang="en-CA" sz="1600" dirty="0">
                <a:latin typeface="+mn-lt"/>
              </a:rPr>
              <a:t>The average number of volunteer hours were highest among hospitals (</a:t>
            </a:r>
            <a:r>
              <a:rPr lang="en-CA" sz="1600" b="1" dirty="0">
                <a:latin typeface="+mn-lt"/>
              </a:rPr>
              <a:t>111 hours</a:t>
            </a:r>
            <a:r>
              <a:rPr lang="en-CA" sz="1600" dirty="0">
                <a:latin typeface="+mn-lt"/>
              </a:rPr>
              <a:t>), religious organizations (</a:t>
            </a:r>
            <a:r>
              <a:rPr lang="en-CA" sz="1600" b="1" dirty="0">
                <a:latin typeface="+mn-lt"/>
              </a:rPr>
              <a:t>110 hours</a:t>
            </a:r>
            <a:r>
              <a:rPr lang="en-CA" sz="1600" dirty="0">
                <a:latin typeface="+mn-lt"/>
              </a:rPr>
              <a:t>), sports and recreation (</a:t>
            </a:r>
            <a:r>
              <a:rPr lang="en-CA" sz="1600" b="1" dirty="0">
                <a:latin typeface="+mn-lt"/>
              </a:rPr>
              <a:t>105 hours</a:t>
            </a:r>
            <a:r>
              <a:rPr lang="en-CA" sz="1600" dirty="0">
                <a:latin typeface="+mn-lt"/>
              </a:rPr>
              <a:t>), and arts and culture (</a:t>
            </a:r>
            <a:r>
              <a:rPr lang="en-CA" sz="1600" b="1" dirty="0">
                <a:latin typeface="+mn-lt"/>
              </a:rPr>
              <a:t>104 hours</a:t>
            </a:r>
            <a:r>
              <a:rPr lang="en-CA" sz="1600" dirty="0">
                <a:latin typeface="+mn-lt"/>
              </a:rPr>
              <a:t>). </a:t>
            </a:r>
          </a:p>
          <a:p>
            <a:r>
              <a:rPr lang="en-CA" sz="1600" dirty="0">
                <a:latin typeface="+mn-lt"/>
              </a:rPr>
              <a:t>Formal volunteers gave about half as many hours to the four sectors receiving the fewest number of volunteer hours: education and research (</a:t>
            </a:r>
            <a:r>
              <a:rPr lang="en-CA" sz="1600" b="1" dirty="0">
                <a:latin typeface="+mn-lt"/>
              </a:rPr>
              <a:t>51 hours</a:t>
            </a:r>
            <a:r>
              <a:rPr lang="en-CA" sz="1600" dirty="0">
                <a:latin typeface="+mn-lt"/>
              </a:rPr>
              <a:t>); grant-making, fundraising and volunteer promotion (</a:t>
            </a:r>
            <a:r>
              <a:rPr lang="en-CA" sz="1600" b="1" dirty="0">
                <a:latin typeface="+mn-lt"/>
              </a:rPr>
              <a:t>52 hours</a:t>
            </a:r>
            <a:r>
              <a:rPr lang="en-CA" sz="1600" dirty="0">
                <a:latin typeface="+mn-lt"/>
              </a:rPr>
              <a:t>); and health-related services, such as crisis intervention services, outpatient clinics, and rehabilitation services (</a:t>
            </a:r>
            <a:r>
              <a:rPr lang="en-CA" sz="1600" b="1" dirty="0">
                <a:latin typeface="+mn-lt"/>
              </a:rPr>
              <a:t>58 hours</a:t>
            </a:r>
            <a:r>
              <a:rPr lang="en-CA" sz="1600" dirty="0">
                <a:latin typeface="+mn-lt"/>
              </a:rPr>
              <a:t>).</a:t>
            </a:r>
          </a:p>
          <a:p>
            <a:endParaRPr lang="en-CA" dirty="0"/>
          </a:p>
        </p:txBody>
      </p:sp>
      <p:sp>
        <p:nvSpPr>
          <p:cNvPr id="4" name="Slide Number Placeholder 3"/>
          <p:cNvSpPr>
            <a:spLocks noGrp="1"/>
          </p:cNvSpPr>
          <p:nvPr>
            <p:ph type="sldNum" sz="quarter" idx="12"/>
          </p:nvPr>
        </p:nvSpPr>
        <p:spPr/>
        <p:txBody>
          <a:bodyPr/>
          <a:lstStyle/>
          <a:p>
            <a:fld id="{EDB761FF-D525-D64B-8909-8CF25B3FD480}" type="slidenum">
              <a:rPr lang="en-US" smtClean="0"/>
              <a:pPr/>
              <a:t>34</a:t>
            </a:fld>
            <a:endParaRPr lang="en-US" dirty="0"/>
          </a:p>
        </p:txBody>
      </p:sp>
      <p:pic>
        <p:nvPicPr>
          <p:cNvPr id="5" name="Picture 4"/>
          <p:cNvPicPr>
            <a:picLocks noChangeAspect="1"/>
          </p:cNvPicPr>
          <p:nvPr/>
        </p:nvPicPr>
        <p:blipFill>
          <a:blip r:embed="rId3"/>
          <a:stretch>
            <a:fillRect/>
          </a:stretch>
        </p:blipFill>
        <p:spPr>
          <a:xfrm>
            <a:off x="4512039" y="1657449"/>
            <a:ext cx="7123739" cy="3938208"/>
          </a:xfrm>
          <a:prstGeom prst="rect">
            <a:avLst/>
          </a:prstGeom>
        </p:spPr>
      </p:pic>
    </p:spTree>
    <p:extLst>
      <p:ext uri="{BB962C8B-B14F-4D97-AF65-F5344CB8AC3E}">
        <p14:creationId xmlns:p14="http://schemas.microsoft.com/office/powerpoint/2010/main" val="3581797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74" y="607917"/>
            <a:ext cx="10515600" cy="895042"/>
          </a:xfrm>
        </p:spPr>
        <p:txBody>
          <a:bodyPr>
            <a:normAutofit/>
          </a:bodyPr>
          <a:lstStyle/>
          <a:p>
            <a:r>
              <a:rPr lang="en-CA" sz="3200" b="1" dirty="0">
                <a:latin typeface="+mn-lt"/>
              </a:rPr>
              <a:t>Formal volunteering:  Activity types</a:t>
            </a:r>
          </a:p>
        </p:txBody>
      </p:sp>
      <p:sp>
        <p:nvSpPr>
          <p:cNvPr id="3" name="Content Placeholder 2"/>
          <p:cNvSpPr>
            <a:spLocks noGrp="1"/>
          </p:cNvSpPr>
          <p:nvPr>
            <p:ph idx="1"/>
          </p:nvPr>
        </p:nvSpPr>
        <p:spPr>
          <a:xfrm>
            <a:off x="221974" y="1601992"/>
            <a:ext cx="3493957" cy="3801949"/>
          </a:xfrm>
        </p:spPr>
        <p:txBody>
          <a:bodyPr>
            <a:normAutofit/>
          </a:bodyPr>
          <a:lstStyle/>
          <a:p>
            <a:r>
              <a:rPr lang="en-CA" dirty="0">
                <a:latin typeface="+mn-lt"/>
              </a:rPr>
              <a:t>Organizing or supervising events were the most commonly reported formal volunteer activity </a:t>
            </a:r>
          </a:p>
          <a:p>
            <a:pPr lvl="1"/>
            <a:r>
              <a:rPr lang="en-CA" dirty="0" err="1">
                <a:latin typeface="+mn-lt"/>
              </a:rPr>
              <a:t>iGens</a:t>
            </a:r>
            <a:r>
              <a:rPr lang="en-CA" dirty="0">
                <a:latin typeface="+mn-lt"/>
              </a:rPr>
              <a:t> were more likely to participate in this activity type as well as teaching, educating or mentoring</a:t>
            </a:r>
          </a:p>
          <a:p>
            <a:r>
              <a:rPr lang="en-CA" dirty="0">
                <a:latin typeface="+mn-lt"/>
              </a:rPr>
              <a:t>Baby Boomers were more likely to sit in a committee or board as well as to provide driving services.</a:t>
            </a:r>
          </a:p>
        </p:txBody>
      </p:sp>
      <p:sp>
        <p:nvSpPr>
          <p:cNvPr id="4" name="Slide Number Placeholder 3"/>
          <p:cNvSpPr>
            <a:spLocks noGrp="1"/>
          </p:cNvSpPr>
          <p:nvPr>
            <p:ph type="sldNum" sz="quarter" idx="12"/>
          </p:nvPr>
        </p:nvSpPr>
        <p:spPr/>
        <p:txBody>
          <a:bodyPr/>
          <a:lstStyle/>
          <a:p>
            <a:fld id="{EDB761FF-D525-D64B-8909-8CF25B3FD480}" type="slidenum">
              <a:rPr lang="en-US" smtClean="0"/>
              <a:pPr/>
              <a:t>35</a:t>
            </a:fld>
            <a:endParaRPr lang="en-US" dirty="0"/>
          </a:p>
        </p:txBody>
      </p:sp>
      <p:pic>
        <p:nvPicPr>
          <p:cNvPr id="5" name="Picture 4"/>
          <p:cNvPicPr>
            <a:picLocks noChangeAspect="1"/>
          </p:cNvPicPr>
          <p:nvPr/>
        </p:nvPicPr>
        <p:blipFill>
          <a:blip r:embed="rId3"/>
          <a:stretch>
            <a:fillRect/>
          </a:stretch>
        </p:blipFill>
        <p:spPr>
          <a:xfrm>
            <a:off x="4118165" y="1632860"/>
            <a:ext cx="7277100" cy="3771081"/>
          </a:xfrm>
          <a:prstGeom prst="rect">
            <a:avLst/>
          </a:prstGeom>
        </p:spPr>
      </p:pic>
    </p:spTree>
    <p:extLst>
      <p:ext uri="{BB962C8B-B14F-4D97-AF65-F5344CB8AC3E}">
        <p14:creationId xmlns:p14="http://schemas.microsoft.com/office/powerpoint/2010/main" val="2076935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5" y="539747"/>
            <a:ext cx="10515600" cy="895042"/>
          </a:xfrm>
        </p:spPr>
        <p:txBody>
          <a:bodyPr>
            <a:normAutofit/>
          </a:bodyPr>
          <a:lstStyle/>
          <a:p>
            <a:r>
              <a:rPr lang="en-CA" sz="3200" b="1" dirty="0">
                <a:latin typeface="+mn-lt"/>
              </a:rPr>
              <a:t>Informal volunteering</a:t>
            </a:r>
          </a:p>
        </p:txBody>
      </p:sp>
      <p:sp>
        <p:nvSpPr>
          <p:cNvPr id="3" name="Content Placeholder 2"/>
          <p:cNvSpPr>
            <a:spLocks noGrp="1"/>
          </p:cNvSpPr>
          <p:nvPr>
            <p:ph idx="1"/>
          </p:nvPr>
        </p:nvSpPr>
        <p:spPr>
          <a:xfrm>
            <a:off x="212034" y="1434789"/>
            <a:ext cx="3698361" cy="4028545"/>
          </a:xfrm>
        </p:spPr>
        <p:txBody>
          <a:bodyPr>
            <a:noAutofit/>
          </a:bodyPr>
          <a:lstStyle/>
          <a:p>
            <a:r>
              <a:rPr lang="en-CA" b="1" dirty="0">
                <a:latin typeface="+mn-lt"/>
              </a:rPr>
              <a:t>23 million </a:t>
            </a:r>
            <a:r>
              <a:rPr lang="en-CA" dirty="0">
                <a:latin typeface="+mn-lt"/>
              </a:rPr>
              <a:t>Canadians engaged in informal volunteering.</a:t>
            </a:r>
          </a:p>
          <a:p>
            <a:r>
              <a:rPr lang="en-CA" b="1" dirty="0">
                <a:latin typeface="+mn-lt"/>
              </a:rPr>
              <a:t>74%</a:t>
            </a:r>
            <a:r>
              <a:rPr lang="en-CA" dirty="0">
                <a:latin typeface="+mn-lt"/>
              </a:rPr>
              <a:t> of Canadians dedicated </a:t>
            </a:r>
            <a:r>
              <a:rPr lang="en-CA" b="1" dirty="0">
                <a:latin typeface="+mn-lt"/>
              </a:rPr>
              <a:t>3.4 billion </a:t>
            </a:r>
            <a:r>
              <a:rPr lang="en-CA" dirty="0">
                <a:latin typeface="+mn-lt"/>
              </a:rPr>
              <a:t>hours.</a:t>
            </a:r>
          </a:p>
          <a:p>
            <a:r>
              <a:rPr lang="en-CA" dirty="0">
                <a:latin typeface="+mn-lt"/>
              </a:rPr>
              <a:t>Few generational differences although </a:t>
            </a:r>
            <a:r>
              <a:rPr lang="en-CA" dirty="0" err="1">
                <a:latin typeface="+mn-lt"/>
              </a:rPr>
              <a:t>iGen</a:t>
            </a:r>
            <a:r>
              <a:rPr lang="en-CA" dirty="0">
                <a:latin typeface="+mn-lt"/>
              </a:rPr>
              <a:t> had a higher informal volunteer rate than Baby Boomers and Matures.</a:t>
            </a:r>
          </a:p>
          <a:p>
            <a:r>
              <a:rPr lang="en-CA" dirty="0">
                <a:latin typeface="+mn-lt"/>
              </a:rPr>
              <a:t>The older generations dedicated more hours to informal volunteer work.</a:t>
            </a:r>
          </a:p>
          <a:p>
            <a:r>
              <a:rPr lang="en-CA" b="1" dirty="0">
                <a:latin typeface="+mn-lt"/>
              </a:rPr>
              <a:t>62% </a:t>
            </a:r>
            <a:r>
              <a:rPr lang="en-CA" dirty="0">
                <a:latin typeface="+mn-lt"/>
              </a:rPr>
              <a:t>of all hours given to help others directly went to tasks for relatives outside the household.</a:t>
            </a:r>
          </a:p>
        </p:txBody>
      </p:sp>
      <p:sp>
        <p:nvSpPr>
          <p:cNvPr id="4" name="Slide Number Placeholder 3"/>
          <p:cNvSpPr>
            <a:spLocks noGrp="1"/>
          </p:cNvSpPr>
          <p:nvPr>
            <p:ph type="sldNum" sz="quarter" idx="12"/>
          </p:nvPr>
        </p:nvSpPr>
        <p:spPr/>
        <p:txBody>
          <a:bodyPr/>
          <a:lstStyle/>
          <a:p>
            <a:fld id="{EDB761FF-D525-D64B-8909-8CF25B3FD480}" type="slidenum">
              <a:rPr lang="en-US" smtClean="0"/>
              <a:pPr/>
              <a:t>36</a:t>
            </a:fld>
            <a:endParaRPr lang="en-US" dirty="0"/>
          </a:p>
        </p:txBody>
      </p:sp>
      <p:sp>
        <p:nvSpPr>
          <p:cNvPr id="5" name="TextBox 4"/>
          <p:cNvSpPr txBox="1"/>
          <p:nvPr/>
        </p:nvSpPr>
        <p:spPr>
          <a:xfrm>
            <a:off x="4310752" y="1560364"/>
            <a:ext cx="7425641" cy="3597640"/>
          </a:xfrm>
          <a:prstGeom prst="rect">
            <a:avLst/>
          </a:prstGeom>
          <a:noFill/>
        </p:spPr>
        <p:txBody>
          <a:bodyPr wrap="square" rtlCol="0">
            <a:spAutoFit/>
          </a:bodyPr>
          <a:lstStyle/>
          <a:p>
            <a:endParaRPr lang="en-CA" dirty="0"/>
          </a:p>
        </p:txBody>
      </p:sp>
      <p:sp>
        <p:nvSpPr>
          <p:cNvPr id="8" name="TextBox 7"/>
          <p:cNvSpPr txBox="1"/>
          <p:nvPr/>
        </p:nvSpPr>
        <p:spPr>
          <a:xfrm>
            <a:off x="4178002" y="1127013"/>
            <a:ext cx="7558391" cy="615553"/>
          </a:xfrm>
          <a:prstGeom prst="rect">
            <a:avLst/>
          </a:prstGeom>
          <a:noFill/>
          <a:ln w="28575">
            <a:solidFill>
              <a:schemeClr val="accent1">
                <a:lumMod val="60000"/>
                <a:lumOff val="40000"/>
              </a:schemeClr>
            </a:solidFill>
          </a:ln>
        </p:spPr>
        <p:txBody>
          <a:bodyPr wrap="square" rtlCol="0">
            <a:spAutoFit/>
          </a:bodyPr>
          <a:lstStyle/>
          <a:p>
            <a:pPr algn="just"/>
            <a:r>
              <a:rPr lang="en-CA" sz="1700" b="1" i="1" dirty="0">
                <a:latin typeface="Arial MT Std" panose="020B0402020200020204" pitchFamily="34" charset="0"/>
                <a:ea typeface="+mj-ea"/>
                <a:cs typeface="+mj-cs"/>
              </a:rPr>
              <a:t>Activities conducted without pay </a:t>
            </a:r>
            <a:r>
              <a:rPr lang="en-CA" sz="1700" b="1" i="1" u="sng" dirty="0">
                <a:latin typeface="Arial MT Std" panose="020B0402020200020204" pitchFamily="34" charset="0"/>
                <a:ea typeface="+mj-ea"/>
                <a:cs typeface="+mj-cs"/>
              </a:rPr>
              <a:t>not</a:t>
            </a:r>
            <a:r>
              <a:rPr lang="en-CA" sz="1700" b="1" i="1" dirty="0">
                <a:latin typeface="Arial MT Std" panose="020B0402020200020204" pitchFamily="34" charset="0"/>
                <a:ea typeface="+mj-ea"/>
                <a:cs typeface="+mj-cs"/>
              </a:rPr>
              <a:t> on behalf of a group or organization, at least once in the 12 months preceding the survey</a:t>
            </a:r>
          </a:p>
        </p:txBody>
      </p:sp>
      <p:pic>
        <p:nvPicPr>
          <p:cNvPr id="6" name="Picture 5"/>
          <p:cNvPicPr>
            <a:picLocks noChangeAspect="1"/>
          </p:cNvPicPr>
          <p:nvPr/>
        </p:nvPicPr>
        <p:blipFill>
          <a:blip r:embed="rId3"/>
          <a:stretch>
            <a:fillRect/>
          </a:stretch>
        </p:blipFill>
        <p:spPr>
          <a:xfrm>
            <a:off x="4182162" y="1832152"/>
            <a:ext cx="7286625" cy="4391025"/>
          </a:xfrm>
          <a:prstGeom prst="rect">
            <a:avLst/>
          </a:prstGeom>
        </p:spPr>
      </p:pic>
    </p:spTree>
    <p:extLst>
      <p:ext uri="{BB962C8B-B14F-4D97-AF65-F5344CB8AC3E}">
        <p14:creationId xmlns:p14="http://schemas.microsoft.com/office/powerpoint/2010/main" val="254081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6198"/>
            <a:ext cx="10515600" cy="895042"/>
          </a:xfrm>
        </p:spPr>
        <p:txBody>
          <a:bodyPr>
            <a:normAutofit/>
          </a:bodyPr>
          <a:lstStyle/>
          <a:p>
            <a:r>
              <a:rPr lang="en-CA" sz="3200" b="1" dirty="0">
                <a:latin typeface="+mn-lt"/>
              </a:rPr>
              <a:t>Informal volunteering:  Helping others directly </a:t>
            </a:r>
          </a:p>
        </p:txBody>
      </p:sp>
      <p:sp>
        <p:nvSpPr>
          <p:cNvPr id="3" name="Content Placeholder 2"/>
          <p:cNvSpPr>
            <a:spLocks noGrp="1"/>
          </p:cNvSpPr>
          <p:nvPr>
            <p:ph idx="1"/>
          </p:nvPr>
        </p:nvSpPr>
        <p:spPr>
          <a:xfrm>
            <a:off x="152400" y="1600851"/>
            <a:ext cx="4307251" cy="4011812"/>
          </a:xfrm>
        </p:spPr>
        <p:txBody>
          <a:bodyPr>
            <a:noAutofit/>
          </a:bodyPr>
          <a:lstStyle/>
          <a:p>
            <a:r>
              <a:rPr lang="en-CA" sz="1800" dirty="0" err="1">
                <a:latin typeface="+mn-lt"/>
              </a:rPr>
              <a:t>iGen</a:t>
            </a:r>
            <a:r>
              <a:rPr lang="en-CA" sz="1800" dirty="0">
                <a:latin typeface="+mn-lt"/>
              </a:rPr>
              <a:t> was more likely to help others by teaching, coaching or tutoring. </a:t>
            </a:r>
          </a:p>
          <a:p>
            <a:r>
              <a:rPr lang="en-CA" sz="1800" dirty="0">
                <a:latin typeface="+mn-lt"/>
              </a:rPr>
              <a:t>Matures were less likely than other generations to help others directly with almost all tasks, such as housework, health‑related or personal care, shopping, and teaching/coaching.</a:t>
            </a:r>
          </a:p>
          <a:p>
            <a:r>
              <a:rPr lang="en-CA" sz="1800" dirty="0">
                <a:latin typeface="+mn-lt"/>
              </a:rPr>
              <a:t>Older generations gave the most hours of support, on average, to health‑related or personal care activities.</a:t>
            </a:r>
          </a:p>
          <a:p>
            <a:r>
              <a:rPr lang="en-CA" sz="1800" dirty="0">
                <a:latin typeface="+mn-lt"/>
              </a:rPr>
              <a:t>Matures dedicated the most average hours to teaching, coaching or tutoring at </a:t>
            </a:r>
            <a:r>
              <a:rPr lang="en-CA" sz="1800" b="1" dirty="0">
                <a:latin typeface="+mn-lt"/>
              </a:rPr>
              <a:t>74</a:t>
            </a:r>
            <a:r>
              <a:rPr lang="en-CA" sz="1800" b="1" baseline="30000" dirty="0">
                <a:latin typeface="+mn-lt"/>
              </a:rPr>
              <a:t>E</a:t>
            </a:r>
            <a:r>
              <a:rPr lang="en-CA" sz="1800" b="1" dirty="0">
                <a:latin typeface="+mn-lt"/>
              </a:rPr>
              <a:t> hours</a:t>
            </a:r>
            <a:r>
              <a:rPr lang="en-CA" sz="1800" dirty="0">
                <a:latin typeface="+mn-lt"/>
              </a:rPr>
              <a:t>, nearly four times higher than the average annual hours reported by </a:t>
            </a:r>
            <a:r>
              <a:rPr lang="en-CA" sz="1800" dirty="0" err="1">
                <a:latin typeface="+mn-lt"/>
              </a:rPr>
              <a:t>iGens</a:t>
            </a:r>
            <a:r>
              <a:rPr lang="en-CA" sz="1800" dirty="0">
                <a:latin typeface="+mn-lt"/>
              </a:rPr>
              <a:t> (</a:t>
            </a:r>
            <a:r>
              <a:rPr lang="en-CA" sz="1800" b="1" dirty="0">
                <a:latin typeface="+mn-lt"/>
              </a:rPr>
              <a:t>20</a:t>
            </a:r>
            <a:r>
              <a:rPr lang="en-CA" sz="1800" b="1" baseline="30000" dirty="0">
                <a:latin typeface="+mn-lt"/>
              </a:rPr>
              <a:t>E</a:t>
            </a:r>
            <a:r>
              <a:rPr lang="en-CA" sz="1800" b="1" dirty="0">
                <a:latin typeface="+mn-lt"/>
              </a:rPr>
              <a:t> hours</a:t>
            </a:r>
            <a:r>
              <a:rPr lang="en-CA" sz="1800" dirty="0">
                <a:latin typeface="+mn-lt"/>
              </a:rPr>
              <a:t>).</a:t>
            </a:r>
          </a:p>
        </p:txBody>
      </p:sp>
      <p:sp>
        <p:nvSpPr>
          <p:cNvPr id="4" name="Slide Number Placeholder 3"/>
          <p:cNvSpPr>
            <a:spLocks noGrp="1"/>
          </p:cNvSpPr>
          <p:nvPr>
            <p:ph type="sldNum" sz="quarter" idx="12"/>
          </p:nvPr>
        </p:nvSpPr>
        <p:spPr/>
        <p:txBody>
          <a:bodyPr/>
          <a:lstStyle/>
          <a:p>
            <a:fld id="{EDB761FF-D525-D64B-8909-8CF25B3FD480}" type="slidenum">
              <a:rPr lang="en-US" smtClean="0"/>
              <a:pPr/>
              <a:t>37</a:t>
            </a:fld>
            <a:endParaRPr lang="en-US" dirty="0"/>
          </a:p>
        </p:txBody>
      </p:sp>
      <p:pic>
        <p:nvPicPr>
          <p:cNvPr id="7" name="Picture 6"/>
          <p:cNvPicPr>
            <a:picLocks noChangeAspect="1"/>
          </p:cNvPicPr>
          <p:nvPr/>
        </p:nvPicPr>
        <p:blipFill>
          <a:blip r:embed="rId3"/>
          <a:stretch>
            <a:fillRect/>
          </a:stretch>
        </p:blipFill>
        <p:spPr>
          <a:xfrm>
            <a:off x="4881138" y="1441240"/>
            <a:ext cx="6921631" cy="3975478"/>
          </a:xfrm>
          <a:prstGeom prst="rect">
            <a:avLst/>
          </a:prstGeom>
        </p:spPr>
      </p:pic>
    </p:spTree>
    <p:extLst>
      <p:ext uri="{BB962C8B-B14F-4D97-AF65-F5344CB8AC3E}">
        <p14:creationId xmlns:p14="http://schemas.microsoft.com/office/powerpoint/2010/main" val="2369395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52" y="500058"/>
            <a:ext cx="10515600" cy="895042"/>
          </a:xfrm>
        </p:spPr>
        <p:txBody>
          <a:bodyPr>
            <a:normAutofit/>
          </a:bodyPr>
          <a:lstStyle/>
          <a:p>
            <a:r>
              <a:rPr lang="en-CA" sz="3200" b="1" dirty="0">
                <a:latin typeface="+mn-lt"/>
              </a:rPr>
              <a:t>Informal volunteering:  Improving community directly</a:t>
            </a:r>
          </a:p>
        </p:txBody>
      </p:sp>
      <p:sp>
        <p:nvSpPr>
          <p:cNvPr id="3" name="Content Placeholder 2"/>
          <p:cNvSpPr>
            <a:spLocks noGrp="1"/>
          </p:cNvSpPr>
          <p:nvPr>
            <p:ph idx="1"/>
          </p:nvPr>
        </p:nvSpPr>
        <p:spPr>
          <a:xfrm>
            <a:off x="311426" y="1604190"/>
            <a:ext cx="4477866" cy="4356343"/>
          </a:xfrm>
        </p:spPr>
        <p:txBody>
          <a:bodyPr>
            <a:normAutofit/>
          </a:bodyPr>
          <a:lstStyle/>
          <a:p>
            <a:r>
              <a:rPr lang="en-CA" dirty="0">
                <a:latin typeface="+mn-lt"/>
              </a:rPr>
              <a:t>The youngest generation was more likely to disseminate information than Baby Boomers and Matures.</a:t>
            </a:r>
          </a:p>
          <a:p>
            <a:r>
              <a:rPr lang="en-CA" dirty="0">
                <a:latin typeface="+mn-lt"/>
              </a:rPr>
              <a:t>The older generation was more likely to participate in public meetings in which there was discussion of community affairs.</a:t>
            </a:r>
          </a:p>
          <a:p>
            <a:r>
              <a:rPr lang="en-CA" dirty="0">
                <a:latin typeface="+mn-lt"/>
              </a:rPr>
              <a:t>Matures were less likely to maintain a park or public space or coordinate a group or event.</a:t>
            </a:r>
          </a:p>
          <a:p>
            <a:r>
              <a:rPr lang="en-CA" dirty="0">
                <a:latin typeface="+mn-lt"/>
              </a:rPr>
              <a:t>There were no differences in hours contribute across generations.</a:t>
            </a:r>
          </a:p>
        </p:txBody>
      </p:sp>
      <p:sp>
        <p:nvSpPr>
          <p:cNvPr id="4" name="Slide Number Placeholder 3"/>
          <p:cNvSpPr>
            <a:spLocks noGrp="1"/>
          </p:cNvSpPr>
          <p:nvPr>
            <p:ph type="sldNum" sz="quarter" idx="12"/>
          </p:nvPr>
        </p:nvSpPr>
        <p:spPr/>
        <p:txBody>
          <a:bodyPr/>
          <a:lstStyle/>
          <a:p>
            <a:fld id="{EDB761FF-D525-D64B-8909-8CF25B3FD480}" type="slidenum">
              <a:rPr lang="en-US" smtClean="0"/>
              <a:pPr/>
              <a:t>38</a:t>
            </a:fld>
            <a:endParaRPr lang="en-US" dirty="0"/>
          </a:p>
        </p:txBody>
      </p:sp>
      <p:pic>
        <p:nvPicPr>
          <p:cNvPr id="5" name="Picture 4"/>
          <p:cNvPicPr>
            <a:picLocks noChangeAspect="1"/>
          </p:cNvPicPr>
          <p:nvPr/>
        </p:nvPicPr>
        <p:blipFill>
          <a:blip r:embed="rId3"/>
          <a:stretch>
            <a:fillRect/>
          </a:stretch>
        </p:blipFill>
        <p:spPr>
          <a:xfrm>
            <a:off x="5119949" y="1604190"/>
            <a:ext cx="6682820" cy="4112526"/>
          </a:xfrm>
          <a:prstGeom prst="rect">
            <a:avLst/>
          </a:prstGeom>
        </p:spPr>
      </p:pic>
    </p:spTree>
    <p:extLst>
      <p:ext uri="{BB962C8B-B14F-4D97-AF65-F5344CB8AC3E}">
        <p14:creationId xmlns:p14="http://schemas.microsoft.com/office/powerpoint/2010/main" val="497438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0757"/>
            <a:ext cx="10515600" cy="895042"/>
          </a:xfrm>
        </p:spPr>
        <p:txBody>
          <a:bodyPr>
            <a:normAutofit/>
          </a:bodyPr>
          <a:lstStyle/>
          <a:p>
            <a:r>
              <a:rPr lang="en-CA" sz="3200" b="1" dirty="0">
                <a:latin typeface="+mn-lt"/>
              </a:rPr>
              <a:t>Total participation across volunteer types</a:t>
            </a:r>
          </a:p>
        </p:txBody>
      </p:sp>
      <p:sp>
        <p:nvSpPr>
          <p:cNvPr id="3" name="Content Placeholder 2"/>
          <p:cNvSpPr>
            <a:spLocks noGrp="1"/>
          </p:cNvSpPr>
          <p:nvPr>
            <p:ph idx="1"/>
          </p:nvPr>
        </p:nvSpPr>
        <p:spPr>
          <a:xfrm>
            <a:off x="152400" y="1604189"/>
            <a:ext cx="4723151" cy="4356344"/>
          </a:xfrm>
        </p:spPr>
        <p:txBody>
          <a:bodyPr>
            <a:normAutofit fontScale="92500" lnSpcReduction="20000"/>
          </a:bodyPr>
          <a:lstStyle/>
          <a:p>
            <a:r>
              <a:rPr lang="en-CA" sz="2200" dirty="0">
                <a:latin typeface="+mn-lt"/>
              </a:rPr>
              <a:t>Canadians can participate in a variety of volunteering types – be it exclusively formal volunteering or informal volunteering, or blend of both. </a:t>
            </a:r>
          </a:p>
          <a:p>
            <a:pPr lvl="1"/>
            <a:r>
              <a:rPr lang="en-CA" sz="2200" dirty="0">
                <a:latin typeface="+mn-lt"/>
              </a:rPr>
              <a:t>For the first time, the GVP 2018 is able to classify volunteers into these mutually exclusive categories. </a:t>
            </a:r>
          </a:p>
          <a:p>
            <a:r>
              <a:rPr lang="en-CA" sz="2200" dirty="0">
                <a:latin typeface="+mn-lt"/>
              </a:rPr>
              <a:t>The overall volunteering rate was </a:t>
            </a:r>
            <a:r>
              <a:rPr lang="en-CA" sz="2200" b="1" dirty="0">
                <a:latin typeface="+mn-lt"/>
              </a:rPr>
              <a:t>79%</a:t>
            </a:r>
            <a:r>
              <a:rPr lang="en-CA" sz="2200" dirty="0">
                <a:latin typeface="+mn-lt"/>
              </a:rPr>
              <a:t> (</a:t>
            </a:r>
            <a:r>
              <a:rPr lang="en-CA" sz="2200" b="1" dirty="0">
                <a:latin typeface="+mn-lt"/>
              </a:rPr>
              <a:t>24 million </a:t>
            </a:r>
            <a:r>
              <a:rPr lang="en-CA" sz="2200" dirty="0">
                <a:latin typeface="+mn-lt"/>
              </a:rPr>
              <a:t>Canadians).</a:t>
            </a:r>
          </a:p>
          <a:p>
            <a:r>
              <a:rPr lang="en-CA" sz="2200" dirty="0">
                <a:latin typeface="+mn-lt"/>
              </a:rPr>
              <a:t>The majority of Canadians volunteered informally exclusively (</a:t>
            </a:r>
            <a:r>
              <a:rPr lang="en-CA" sz="2200" b="1" dirty="0">
                <a:latin typeface="+mn-lt"/>
              </a:rPr>
              <a:t>38%</a:t>
            </a:r>
            <a:r>
              <a:rPr lang="en-CA" sz="2200" dirty="0">
                <a:latin typeface="+mn-lt"/>
              </a:rPr>
              <a:t>), followed by combined formal and informal (</a:t>
            </a:r>
            <a:r>
              <a:rPr lang="en-CA" sz="2200" b="1" dirty="0">
                <a:latin typeface="+mn-lt"/>
              </a:rPr>
              <a:t>35%</a:t>
            </a:r>
            <a:r>
              <a:rPr lang="en-CA" sz="2200" dirty="0">
                <a:latin typeface="+mn-lt"/>
              </a:rPr>
              <a:t>)</a:t>
            </a:r>
            <a:r>
              <a:rPr lang="en-CA" sz="2200" b="1" dirty="0">
                <a:latin typeface="+mn-lt"/>
              </a:rPr>
              <a:t> </a:t>
            </a:r>
            <a:r>
              <a:rPr lang="en-CA" sz="2200" dirty="0">
                <a:latin typeface="+mn-lt"/>
              </a:rPr>
              <a:t>and </a:t>
            </a:r>
            <a:r>
              <a:rPr lang="en-CA" sz="2200" b="1" dirty="0">
                <a:latin typeface="+mn-lt"/>
              </a:rPr>
              <a:t>6% </a:t>
            </a:r>
            <a:r>
              <a:rPr lang="en-CA" sz="2200" dirty="0">
                <a:latin typeface="+mn-lt"/>
              </a:rPr>
              <a:t>of Canadians participated in formal volunteering exclusively.</a:t>
            </a:r>
          </a:p>
          <a:p>
            <a:r>
              <a:rPr lang="en-CA" sz="2200" dirty="0">
                <a:latin typeface="+mn-lt"/>
              </a:rPr>
              <a:t>Overall volunteering tends to decrease from younger to older generations.</a:t>
            </a:r>
          </a:p>
          <a:p>
            <a:endParaRPr lang="en-CA" dirty="0"/>
          </a:p>
          <a:p>
            <a:endParaRPr lang="en-CA" dirty="0"/>
          </a:p>
        </p:txBody>
      </p:sp>
      <p:sp>
        <p:nvSpPr>
          <p:cNvPr id="4" name="Slide Number Placeholder 3"/>
          <p:cNvSpPr>
            <a:spLocks noGrp="1"/>
          </p:cNvSpPr>
          <p:nvPr>
            <p:ph type="sldNum" sz="quarter" idx="12"/>
          </p:nvPr>
        </p:nvSpPr>
        <p:spPr/>
        <p:txBody>
          <a:bodyPr/>
          <a:lstStyle/>
          <a:p>
            <a:fld id="{EDB761FF-D525-D64B-8909-8CF25B3FD480}" type="slidenum">
              <a:rPr lang="en-US" smtClean="0"/>
              <a:pPr/>
              <a:t>39</a:t>
            </a:fld>
            <a:endParaRPr lang="en-US" dirty="0"/>
          </a:p>
        </p:txBody>
      </p:sp>
      <p:pic>
        <p:nvPicPr>
          <p:cNvPr id="6" name="Picture 5"/>
          <p:cNvPicPr>
            <a:picLocks noChangeAspect="1"/>
          </p:cNvPicPr>
          <p:nvPr/>
        </p:nvPicPr>
        <p:blipFill>
          <a:blip r:embed="rId3"/>
          <a:stretch>
            <a:fillRect/>
          </a:stretch>
        </p:blipFill>
        <p:spPr>
          <a:xfrm>
            <a:off x="5005129" y="1604189"/>
            <a:ext cx="6630649" cy="4101753"/>
          </a:xfrm>
          <a:prstGeom prst="rect">
            <a:avLst/>
          </a:prstGeom>
        </p:spPr>
      </p:pic>
    </p:spTree>
    <p:extLst>
      <p:ext uri="{BB962C8B-B14F-4D97-AF65-F5344CB8AC3E}">
        <p14:creationId xmlns:p14="http://schemas.microsoft.com/office/powerpoint/2010/main" val="255415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254039" y="1400513"/>
            <a:ext cx="1623236" cy="2631490"/>
          </a:xfrm>
          <a:prstGeom prst="rect">
            <a:avLst/>
          </a:prstGeom>
          <a:solidFill>
            <a:schemeClr val="accent1">
              <a:lumMod val="20000"/>
              <a:lumOff val="80000"/>
            </a:schemeClr>
          </a:solidFill>
          <a:ln>
            <a:solidFill>
              <a:schemeClr val="dk1"/>
            </a:solidFill>
          </a:ln>
        </p:spPr>
        <p:txBody>
          <a:bodyPr wrap="square" rtlCol="0">
            <a:spAutoFit/>
          </a:bodyPr>
          <a:lstStyle/>
          <a:p>
            <a:pPr indent="-171450">
              <a:buFont typeface="Arial" panose="020B0604020202020204" pitchFamily="34" charset="0"/>
              <a:buChar char="•"/>
              <a:defRPr/>
            </a:pPr>
            <a:r>
              <a:rPr lang="en-CA" sz="1100" dirty="0">
                <a:solidFill>
                  <a:prstClr val="black"/>
                </a:solidFill>
              </a:rPr>
              <a:t>Care receiving</a:t>
            </a:r>
          </a:p>
          <a:p>
            <a:pPr marL="360000" lvl="1" indent="-171450">
              <a:buFont typeface="Arial" panose="020B0604020202020204" pitchFamily="34" charset="0"/>
              <a:buChar char="•"/>
              <a:defRPr/>
            </a:pPr>
            <a:r>
              <a:rPr lang="en-CA" sz="1100" dirty="0">
                <a:solidFill>
                  <a:prstClr val="black"/>
                </a:solidFill>
              </a:rPr>
              <a:t>Primary caregiver</a:t>
            </a:r>
          </a:p>
          <a:p>
            <a:pPr marL="360000" lvl="1" indent="-171450">
              <a:buFont typeface="Arial" panose="020B0604020202020204" pitchFamily="34" charset="0"/>
              <a:buChar char="•"/>
              <a:defRPr/>
            </a:pPr>
            <a:r>
              <a:rPr lang="en-CA" sz="1100" dirty="0">
                <a:solidFill>
                  <a:prstClr val="black"/>
                </a:solidFill>
              </a:rPr>
              <a:t>Main health condition</a:t>
            </a:r>
          </a:p>
          <a:p>
            <a:pPr marL="360000" lvl="1" indent="-171450">
              <a:buFont typeface="Arial" panose="020B0604020202020204" pitchFamily="34" charset="0"/>
              <a:buChar char="•"/>
              <a:defRPr/>
            </a:pPr>
            <a:r>
              <a:rPr lang="en-CA" sz="1100" dirty="0">
                <a:solidFill>
                  <a:prstClr val="black"/>
                </a:solidFill>
              </a:rPr>
              <a:t>Types of help, number of hours</a:t>
            </a:r>
          </a:p>
          <a:p>
            <a:pPr marL="0" lvl="1" indent="-171450">
              <a:buFont typeface="Arial" panose="020B0604020202020204" pitchFamily="34" charset="0"/>
              <a:buChar char="•"/>
              <a:defRPr/>
            </a:pPr>
            <a:r>
              <a:rPr lang="en-CA" sz="1100" dirty="0">
                <a:solidFill>
                  <a:prstClr val="black"/>
                </a:solidFill>
              </a:rPr>
              <a:t>Caregiving</a:t>
            </a:r>
          </a:p>
          <a:p>
            <a:pPr lvl="1" indent="-171450">
              <a:buFont typeface="Arial" panose="020B0604020202020204" pitchFamily="34" charset="0"/>
              <a:buChar char="•"/>
              <a:defRPr/>
            </a:pPr>
            <a:r>
              <a:rPr lang="en-CA" sz="1100" dirty="0">
                <a:solidFill>
                  <a:prstClr val="black"/>
                </a:solidFill>
              </a:rPr>
              <a:t>Care receiver</a:t>
            </a:r>
          </a:p>
          <a:p>
            <a:pPr lvl="1" indent="-171450">
              <a:buFont typeface="Arial" panose="020B0604020202020204" pitchFamily="34" charset="0"/>
              <a:buChar char="•"/>
              <a:defRPr/>
            </a:pPr>
            <a:r>
              <a:rPr lang="en-CA" sz="1100" dirty="0">
                <a:solidFill>
                  <a:prstClr val="black"/>
                </a:solidFill>
              </a:rPr>
              <a:t>Main health condition</a:t>
            </a:r>
          </a:p>
          <a:p>
            <a:pPr lvl="1" indent="-171450">
              <a:buFont typeface="Arial" panose="020B0604020202020204" pitchFamily="34" charset="0"/>
              <a:buChar char="•"/>
              <a:defRPr/>
            </a:pPr>
            <a:r>
              <a:rPr lang="en-CA" sz="1100" dirty="0">
                <a:solidFill>
                  <a:prstClr val="black"/>
                </a:solidFill>
              </a:rPr>
              <a:t>Types of help, number of hours</a:t>
            </a:r>
          </a:p>
          <a:p>
            <a:pPr lvl="1" indent="-171450">
              <a:buFont typeface="Arial" panose="020B0604020202020204" pitchFamily="34" charset="0"/>
              <a:buChar char="•"/>
              <a:defRPr/>
            </a:pPr>
            <a:r>
              <a:rPr lang="en-CA" sz="1100" dirty="0">
                <a:solidFill>
                  <a:prstClr val="black"/>
                </a:solidFill>
              </a:rPr>
              <a:t>Consequences of caregiving</a:t>
            </a:r>
          </a:p>
          <a:p>
            <a:pPr indent="-171450">
              <a:buFont typeface="Arial" panose="020B0604020202020204" pitchFamily="34" charset="0"/>
              <a:buChar char="•"/>
              <a:defRPr/>
            </a:pPr>
            <a:r>
              <a:rPr lang="en-CA" sz="1100" dirty="0">
                <a:solidFill>
                  <a:prstClr val="black"/>
                </a:solidFill>
              </a:rPr>
              <a:t>Health and well-being</a:t>
            </a:r>
          </a:p>
        </p:txBody>
      </p:sp>
      <p:sp>
        <p:nvSpPr>
          <p:cNvPr id="5" name="Rectangle 4"/>
          <p:cNvSpPr/>
          <p:nvPr/>
        </p:nvSpPr>
        <p:spPr>
          <a:xfrm>
            <a:off x="397" y="308524"/>
            <a:ext cx="12191603" cy="48525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pPr algn="ctr" defTabSz="686428">
              <a:defRPr/>
            </a:pPr>
            <a:endParaRPr lang="en-CA" sz="1352" b="1">
              <a:ln w="10160">
                <a:solidFill>
                  <a:prstClr val="black"/>
                </a:solidFill>
                <a:prstDash val="solid"/>
              </a:ln>
              <a:solidFill>
                <a:srgbClr val="FFFFFF"/>
              </a:solidFill>
            </a:endParaRPr>
          </a:p>
        </p:txBody>
      </p:sp>
      <p:sp>
        <p:nvSpPr>
          <p:cNvPr id="7" name="TextBox 6"/>
          <p:cNvSpPr txBox="1"/>
          <p:nvPr/>
        </p:nvSpPr>
        <p:spPr>
          <a:xfrm>
            <a:off x="194737" y="332717"/>
            <a:ext cx="11856263" cy="415819"/>
          </a:xfrm>
          <a:prstGeom prst="rect">
            <a:avLst/>
          </a:prstGeom>
          <a:noFill/>
        </p:spPr>
        <p:txBody>
          <a:bodyPr wrap="square" rtlCol="0">
            <a:spAutoFit/>
          </a:bodyPr>
          <a:lstStyle/>
          <a:p>
            <a:pPr algn="ctr" defTabSz="686428">
              <a:defRPr/>
            </a:pPr>
            <a:r>
              <a:rPr lang="en-CA" sz="2102" b="1" dirty="0">
                <a:solidFill>
                  <a:prstClr val="white"/>
                </a:solidFill>
              </a:rPr>
              <a:t>CONTENT THEMES &amp; STAKEHOLDERS</a:t>
            </a:r>
          </a:p>
        </p:txBody>
      </p:sp>
      <p:sp>
        <p:nvSpPr>
          <p:cNvPr id="18" name="TextBox 17"/>
          <p:cNvSpPr txBox="1"/>
          <p:nvPr/>
        </p:nvSpPr>
        <p:spPr>
          <a:xfrm>
            <a:off x="10373971" y="1395908"/>
            <a:ext cx="1650903" cy="2631490"/>
          </a:xfrm>
          <a:prstGeom prst="rect">
            <a:avLst/>
          </a:prstGeom>
          <a:solidFill>
            <a:schemeClr val="accent4">
              <a:lumMod val="20000"/>
              <a:lumOff val="80000"/>
            </a:schemeClr>
          </a:solidFill>
          <a:ln>
            <a:solidFill>
              <a:schemeClr val="tx1"/>
            </a:solidFill>
          </a:ln>
        </p:spPr>
        <p:txBody>
          <a:bodyPr wrap="square" rtlCol="0">
            <a:spAutoFit/>
          </a:bodyPr>
          <a:lstStyle/>
          <a:p>
            <a:pPr marL="171450" indent="-171450">
              <a:buFont typeface="Arial" panose="020B0604020202020204" pitchFamily="34" charset="0"/>
              <a:buChar char="•"/>
              <a:defRPr/>
            </a:pPr>
            <a:r>
              <a:rPr lang="en-CA" sz="1100" dirty="0">
                <a:solidFill>
                  <a:prstClr val="black"/>
                </a:solidFill>
              </a:rPr>
              <a:t>Social Networks</a:t>
            </a:r>
          </a:p>
          <a:p>
            <a:pPr marL="171450" indent="-171450">
              <a:buFont typeface="Arial" panose="020B0604020202020204" pitchFamily="34" charset="0"/>
              <a:buChar char="•"/>
              <a:defRPr/>
            </a:pPr>
            <a:r>
              <a:rPr lang="en-CA" sz="1100" dirty="0">
                <a:solidFill>
                  <a:prstClr val="black"/>
                </a:solidFill>
              </a:rPr>
              <a:t>Civic Participation</a:t>
            </a:r>
          </a:p>
          <a:p>
            <a:pPr marL="171450" indent="-171450">
              <a:buFont typeface="Arial" panose="020B0604020202020204" pitchFamily="34" charset="0"/>
              <a:buChar char="•"/>
              <a:defRPr/>
            </a:pPr>
            <a:r>
              <a:rPr lang="en-CA" sz="1100" dirty="0">
                <a:solidFill>
                  <a:prstClr val="black"/>
                </a:solidFill>
              </a:rPr>
              <a:t>Canadian History, Symbols, and Shared Values</a:t>
            </a:r>
          </a:p>
          <a:p>
            <a:pPr marL="171450" indent="-171450">
              <a:buFont typeface="Arial" panose="020B0604020202020204" pitchFamily="34" charset="0"/>
              <a:buChar char="•"/>
              <a:defRPr/>
            </a:pPr>
            <a:r>
              <a:rPr lang="en-CA" sz="1100" dirty="0">
                <a:solidFill>
                  <a:prstClr val="black"/>
                </a:solidFill>
              </a:rPr>
              <a:t>Birthplace, Ethnic Origin, and Visible Minority Status (respondent, spouse and parents)</a:t>
            </a:r>
          </a:p>
          <a:p>
            <a:pPr marL="171450" indent="-171450">
              <a:buFont typeface="Arial" panose="020B0604020202020204" pitchFamily="34" charset="0"/>
              <a:buChar char="•"/>
              <a:defRPr/>
            </a:pPr>
            <a:r>
              <a:rPr lang="en-CA" sz="1100" dirty="0">
                <a:solidFill>
                  <a:prstClr val="black"/>
                </a:solidFill>
              </a:rPr>
              <a:t>Pride, Sense of Belonging, Trust and Discrimination</a:t>
            </a:r>
          </a:p>
          <a:p>
            <a:pPr marL="171450" indent="-171450">
              <a:buFont typeface="Arial" panose="020B0604020202020204" pitchFamily="34" charset="0"/>
              <a:buChar char="•"/>
              <a:defRPr/>
            </a:pPr>
            <a:r>
              <a:rPr lang="en-CA" sz="1100" dirty="0">
                <a:solidFill>
                  <a:prstClr val="black"/>
                </a:solidFill>
              </a:rPr>
              <a:t>Health and Well-being</a:t>
            </a:r>
          </a:p>
          <a:p>
            <a:pPr>
              <a:defRPr/>
            </a:pPr>
            <a:endParaRPr lang="en-CA" sz="1100" dirty="0">
              <a:solidFill>
                <a:prstClr val="black"/>
              </a:solidFill>
            </a:endParaRPr>
          </a:p>
        </p:txBody>
      </p:sp>
      <p:sp>
        <p:nvSpPr>
          <p:cNvPr id="19" name="TextBox 18"/>
          <p:cNvSpPr txBox="1"/>
          <p:nvPr/>
        </p:nvSpPr>
        <p:spPr>
          <a:xfrm>
            <a:off x="3526739" y="1392487"/>
            <a:ext cx="1627737" cy="2631490"/>
          </a:xfrm>
          <a:prstGeom prst="rect">
            <a:avLst/>
          </a:prstGeom>
          <a:solidFill>
            <a:schemeClr val="accent6">
              <a:lumMod val="20000"/>
              <a:lumOff val="80000"/>
            </a:schemeClr>
          </a:solidFill>
          <a:ln>
            <a:solidFill>
              <a:schemeClr val="tx1"/>
            </a:solidFill>
          </a:ln>
        </p:spPr>
        <p:txBody>
          <a:bodyPr wrap="square" rtlCol="0">
            <a:spAutoFit/>
          </a:bodyPr>
          <a:lstStyle/>
          <a:p>
            <a:pPr indent="-171450">
              <a:buFont typeface="Arial" panose="020B0604020202020204" pitchFamily="34" charset="0"/>
              <a:buChar char="•"/>
              <a:defRPr/>
            </a:pPr>
            <a:r>
              <a:rPr lang="en-CA" sz="1100" dirty="0">
                <a:solidFill>
                  <a:prstClr val="black"/>
                </a:solidFill>
              </a:rPr>
              <a:t>Childhood/Parents</a:t>
            </a:r>
          </a:p>
          <a:p>
            <a:pPr indent="-171450">
              <a:buFont typeface="Arial" panose="020B0604020202020204" pitchFamily="34" charset="0"/>
              <a:buChar char="•"/>
              <a:defRPr/>
            </a:pPr>
            <a:r>
              <a:rPr lang="en-CA" sz="1100" dirty="0">
                <a:solidFill>
                  <a:prstClr val="black"/>
                </a:solidFill>
              </a:rPr>
              <a:t>Home leaving</a:t>
            </a:r>
          </a:p>
          <a:p>
            <a:pPr marL="180000" indent="-171450">
              <a:buFont typeface="Arial" panose="020B0604020202020204" pitchFamily="34" charset="0"/>
              <a:buChar char="•"/>
              <a:defRPr/>
            </a:pPr>
            <a:r>
              <a:rPr lang="en-CA" sz="1100" dirty="0">
                <a:solidFill>
                  <a:prstClr val="black"/>
                </a:solidFill>
              </a:rPr>
              <a:t>Marriages &amp;common-   law </a:t>
            </a:r>
          </a:p>
          <a:p>
            <a:pPr indent="-171450">
              <a:buFont typeface="Arial" panose="020B0604020202020204" pitchFamily="34" charset="0"/>
              <a:buChar char="•"/>
              <a:defRPr/>
            </a:pPr>
            <a:r>
              <a:rPr lang="en-CA" sz="1100" dirty="0">
                <a:solidFill>
                  <a:prstClr val="black"/>
                </a:solidFill>
              </a:rPr>
              <a:t>Children </a:t>
            </a:r>
          </a:p>
          <a:p>
            <a:pPr indent="-171450">
              <a:buFont typeface="Arial" panose="020B0604020202020204" pitchFamily="34" charset="0"/>
              <a:buChar char="•"/>
              <a:defRPr/>
            </a:pPr>
            <a:r>
              <a:rPr lang="en-CA" sz="1100" dirty="0">
                <a:solidFill>
                  <a:prstClr val="black"/>
                </a:solidFill>
              </a:rPr>
              <a:t>Fertility intentions</a:t>
            </a:r>
          </a:p>
          <a:p>
            <a:pPr marL="171450" indent="-171450">
              <a:buFont typeface="Arial" panose="020B0604020202020204" pitchFamily="34" charset="0"/>
              <a:buChar char="•"/>
              <a:defRPr/>
            </a:pPr>
            <a:r>
              <a:rPr lang="en-CA" sz="1100" dirty="0">
                <a:solidFill>
                  <a:prstClr val="black"/>
                </a:solidFill>
              </a:rPr>
              <a:t>Parental leave</a:t>
            </a:r>
          </a:p>
          <a:p>
            <a:pPr marL="171450" indent="-171450">
              <a:buFont typeface="Arial" panose="020B0604020202020204" pitchFamily="34" charset="0"/>
              <a:buChar char="•"/>
              <a:defRPr/>
            </a:pPr>
            <a:r>
              <a:rPr lang="en-CA" sz="1100" dirty="0">
                <a:solidFill>
                  <a:prstClr val="black"/>
                </a:solidFill>
              </a:rPr>
              <a:t>Organization and decision making within the household</a:t>
            </a:r>
          </a:p>
          <a:p>
            <a:pPr indent="-171450">
              <a:buFont typeface="Arial" panose="020B0604020202020204" pitchFamily="34" charset="0"/>
              <a:buChar char="•"/>
              <a:defRPr/>
            </a:pPr>
            <a:r>
              <a:rPr lang="en-CA" sz="1100" dirty="0">
                <a:solidFill>
                  <a:prstClr val="black"/>
                </a:solidFill>
              </a:rPr>
              <a:t>Separation/Divorce </a:t>
            </a:r>
          </a:p>
          <a:p>
            <a:pPr indent="-171450">
              <a:buFont typeface="Arial" panose="020B0604020202020204" pitchFamily="34" charset="0"/>
              <a:buChar char="•"/>
              <a:defRPr/>
            </a:pPr>
            <a:r>
              <a:rPr lang="en-CA" sz="1100" dirty="0">
                <a:solidFill>
                  <a:prstClr val="black"/>
                </a:solidFill>
              </a:rPr>
              <a:t> Well-being</a:t>
            </a:r>
          </a:p>
          <a:p>
            <a:pPr marL="180000" indent="-171450">
              <a:buFont typeface="Arial" panose="020B0604020202020204" pitchFamily="34" charset="0"/>
              <a:buChar char="•"/>
              <a:defRPr/>
            </a:pPr>
            <a:r>
              <a:rPr lang="en-CA" sz="1100" dirty="0">
                <a:solidFill>
                  <a:prstClr val="black"/>
                </a:solidFill>
              </a:rPr>
              <a:t>Housing characteristics</a:t>
            </a:r>
          </a:p>
          <a:p>
            <a:pPr marL="8550">
              <a:defRPr/>
            </a:pPr>
            <a:endParaRPr lang="en-CA" sz="1100" dirty="0">
              <a:solidFill>
                <a:prstClr val="black"/>
              </a:solidFill>
            </a:endParaRPr>
          </a:p>
        </p:txBody>
      </p:sp>
      <p:sp>
        <p:nvSpPr>
          <p:cNvPr id="27" name="TextBox 26"/>
          <p:cNvSpPr txBox="1"/>
          <p:nvPr/>
        </p:nvSpPr>
        <p:spPr>
          <a:xfrm>
            <a:off x="6977985" y="1392661"/>
            <a:ext cx="1598604" cy="2631490"/>
          </a:xfrm>
          <a:prstGeom prst="rect">
            <a:avLst/>
          </a:prstGeom>
          <a:solidFill>
            <a:srgbClr val="E3C3F9"/>
          </a:solidFill>
          <a:ln>
            <a:solidFill>
              <a:schemeClr val="tx1"/>
            </a:solidFill>
          </a:ln>
        </p:spPr>
        <p:txBody>
          <a:bodyPr wrap="square" rtlCol="0">
            <a:spAutoFit/>
          </a:bodyPr>
          <a:lstStyle/>
          <a:p>
            <a:pPr marL="171450" indent="-171450">
              <a:buFont typeface="Arial" panose="020B0604020202020204" pitchFamily="34" charset="0"/>
              <a:buChar char="•"/>
              <a:defRPr/>
            </a:pPr>
            <a:r>
              <a:rPr lang="en-CA" sz="1100" dirty="0">
                <a:solidFill>
                  <a:prstClr val="black"/>
                </a:solidFill>
              </a:rPr>
              <a:t>Volunteering—formal and informal</a:t>
            </a:r>
          </a:p>
          <a:p>
            <a:pPr marL="360000" lvl="1" indent="-171450">
              <a:buFont typeface="Arial" panose="020B0604020202020204" pitchFamily="34" charset="0"/>
              <a:buChar char="•"/>
              <a:defRPr/>
            </a:pPr>
            <a:r>
              <a:rPr lang="en-CA" sz="1100" dirty="0">
                <a:solidFill>
                  <a:prstClr val="black"/>
                </a:solidFill>
              </a:rPr>
              <a:t>Organizations </a:t>
            </a:r>
          </a:p>
          <a:p>
            <a:pPr marL="360000" lvl="1" indent="-171450">
              <a:buFont typeface="Arial" panose="020B0604020202020204" pitchFamily="34" charset="0"/>
              <a:buChar char="•"/>
              <a:defRPr/>
            </a:pPr>
            <a:r>
              <a:rPr lang="en-CA" sz="1100" dirty="0">
                <a:solidFill>
                  <a:prstClr val="black"/>
                </a:solidFill>
              </a:rPr>
              <a:t>Hours</a:t>
            </a:r>
          </a:p>
          <a:p>
            <a:pPr marL="360000" lvl="1" indent="-171450">
              <a:buFont typeface="Arial" panose="020B0604020202020204" pitchFamily="34" charset="0"/>
              <a:buChar char="•"/>
              <a:defRPr/>
            </a:pPr>
            <a:r>
              <a:rPr lang="en-CA" sz="1100" dirty="0">
                <a:solidFill>
                  <a:prstClr val="black"/>
                </a:solidFill>
              </a:rPr>
              <a:t>Main activities</a:t>
            </a:r>
          </a:p>
          <a:p>
            <a:pPr marL="360000" lvl="1" indent="-171450">
              <a:buFont typeface="Arial" panose="020B0604020202020204" pitchFamily="34" charset="0"/>
              <a:buChar char="•"/>
              <a:defRPr/>
            </a:pPr>
            <a:r>
              <a:rPr lang="en-CA" sz="1100" dirty="0">
                <a:solidFill>
                  <a:prstClr val="black"/>
                </a:solidFill>
              </a:rPr>
              <a:t>Reasons for not volunteering</a:t>
            </a:r>
          </a:p>
          <a:p>
            <a:pPr marL="171450" indent="-171450">
              <a:buFont typeface="Arial" panose="020B0604020202020204" pitchFamily="34" charset="0"/>
              <a:buChar char="•"/>
              <a:defRPr/>
            </a:pPr>
            <a:r>
              <a:rPr lang="en-CA" sz="1100" dirty="0">
                <a:solidFill>
                  <a:prstClr val="black"/>
                </a:solidFill>
              </a:rPr>
              <a:t>Financial giving</a:t>
            </a:r>
          </a:p>
          <a:p>
            <a:pPr lvl="1" indent="-171450">
              <a:buFont typeface="Arial" panose="020B0604020202020204" pitchFamily="34" charset="0"/>
              <a:buChar char="•"/>
              <a:defRPr/>
            </a:pPr>
            <a:r>
              <a:rPr lang="en-CA" sz="1100" dirty="0">
                <a:solidFill>
                  <a:prstClr val="black"/>
                </a:solidFill>
              </a:rPr>
              <a:t>Organizations</a:t>
            </a:r>
          </a:p>
          <a:p>
            <a:pPr lvl="1" indent="-171450">
              <a:buFont typeface="Arial" panose="020B0604020202020204" pitchFamily="34" charset="0"/>
              <a:buChar char="•"/>
              <a:defRPr/>
            </a:pPr>
            <a:r>
              <a:rPr lang="en-CA" sz="1100" dirty="0">
                <a:solidFill>
                  <a:prstClr val="black"/>
                </a:solidFill>
              </a:rPr>
              <a:t>Amount</a:t>
            </a:r>
          </a:p>
          <a:p>
            <a:pPr lvl="1" indent="-171450">
              <a:buFont typeface="Arial" panose="020B0604020202020204" pitchFamily="34" charset="0"/>
              <a:buChar char="•"/>
              <a:defRPr/>
            </a:pPr>
            <a:r>
              <a:rPr lang="en-CA" sz="1100" dirty="0">
                <a:solidFill>
                  <a:prstClr val="black"/>
                </a:solidFill>
              </a:rPr>
              <a:t>Reasons for giving/not giving</a:t>
            </a:r>
          </a:p>
          <a:p>
            <a:pPr marL="171450" lvl="1" indent="-171450">
              <a:buFont typeface="Arial" panose="020B0604020202020204" pitchFamily="34" charset="0"/>
              <a:buChar char="•"/>
              <a:defRPr/>
            </a:pPr>
            <a:r>
              <a:rPr lang="en-CA" sz="1100" dirty="0">
                <a:solidFill>
                  <a:prstClr val="black"/>
                </a:solidFill>
              </a:rPr>
              <a:t>Other giving</a:t>
            </a:r>
          </a:p>
          <a:p>
            <a:pPr marL="171450" lvl="1" indent="-171450">
              <a:buFont typeface="Arial" panose="020B0604020202020204" pitchFamily="34" charset="0"/>
              <a:buChar char="•"/>
              <a:defRPr/>
            </a:pPr>
            <a:endParaRPr lang="en-CA" sz="1100" dirty="0">
              <a:solidFill>
                <a:prstClr val="black"/>
              </a:solidFill>
            </a:endParaRPr>
          </a:p>
          <a:p>
            <a:pPr marL="0" lvl="1">
              <a:defRPr/>
            </a:pPr>
            <a:endParaRPr lang="en-CA" sz="1100" dirty="0">
              <a:solidFill>
                <a:prstClr val="black"/>
              </a:solidFill>
            </a:endParaRPr>
          </a:p>
        </p:txBody>
      </p:sp>
      <p:sp>
        <p:nvSpPr>
          <p:cNvPr id="21" name="TextBox 20"/>
          <p:cNvSpPr txBox="1"/>
          <p:nvPr/>
        </p:nvSpPr>
        <p:spPr>
          <a:xfrm>
            <a:off x="69843" y="1400513"/>
            <a:ext cx="1650903" cy="2631490"/>
          </a:xfrm>
          <a:prstGeom prst="rect">
            <a:avLst/>
          </a:prstGeom>
          <a:solidFill>
            <a:schemeClr val="accent2">
              <a:lumMod val="20000"/>
              <a:lumOff val="80000"/>
            </a:schemeClr>
          </a:solidFill>
          <a:ln>
            <a:solidFill>
              <a:schemeClr val="tx1"/>
            </a:solidFill>
          </a:ln>
        </p:spPr>
        <p:txBody>
          <a:bodyPr wrap="square" rtlCol="0">
            <a:spAutoFit/>
          </a:bodyPr>
          <a:lstStyle/>
          <a:p>
            <a:pPr marL="171450" indent="-171450">
              <a:buFont typeface="Arial" panose="020B0604020202020204" pitchFamily="34" charset="0"/>
              <a:buChar char="•"/>
              <a:defRPr/>
            </a:pPr>
            <a:r>
              <a:rPr lang="en-CA" sz="1100" dirty="0">
                <a:solidFill>
                  <a:prstClr val="black"/>
                </a:solidFill>
              </a:rPr>
              <a:t>24 hour diary</a:t>
            </a:r>
          </a:p>
          <a:p>
            <a:pPr marL="360000" lvl="1" indent="-171450">
              <a:buFont typeface="Arial" panose="020B0604020202020204" pitchFamily="34" charset="0"/>
              <a:buChar char="•"/>
              <a:defRPr/>
            </a:pPr>
            <a:r>
              <a:rPr lang="en-CA" sz="1100" dirty="0">
                <a:solidFill>
                  <a:prstClr val="black"/>
                </a:solidFill>
              </a:rPr>
              <a:t>Main activity</a:t>
            </a:r>
          </a:p>
          <a:p>
            <a:pPr marL="360000" lvl="1" indent="-171450">
              <a:buFont typeface="Arial" panose="020B0604020202020204" pitchFamily="34" charset="0"/>
              <a:buChar char="•"/>
              <a:defRPr/>
            </a:pPr>
            <a:r>
              <a:rPr lang="en-CA" sz="1100" dirty="0">
                <a:solidFill>
                  <a:prstClr val="black"/>
                </a:solidFill>
              </a:rPr>
              <a:t>Duration</a:t>
            </a:r>
          </a:p>
          <a:p>
            <a:pPr marL="360000" lvl="1" indent="-171450">
              <a:buFont typeface="Arial" panose="020B0604020202020204" pitchFamily="34" charset="0"/>
              <a:buChar char="•"/>
              <a:defRPr/>
            </a:pPr>
            <a:r>
              <a:rPr lang="en-CA" sz="1100" dirty="0">
                <a:solidFill>
                  <a:prstClr val="black"/>
                </a:solidFill>
              </a:rPr>
              <a:t>Simultaneous activity</a:t>
            </a:r>
          </a:p>
          <a:p>
            <a:pPr marL="360000" lvl="1" indent="-171450">
              <a:buFont typeface="Arial" panose="020B0604020202020204" pitchFamily="34" charset="0"/>
              <a:buChar char="•"/>
              <a:defRPr/>
            </a:pPr>
            <a:r>
              <a:rPr lang="en-CA" sz="1100" dirty="0">
                <a:solidFill>
                  <a:prstClr val="black"/>
                </a:solidFill>
              </a:rPr>
              <a:t>Location</a:t>
            </a:r>
          </a:p>
          <a:p>
            <a:pPr marL="171450" indent="-171450">
              <a:buFont typeface="Arial" panose="020B0604020202020204" pitchFamily="34" charset="0"/>
              <a:buChar char="•"/>
              <a:defRPr/>
            </a:pPr>
            <a:r>
              <a:rPr lang="en-CA" sz="1100" dirty="0">
                <a:solidFill>
                  <a:prstClr val="black"/>
                </a:solidFill>
              </a:rPr>
              <a:t>Work activities</a:t>
            </a:r>
          </a:p>
          <a:p>
            <a:pPr marL="171450" indent="-171450">
              <a:buFont typeface="Arial" panose="020B0604020202020204" pitchFamily="34" charset="0"/>
              <a:buChar char="•"/>
              <a:defRPr/>
            </a:pPr>
            <a:r>
              <a:rPr lang="en-CA" sz="1100" dirty="0">
                <a:solidFill>
                  <a:prstClr val="black"/>
                </a:solidFill>
              </a:rPr>
              <a:t>Unpaid services</a:t>
            </a:r>
          </a:p>
          <a:p>
            <a:pPr marL="171450" indent="-171450">
              <a:buFont typeface="Arial" panose="020B0604020202020204" pitchFamily="34" charset="0"/>
              <a:buChar char="•"/>
              <a:defRPr/>
            </a:pPr>
            <a:r>
              <a:rPr lang="en-CA" sz="1100" dirty="0">
                <a:solidFill>
                  <a:prstClr val="black"/>
                </a:solidFill>
              </a:rPr>
              <a:t>Hired paid help</a:t>
            </a:r>
          </a:p>
          <a:p>
            <a:pPr marL="171450" indent="-171450">
              <a:buFont typeface="Arial" panose="020B0604020202020204" pitchFamily="34" charset="0"/>
              <a:buChar char="•"/>
              <a:defRPr/>
            </a:pPr>
            <a:r>
              <a:rPr lang="en-CA" sz="1100" dirty="0">
                <a:solidFill>
                  <a:prstClr val="black"/>
                </a:solidFill>
              </a:rPr>
              <a:t>Transportation</a:t>
            </a:r>
          </a:p>
          <a:p>
            <a:pPr marL="171450" indent="-171450">
              <a:buFont typeface="Arial" panose="020B0604020202020204" pitchFamily="34" charset="0"/>
              <a:buChar char="•"/>
              <a:defRPr/>
            </a:pPr>
            <a:r>
              <a:rPr lang="en-CA" sz="1100" dirty="0">
                <a:solidFill>
                  <a:prstClr val="black"/>
                </a:solidFill>
              </a:rPr>
              <a:t>Work-life balance</a:t>
            </a:r>
          </a:p>
          <a:p>
            <a:pPr marL="171450" indent="-171450">
              <a:buFont typeface="Arial" panose="020B0604020202020204" pitchFamily="34" charset="0"/>
              <a:buChar char="•"/>
              <a:defRPr/>
            </a:pPr>
            <a:r>
              <a:rPr lang="en-CA" sz="1100" dirty="0">
                <a:solidFill>
                  <a:prstClr val="black"/>
                </a:solidFill>
              </a:rPr>
              <a:t>Well-being</a:t>
            </a:r>
          </a:p>
          <a:p>
            <a:pPr>
              <a:defRPr/>
            </a:pPr>
            <a:endParaRPr lang="en-CA" sz="1100" dirty="0">
              <a:solidFill>
                <a:prstClr val="black"/>
              </a:solidFill>
            </a:endParaRPr>
          </a:p>
          <a:p>
            <a:pPr>
              <a:defRPr/>
            </a:pPr>
            <a:endParaRPr lang="en-CA" sz="1100" dirty="0">
              <a:solidFill>
                <a:prstClr val="black"/>
              </a:solidFill>
            </a:endParaRPr>
          </a:p>
          <a:p>
            <a:pPr>
              <a:defRPr/>
            </a:pPr>
            <a:endParaRPr lang="en-CA" sz="1100" dirty="0">
              <a:solidFill>
                <a:prstClr val="black"/>
              </a:solidFill>
            </a:endParaRPr>
          </a:p>
        </p:txBody>
      </p:sp>
      <p:sp>
        <p:nvSpPr>
          <p:cNvPr id="91" name="TextBox 90"/>
          <p:cNvSpPr txBox="1"/>
          <p:nvPr/>
        </p:nvSpPr>
        <p:spPr>
          <a:xfrm>
            <a:off x="8647606" y="1400513"/>
            <a:ext cx="1627737" cy="2623464"/>
          </a:xfrm>
          <a:prstGeom prst="rect">
            <a:avLst/>
          </a:prstGeom>
          <a:solidFill>
            <a:srgbClr val="FDD1F1"/>
          </a:solidFill>
          <a:ln>
            <a:solidFill>
              <a:schemeClr val="tx1"/>
            </a:solidFill>
          </a:ln>
        </p:spPr>
        <p:txBody>
          <a:bodyPr wrap="square" rtlCol="0">
            <a:spAutoFit/>
          </a:bodyPr>
          <a:lstStyle/>
          <a:p>
            <a:pPr marL="171450" indent="-171450">
              <a:buFont typeface="Arial" panose="020B0604020202020204" pitchFamily="34" charset="0"/>
              <a:buChar char="•"/>
              <a:defRPr/>
            </a:pPr>
            <a:r>
              <a:rPr lang="en-CA" sz="1100" dirty="0">
                <a:solidFill>
                  <a:prstClr val="black"/>
                </a:solidFill>
              </a:rPr>
              <a:t>Housing Characteristics, Neighbourhood &amp; Trust</a:t>
            </a:r>
          </a:p>
          <a:p>
            <a:pPr marL="171450" indent="-171450">
              <a:buFont typeface="Arial" panose="020B0604020202020204" pitchFamily="34" charset="0"/>
              <a:buChar char="•"/>
              <a:defRPr/>
            </a:pPr>
            <a:r>
              <a:rPr lang="en-CA" sz="1100" dirty="0">
                <a:solidFill>
                  <a:prstClr val="black"/>
                </a:solidFill>
              </a:rPr>
              <a:t>Crime Prevention, Risks and Perceptions</a:t>
            </a:r>
          </a:p>
          <a:p>
            <a:pPr marL="171450" indent="-171450">
              <a:buFont typeface="Arial" panose="020B0604020202020204" pitchFamily="34" charset="0"/>
              <a:buChar char="•"/>
              <a:defRPr/>
            </a:pPr>
            <a:r>
              <a:rPr lang="en-CA" sz="1100" dirty="0">
                <a:solidFill>
                  <a:prstClr val="black"/>
                </a:solidFill>
              </a:rPr>
              <a:t>Criminal Victimization Screening </a:t>
            </a:r>
          </a:p>
          <a:p>
            <a:pPr marL="171450" indent="-171450">
              <a:buFont typeface="Arial" panose="020B0604020202020204" pitchFamily="34" charset="0"/>
              <a:buChar char="•"/>
              <a:defRPr/>
            </a:pPr>
            <a:r>
              <a:rPr lang="en-CA" sz="1100" dirty="0">
                <a:solidFill>
                  <a:prstClr val="black"/>
                </a:solidFill>
              </a:rPr>
              <a:t>Abuse by Current /Previous Partner</a:t>
            </a:r>
          </a:p>
          <a:p>
            <a:pPr marL="171450" indent="-171450">
              <a:buFont typeface="Arial" panose="020B0604020202020204" pitchFamily="34" charset="0"/>
              <a:buChar char="•"/>
              <a:defRPr/>
            </a:pPr>
            <a:r>
              <a:rPr lang="en-CA" sz="1100" dirty="0">
                <a:solidFill>
                  <a:prstClr val="black"/>
                </a:solidFill>
              </a:rPr>
              <a:t>Spousal/Ex-spousal Abuse Report</a:t>
            </a:r>
          </a:p>
          <a:p>
            <a:pPr marL="171450" indent="-171450">
              <a:buFont typeface="Arial" panose="020B0604020202020204" pitchFamily="34" charset="0"/>
              <a:buChar char="•"/>
              <a:defRPr/>
            </a:pPr>
            <a:r>
              <a:rPr lang="en-CA" sz="1100" dirty="0">
                <a:solidFill>
                  <a:prstClr val="black"/>
                </a:solidFill>
              </a:rPr>
              <a:t>Crime Incidents</a:t>
            </a:r>
          </a:p>
          <a:p>
            <a:pPr marL="171450" indent="-171450">
              <a:buFont typeface="Arial" panose="020B0604020202020204" pitchFamily="34" charset="0"/>
              <a:buChar char="•"/>
              <a:defRPr/>
            </a:pPr>
            <a:r>
              <a:rPr lang="en-CA" sz="1100" dirty="0">
                <a:solidFill>
                  <a:prstClr val="black"/>
                </a:solidFill>
              </a:rPr>
              <a:t> Other Types of Victimization</a:t>
            </a:r>
          </a:p>
        </p:txBody>
      </p:sp>
      <p:sp>
        <p:nvSpPr>
          <p:cNvPr id="90" name="TextBox 89"/>
          <p:cNvSpPr txBox="1"/>
          <p:nvPr/>
        </p:nvSpPr>
        <p:spPr>
          <a:xfrm>
            <a:off x="10346360" y="883082"/>
            <a:ext cx="1650903" cy="461665"/>
          </a:xfrm>
          <a:prstGeom prst="rect">
            <a:avLst/>
          </a:prstGeom>
          <a:solidFill>
            <a:schemeClr val="accent4">
              <a:lumMod val="20000"/>
              <a:lumOff val="80000"/>
            </a:schemeClr>
          </a:solidFill>
          <a:ln>
            <a:solidFill>
              <a:schemeClr val="tx1"/>
            </a:solidFill>
          </a:ln>
        </p:spPr>
        <p:txBody>
          <a:bodyPr wrap="square" rtlCol="0">
            <a:spAutoFit/>
          </a:bodyPr>
          <a:lstStyle/>
          <a:p>
            <a:pPr algn="ctr" defTabSz="686428">
              <a:defRPr/>
            </a:pPr>
            <a:r>
              <a:rPr lang="en-CA" sz="1200" b="1" dirty="0">
                <a:solidFill>
                  <a:prstClr val="black"/>
                </a:solidFill>
              </a:rPr>
              <a:t>SOCIAL IDENTITY</a:t>
            </a:r>
          </a:p>
          <a:p>
            <a:pPr algn="ctr" defTabSz="686428">
              <a:defRPr/>
            </a:pPr>
            <a:r>
              <a:rPr lang="en-CA" sz="1200" b="1" dirty="0">
                <a:solidFill>
                  <a:prstClr val="black"/>
                </a:solidFill>
              </a:rPr>
              <a:t>(2020-21)</a:t>
            </a:r>
          </a:p>
        </p:txBody>
      </p:sp>
      <p:sp>
        <p:nvSpPr>
          <p:cNvPr id="95" name="TextBox 94"/>
          <p:cNvSpPr txBox="1"/>
          <p:nvPr/>
        </p:nvSpPr>
        <p:spPr>
          <a:xfrm>
            <a:off x="69843" y="866313"/>
            <a:ext cx="1650903" cy="461665"/>
          </a:xfrm>
          <a:prstGeom prst="rect">
            <a:avLst/>
          </a:prstGeom>
          <a:solidFill>
            <a:schemeClr val="accent2">
              <a:lumMod val="20000"/>
              <a:lumOff val="80000"/>
            </a:schemeClr>
          </a:solidFill>
          <a:ln>
            <a:solidFill>
              <a:schemeClr val="tx1"/>
            </a:solidFill>
          </a:ln>
        </p:spPr>
        <p:txBody>
          <a:bodyPr wrap="square" rtlCol="0" anchor="ctr">
            <a:spAutoFit/>
          </a:bodyPr>
          <a:lstStyle/>
          <a:p>
            <a:pPr algn="ctr" defTabSz="686428">
              <a:defRPr/>
            </a:pPr>
            <a:r>
              <a:rPr lang="en-CA" sz="1200" b="1" dirty="0">
                <a:solidFill>
                  <a:prstClr val="black"/>
                </a:solidFill>
              </a:rPr>
              <a:t>TIME USE</a:t>
            </a:r>
          </a:p>
          <a:p>
            <a:pPr algn="ctr" defTabSz="686428">
              <a:defRPr/>
            </a:pPr>
            <a:r>
              <a:rPr lang="en-CA" sz="1200" b="1" dirty="0">
                <a:solidFill>
                  <a:prstClr val="black"/>
                </a:solidFill>
              </a:rPr>
              <a:t>(2015)</a:t>
            </a:r>
          </a:p>
        </p:txBody>
      </p:sp>
      <p:sp>
        <p:nvSpPr>
          <p:cNvPr id="96" name="TextBox 95"/>
          <p:cNvSpPr txBox="1"/>
          <p:nvPr/>
        </p:nvSpPr>
        <p:spPr>
          <a:xfrm>
            <a:off x="3513953" y="873615"/>
            <a:ext cx="1627737" cy="461665"/>
          </a:xfrm>
          <a:prstGeom prst="rect">
            <a:avLst/>
          </a:prstGeom>
          <a:solidFill>
            <a:schemeClr val="accent6">
              <a:lumMod val="20000"/>
              <a:lumOff val="80000"/>
            </a:schemeClr>
          </a:solidFill>
          <a:ln>
            <a:solidFill>
              <a:schemeClr val="tx1"/>
            </a:solidFill>
          </a:ln>
        </p:spPr>
        <p:txBody>
          <a:bodyPr wrap="square" rtlCol="0">
            <a:spAutoFit/>
          </a:bodyPr>
          <a:lstStyle/>
          <a:p>
            <a:pPr algn="ctr" defTabSz="686428">
              <a:defRPr/>
            </a:pPr>
            <a:r>
              <a:rPr lang="en-CA" sz="1200" b="1" dirty="0">
                <a:solidFill>
                  <a:prstClr val="black"/>
                </a:solidFill>
              </a:rPr>
              <a:t>FAMILIES</a:t>
            </a:r>
          </a:p>
          <a:p>
            <a:pPr algn="ctr" defTabSz="686428">
              <a:defRPr/>
            </a:pPr>
            <a:r>
              <a:rPr lang="en-CA" sz="1200" b="1" dirty="0">
                <a:solidFill>
                  <a:prstClr val="black"/>
                </a:solidFill>
              </a:rPr>
              <a:t>(2017)</a:t>
            </a:r>
          </a:p>
        </p:txBody>
      </p:sp>
      <p:sp>
        <p:nvSpPr>
          <p:cNvPr id="98" name="TextBox 97"/>
          <p:cNvSpPr txBox="1"/>
          <p:nvPr/>
        </p:nvSpPr>
        <p:spPr>
          <a:xfrm>
            <a:off x="5256634" y="873616"/>
            <a:ext cx="1620641" cy="461665"/>
          </a:xfrm>
          <a:prstGeom prst="rect">
            <a:avLst/>
          </a:prstGeom>
          <a:solidFill>
            <a:schemeClr val="accent1">
              <a:lumMod val="20000"/>
              <a:lumOff val="80000"/>
            </a:schemeClr>
          </a:solidFill>
          <a:ln>
            <a:solidFill>
              <a:schemeClr val="tx1"/>
            </a:solidFill>
          </a:ln>
        </p:spPr>
        <p:txBody>
          <a:bodyPr wrap="square" rtlCol="0">
            <a:spAutoFit/>
          </a:bodyPr>
          <a:lstStyle/>
          <a:p>
            <a:pPr algn="ctr" defTabSz="686428">
              <a:defRPr/>
            </a:pPr>
            <a:r>
              <a:rPr lang="en-CA" sz="1200" b="1" dirty="0">
                <a:solidFill>
                  <a:prstClr val="black"/>
                </a:solidFill>
              </a:rPr>
              <a:t>CAREGIVING &amp; CARE -RECEIVING (2018)</a:t>
            </a:r>
          </a:p>
        </p:txBody>
      </p:sp>
      <p:sp>
        <p:nvSpPr>
          <p:cNvPr id="99" name="TextBox 98"/>
          <p:cNvSpPr txBox="1"/>
          <p:nvPr/>
        </p:nvSpPr>
        <p:spPr>
          <a:xfrm>
            <a:off x="6936830" y="885425"/>
            <a:ext cx="1627737" cy="430887"/>
          </a:xfrm>
          <a:prstGeom prst="rect">
            <a:avLst/>
          </a:prstGeom>
          <a:solidFill>
            <a:srgbClr val="E3C3F9"/>
          </a:solidFill>
          <a:ln>
            <a:solidFill>
              <a:schemeClr val="tx1"/>
            </a:solidFill>
          </a:ln>
        </p:spPr>
        <p:txBody>
          <a:bodyPr wrap="square" rtlCol="0">
            <a:spAutoFit/>
          </a:bodyPr>
          <a:lstStyle/>
          <a:p>
            <a:pPr algn="ctr" defTabSz="686428">
              <a:defRPr/>
            </a:pPr>
            <a:r>
              <a:rPr lang="en-CA" sz="1100" b="1" dirty="0">
                <a:solidFill>
                  <a:prstClr val="black"/>
                </a:solidFill>
              </a:rPr>
              <a:t>GIVING, VOLUNTEERING &amp; PARTICIPATING (2018)</a:t>
            </a:r>
          </a:p>
        </p:txBody>
      </p:sp>
      <p:sp>
        <p:nvSpPr>
          <p:cNvPr id="100" name="TextBox 99"/>
          <p:cNvSpPr txBox="1"/>
          <p:nvPr/>
        </p:nvSpPr>
        <p:spPr>
          <a:xfrm>
            <a:off x="8624120" y="883082"/>
            <a:ext cx="1627737" cy="461666"/>
          </a:xfrm>
          <a:prstGeom prst="rect">
            <a:avLst/>
          </a:prstGeom>
          <a:solidFill>
            <a:srgbClr val="FDD1F1"/>
          </a:solidFill>
          <a:ln>
            <a:solidFill>
              <a:schemeClr val="tx1"/>
            </a:solidFill>
          </a:ln>
        </p:spPr>
        <p:txBody>
          <a:bodyPr wrap="square" rtlCol="0">
            <a:spAutoFit/>
          </a:bodyPr>
          <a:lstStyle/>
          <a:p>
            <a:pPr algn="ctr" defTabSz="686428">
              <a:defRPr/>
            </a:pPr>
            <a:r>
              <a:rPr lang="en-CA" sz="1200" b="1" dirty="0">
                <a:solidFill>
                  <a:prstClr val="black"/>
                </a:solidFill>
              </a:rPr>
              <a:t>VICTIMIZATION</a:t>
            </a:r>
          </a:p>
          <a:p>
            <a:pPr algn="ctr" defTabSz="686428">
              <a:defRPr/>
            </a:pPr>
            <a:r>
              <a:rPr lang="en-CA" sz="1200" b="1" dirty="0">
                <a:solidFill>
                  <a:prstClr val="black"/>
                </a:solidFill>
              </a:rPr>
              <a:t>(2019)</a:t>
            </a:r>
          </a:p>
        </p:txBody>
      </p:sp>
      <p:sp>
        <p:nvSpPr>
          <p:cNvPr id="101" name="TextBox 100"/>
          <p:cNvSpPr txBox="1"/>
          <p:nvPr/>
        </p:nvSpPr>
        <p:spPr>
          <a:xfrm>
            <a:off x="1803481" y="883082"/>
            <a:ext cx="1627737" cy="461665"/>
          </a:xfrm>
          <a:prstGeom prst="rect">
            <a:avLst/>
          </a:prstGeom>
          <a:solidFill>
            <a:srgbClr val="D8F4F6"/>
          </a:solidFill>
          <a:ln>
            <a:solidFill>
              <a:schemeClr val="tx1"/>
            </a:solidFill>
          </a:ln>
        </p:spPr>
        <p:txBody>
          <a:bodyPr wrap="square" rtlCol="0">
            <a:spAutoFit/>
          </a:bodyPr>
          <a:lstStyle/>
          <a:p>
            <a:pPr algn="ctr" defTabSz="686428">
              <a:defRPr/>
            </a:pPr>
            <a:r>
              <a:rPr lang="en-CA" sz="1200" b="1" dirty="0">
                <a:solidFill>
                  <a:prstClr val="black"/>
                </a:solidFill>
              </a:rPr>
              <a:t>CANADIANS AT WORK AND AT HOME (2016)</a:t>
            </a:r>
          </a:p>
        </p:txBody>
      </p:sp>
      <p:sp>
        <p:nvSpPr>
          <p:cNvPr id="102" name="TextBox 101"/>
          <p:cNvSpPr txBox="1"/>
          <p:nvPr/>
        </p:nvSpPr>
        <p:spPr>
          <a:xfrm>
            <a:off x="1789753" y="1425736"/>
            <a:ext cx="1650464" cy="2600840"/>
          </a:xfrm>
          <a:prstGeom prst="rect">
            <a:avLst/>
          </a:prstGeom>
          <a:solidFill>
            <a:srgbClr val="D8F4F6"/>
          </a:solidFill>
          <a:ln>
            <a:solidFill>
              <a:schemeClr val="tx1"/>
            </a:solidFill>
          </a:ln>
        </p:spPr>
        <p:txBody>
          <a:bodyPr wrap="square" rtlCol="0">
            <a:spAutoFit/>
          </a:bodyPr>
          <a:lstStyle/>
          <a:p>
            <a:pPr marL="171450" indent="-171450" defTabSz="686428">
              <a:buFont typeface="Arial" panose="020B0604020202020204" pitchFamily="34" charset="0"/>
              <a:buChar char="•"/>
              <a:defRPr/>
            </a:pPr>
            <a:r>
              <a:rPr lang="en-CA" sz="1100" dirty="0">
                <a:solidFill>
                  <a:prstClr val="black"/>
                </a:solidFill>
              </a:rPr>
              <a:t>Compensation and employment benefits</a:t>
            </a:r>
          </a:p>
          <a:p>
            <a:pPr marL="171450" indent="-171450" defTabSz="686428">
              <a:buFont typeface="Arial" panose="020B0604020202020204" pitchFamily="34" charset="0"/>
              <a:buChar char="•"/>
              <a:defRPr/>
            </a:pPr>
            <a:r>
              <a:rPr lang="en-CA" sz="1100" dirty="0">
                <a:solidFill>
                  <a:prstClr val="black"/>
                </a:solidFill>
              </a:rPr>
              <a:t>Work intensity, satisfaction and meaning</a:t>
            </a:r>
          </a:p>
          <a:p>
            <a:pPr marL="171450" indent="-171450" defTabSz="686428">
              <a:buFont typeface="Arial" panose="020B0604020202020204" pitchFamily="34" charset="0"/>
              <a:buChar char="•"/>
              <a:defRPr/>
            </a:pPr>
            <a:r>
              <a:rPr lang="en-CA" sz="1100" dirty="0">
                <a:solidFill>
                  <a:prstClr val="black"/>
                </a:solidFill>
              </a:rPr>
              <a:t>Intercultural workplace relations</a:t>
            </a:r>
          </a:p>
          <a:p>
            <a:pPr marL="171450" indent="-171450" defTabSz="686428">
              <a:buFont typeface="Arial" panose="020B0604020202020204" pitchFamily="34" charset="0"/>
              <a:buChar char="•"/>
              <a:defRPr/>
            </a:pPr>
            <a:r>
              <a:rPr lang="en-CA" sz="1100" dirty="0">
                <a:solidFill>
                  <a:prstClr val="black"/>
                </a:solidFill>
              </a:rPr>
              <a:t>Bullying and harassment in the workplace</a:t>
            </a:r>
          </a:p>
          <a:p>
            <a:pPr marL="171450" indent="-171450" defTabSz="686428">
              <a:buFont typeface="Arial" panose="020B0604020202020204" pitchFamily="34" charset="0"/>
              <a:buChar char="•"/>
              <a:defRPr/>
            </a:pPr>
            <a:r>
              <a:rPr lang="en-CA" sz="1100" dirty="0">
                <a:solidFill>
                  <a:prstClr val="black"/>
                </a:solidFill>
              </a:rPr>
              <a:t>Family time</a:t>
            </a:r>
          </a:p>
          <a:p>
            <a:pPr marL="171450" indent="-171450" defTabSz="686428">
              <a:buFont typeface="Arial" panose="020B0604020202020204" pitchFamily="34" charset="0"/>
              <a:buChar char="•"/>
              <a:defRPr/>
            </a:pPr>
            <a:r>
              <a:rPr lang="en-CA" sz="1100" dirty="0">
                <a:solidFill>
                  <a:prstClr val="black"/>
                </a:solidFill>
              </a:rPr>
              <a:t>Work-life balance</a:t>
            </a:r>
          </a:p>
          <a:p>
            <a:pPr marL="171450" indent="-171450" defTabSz="686428">
              <a:buFont typeface="Arial" panose="020B0604020202020204" pitchFamily="34" charset="0"/>
              <a:buChar char="•"/>
              <a:defRPr/>
            </a:pPr>
            <a:r>
              <a:rPr lang="en-CA" sz="1100" dirty="0">
                <a:solidFill>
                  <a:prstClr val="black"/>
                </a:solidFill>
              </a:rPr>
              <a:t>Sports/outdoor and cultural activities</a:t>
            </a:r>
          </a:p>
          <a:p>
            <a:pPr defTabSz="686428">
              <a:defRPr/>
            </a:pPr>
            <a:endParaRPr lang="en-CA" sz="901" dirty="0">
              <a:solidFill>
                <a:prstClr val="black"/>
              </a:solidFill>
            </a:endParaRPr>
          </a:p>
        </p:txBody>
      </p:sp>
      <p:sp>
        <p:nvSpPr>
          <p:cNvPr id="29" name="TextBox 28"/>
          <p:cNvSpPr txBox="1"/>
          <p:nvPr/>
        </p:nvSpPr>
        <p:spPr>
          <a:xfrm>
            <a:off x="10400097" y="4119461"/>
            <a:ext cx="1650903" cy="2462213"/>
          </a:xfrm>
          <a:prstGeom prst="rect">
            <a:avLst/>
          </a:prstGeom>
          <a:solidFill>
            <a:schemeClr val="accent4">
              <a:lumMod val="20000"/>
              <a:lumOff val="80000"/>
            </a:schemeClr>
          </a:solidFill>
          <a:ln>
            <a:solidFill>
              <a:schemeClr val="tx1"/>
            </a:solidFill>
          </a:ln>
        </p:spPr>
        <p:txBody>
          <a:bodyPr wrap="square" rtlCol="0">
            <a:spAutoFit/>
          </a:bodyPr>
          <a:lstStyle/>
          <a:p>
            <a:pPr marL="171450" indent="-171450">
              <a:buFont typeface="Arial" panose="020B0604020202020204" pitchFamily="34" charset="0"/>
              <a:buChar char="•"/>
              <a:defRPr/>
            </a:pPr>
            <a:r>
              <a:rPr lang="en-CA" sz="1100" dirty="0">
                <a:solidFill>
                  <a:prstClr val="black"/>
                </a:solidFill>
              </a:rPr>
              <a:t>Canadian Heritage</a:t>
            </a:r>
          </a:p>
          <a:p>
            <a:pPr marL="171450" indent="-171450">
              <a:buFont typeface="Arial" panose="020B0604020202020204" pitchFamily="34" charset="0"/>
              <a:buChar char="•"/>
              <a:defRPr/>
            </a:pPr>
            <a:r>
              <a:rPr lang="en-CA" sz="1100" dirty="0">
                <a:solidFill>
                  <a:prstClr val="black"/>
                </a:solidFill>
              </a:rPr>
              <a:t>IRCC</a:t>
            </a:r>
          </a:p>
          <a:p>
            <a:pPr marL="171450" indent="-171450">
              <a:buFont typeface="Arial" panose="020B0604020202020204" pitchFamily="34" charset="0"/>
              <a:buChar char="•"/>
              <a:defRPr/>
            </a:pPr>
            <a:r>
              <a:rPr lang="en-CA" sz="1100" dirty="0">
                <a:solidFill>
                  <a:prstClr val="black"/>
                </a:solidFill>
              </a:rPr>
              <a:t>Public Safety Canada </a:t>
            </a:r>
          </a:p>
          <a:p>
            <a:pPr marL="171450" indent="-171450">
              <a:buFont typeface="Arial" panose="020B0604020202020204" pitchFamily="34" charset="0"/>
              <a:buChar char="•"/>
              <a:defRPr/>
            </a:pPr>
            <a:r>
              <a:rPr lang="en-CA" sz="1100" dirty="0">
                <a:solidFill>
                  <a:prstClr val="black"/>
                </a:solidFill>
              </a:rPr>
              <a:t>Department of Justice</a:t>
            </a:r>
          </a:p>
          <a:p>
            <a:pPr marL="171450" indent="-171450">
              <a:buFont typeface="Arial" panose="020B0604020202020204" pitchFamily="34" charset="0"/>
              <a:buChar char="•"/>
              <a:defRPr/>
            </a:pPr>
            <a:r>
              <a:rPr lang="en-CA" sz="1100" dirty="0">
                <a:solidFill>
                  <a:prstClr val="black"/>
                </a:solidFill>
              </a:rPr>
              <a:t>Health Canada </a:t>
            </a:r>
          </a:p>
          <a:p>
            <a:pPr marL="171450" indent="-171450">
              <a:buFont typeface="Arial" panose="020B0604020202020204" pitchFamily="34" charset="0"/>
              <a:buChar char="•"/>
              <a:defRPr/>
            </a:pPr>
            <a:r>
              <a:rPr lang="en-CA" sz="1100" dirty="0">
                <a:solidFill>
                  <a:prstClr val="black"/>
                </a:solidFill>
              </a:rPr>
              <a:t>Public Health Agency of Canada</a:t>
            </a:r>
          </a:p>
          <a:p>
            <a:pPr marL="171450" indent="-171450">
              <a:buFont typeface="Arial" panose="020B0604020202020204" pitchFamily="34" charset="0"/>
              <a:buChar char="•"/>
              <a:defRPr/>
            </a:pPr>
            <a:r>
              <a:rPr lang="en-CA" sz="1100" dirty="0">
                <a:solidFill>
                  <a:prstClr val="black"/>
                </a:solidFill>
              </a:rPr>
              <a:t>Indigenous and Northern Affairs Canada</a:t>
            </a:r>
          </a:p>
          <a:p>
            <a:pPr marL="171450" indent="-171450">
              <a:buFont typeface="Arial" panose="020B0604020202020204" pitchFamily="34" charset="0"/>
              <a:buChar char="•"/>
              <a:defRPr/>
            </a:pPr>
            <a:r>
              <a:rPr lang="en-CA" sz="1100" dirty="0">
                <a:solidFill>
                  <a:prstClr val="black"/>
                </a:solidFill>
              </a:rPr>
              <a:t>ESDC</a:t>
            </a:r>
          </a:p>
          <a:p>
            <a:pPr marL="171450" indent="-171450">
              <a:buFont typeface="Arial" panose="020B0604020202020204" pitchFamily="34" charset="0"/>
              <a:buChar char="•"/>
              <a:defRPr/>
            </a:pPr>
            <a:r>
              <a:rPr lang="en-CA" sz="1100" dirty="0">
                <a:solidFill>
                  <a:prstClr val="black"/>
                </a:solidFill>
              </a:rPr>
              <a:t>Community groups and organizations</a:t>
            </a:r>
          </a:p>
          <a:p>
            <a:pPr marL="171450" indent="-171450">
              <a:buFont typeface="Arial" panose="020B0604020202020204" pitchFamily="34" charset="0"/>
              <a:buChar char="•"/>
              <a:defRPr/>
            </a:pPr>
            <a:r>
              <a:rPr lang="en-CA" sz="1100" dirty="0">
                <a:solidFill>
                  <a:prstClr val="black"/>
                </a:solidFill>
              </a:rPr>
              <a:t>Academics</a:t>
            </a:r>
          </a:p>
        </p:txBody>
      </p:sp>
      <p:sp>
        <p:nvSpPr>
          <p:cNvPr id="30" name="TextBox 29"/>
          <p:cNvSpPr txBox="1"/>
          <p:nvPr/>
        </p:nvSpPr>
        <p:spPr>
          <a:xfrm>
            <a:off x="69844" y="4097704"/>
            <a:ext cx="1650903" cy="2631490"/>
          </a:xfrm>
          <a:prstGeom prst="rect">
            <a:avLst/>
          </a:prstGeom>
          <a:solidFill>
            <a:schemeClr val="accent2">
              <a:lumMod val="20000"/>
              <a:lumOff val="80000"/>
            </a:schemeClr>
          </a:solidFill>
          <a:ln>
            <a:solidFill>
              <a:schemeClr val="tx1"/>
            </a:solidFill>
          </a:ln>
        </p:spPr>
        <p:txBody>
          <a:bodyPr wrap="square" rtlCol="0">
            <a:spAutoFit/>
          </a:bodyPr>
          <a:lstStyle/>
          <a:p>
            <a:pPr marL="171450" indent="-171450">
              <a:buFont typeface="Arial" panose="020B0604020202020204" pitchFamily="34" charset="0"/>
              <a:buChar char="•"/>
              <a:defRPr/>
            </a:pPr>
            <a:r>
              <a:rPr lang="en-CA" sz="1100" dirty="0">
                <a:solidFill>
                  <a:prstClr val="black"/>
                </a:solidFill>
              </a:rPr>
              <a:t>Centre for Gender, Diversity and Inclusion Statistics</a:t>
            </a:r>
          </a:p>
          <a:p>
            <a:pPr marL="171450" indent="-171450">
              <a:buFont typeface="Arial" panose="020B0604020202020204" pitchFamily="34" charset="0"/>
              <a:buChar char="•"/>
              <a:defRPr/>
            </a:pPr>
            <a:r>
              <a:rPr lang="en-CA" sz="1100" dirty="0">
                <a:solidFill>
                  <a:prstClr val="black"/>
                </a:solidFill>
              </a:rPr>
              <a:t>System of National Accounts</a:t>
            </a:r>
          </a:p>
          <a:p>
            <a:pPr marL="171450" indent="-171450">
              <a:buFont typeface="Arial" panose="020B0604020202020204" pitchFamily="34" charset="0"/>
              <a:buChar char="•"/>
              <a:defRPr/>
            </a:pPr>
            <a:r>
              <a:rPr lang="en-CA" sz="1100" dirty="0">
                <a:solidFill>
                  <a:prstClr val="black"/>
                </a:solidFill>
              </a:rPr>
              <a:t>Economic Statistics Division</a:t>
            </a:r>
          </a:p>
          <a:p>
            <a:pPr marL="171450" indent="-171450">
              <a:buFont typeface="Arial" panose="020B0604020202020204" pitchFamily="34" charset="0"/>
              <a:buChar char="•"/>
              <a:defRPr/>
            </a:pPr>
            <a:r>
              <a:rPr lang="en-CA" sz="1100" dirty="0">
                <a:solidFill>
                  <a:prstClr val="black"/>
                </a:solidFill>
              </a:rPr>
              <a:t>Women and Gender Equality Canada (WAGE)</a:t>
            </a:r>
          </a:p>
          <a:p>
            <a:pPr marL="171450" indent="-171450">
              <a:buFont typeface="Arial" panose="020B0604020202020204" pitchFamily="34" charset="0"/>
              <a:buChar char="•"/>
              <a:defRPr/>
            </a:pPr>
            <a:r>
              <a:rPr lang="en-CA" sz="1100" dirty="0">
                <a:solidFill>
                  <a:prstClr val="black"/>
                </a:solidFill>
              </a:rPr>
              <a:t>Canadian Heritage</a:t>
            </a:r>
          </a:p>
          <a:p>
            <a:pPr marL="171450" indent="-171450">
              <a:buFont typeface="Arial" panose="020B0604020202020204" pitchFamily="34" charset="0"/>
              <a:buChar char="•"/>
              <a:defRPr/>
            </a:pPr>
            <a:r>
              <a:rPr lang="en-CA" sz="1100" dirty="0">
                <a:solidFill>
                  <a:prstClr val="black"/>
                </a:solidFill>
              </a:rPr>
              <a:t>United Nations Statistics Division (UNSD)</a:t>
            </a:r>
          </a:p>
          <a:p>
            <a:pPr marL="171450" indent="-171450">
              <a:buFont typeface="Arial" panose="020B0604020202020204" pitchFamily="34" charset="0"/>
              <a:buChar char="•"/>
              <a:defRPr/>
            </a:pPr>
            <a:r>
              <a:rPr lang="en-CA" sz="1100" dirty="0">
                <a:solidFill>
                  <a:prstClr val="black"/>
                </a:solidFill>
              </a:rPr>
              <a:t>Academics</a:t>
            </a:r>
          </a:p>
        </p:txBody>
      </p:sp>
      <p:sp>
        <p:nvSpPr>
          <p:cNvPr id="31" name="TextBox 30"/>
          <p:cNvSpPr txBox="1"/>
          <p:nvPr/>
        </p:nvSpPr>
        <p:spPr>
          <a:xfrm>
            <a:off x="3513952" y="4097704"/>
            <a:ext cx="1627737" cy="2292935"/>
          </a:xfrm>
          <a:prstGeom prst="rect">
            <a:avLst/>
          </a:prstGeom>
          <a:solidFill>
            <a:schemeClr val="accent6">
              <a:lumMod val="20000"/>
              <a:lumOff val="80000"/>
            </a:schemeClr>
          </a:solidFill>
          <a:ln>
            <a:solidFill>
              <a:schemeClr val="tx1"/>
            </a:solidFill>
          </a:ln>
        </p:spPr>
        <p:txBody>
          <a:bodyPr wrap="square" rtlCol="0">
            <a:spAutoFit/>
          </a:bodyPr>
          <a:lstStyle/>
          <a:p>
            <a:pPr marL="180000" indent="-171450">
              <a:buFont typeface="Arial" panose="020B0604020202020204" pitchFamily="34" charset="0"/>
              <a:buChar char="•"/>
              <a:defRPr/>
            </a:pPr>
            <a:r>
              <a:rPr lang="en-CA" sz="1100" dirty="0">
                <a:solidFill>
                  <a:prstClr val="black"/>
                </a:solidFill>
              </a:rPr>
              <a:t>Centre for Demography</a:t>
            </a:r>
          </a:p>
          <a:p>
            <a:pPr marL="180000" indent="-171450">
              <a:buFont typeface="Arial" panose="020B0604020202020204" pitchFamily="34" charset="0"/>
              <a:buChar char="•"/>
              <a:defRPr/>
            </a:pPr>
            <a:r>
              <a:rPr lang="en-CA" sz="1100" dirty="0">
                <a:solidFill>
                  <a:prstClr val="black"/>
                </a:solidFill>
              </a:rPr>
              <a:t>Social Analysis and Modelling Division</a:t>
            </a:r>
          </a:p>
          <a:p>
            <a:pPr marL="180000" indent="-171450">
              <a:buFont typeface="Arial" panose="020B0604020202020204" pitchFamily="34" charset="0"/>
              <a:buChar char="•"/>
              <a:defRPr/>
            </a:pPr>
            <a:r>
              <a:rPr lang="en-CA" sz="1100" dirty="0">
                <a:solidFill>
                  <a:prstClr val="black"/>
                </a:solidFill>
              </a:rPr>
              <a:t>Health Analysis Division</a:t>
            </a:r>
          </a:p>
          <a:p>
            <a:pPr marL="180000" indent="-171450">
              <a:buFont typeface="Arial" panose="020B0604020202020204" pitchFamily="34" charset="0"/>
              <a:buChar char="•"/>
              <a:defRPr/>
            </a:pPr>
            <a:r>
              <a:rPr lang="en-CA" sz="1100" dirty="0">
                <a:solidFill>
                  <a:prstClr val="black"/>
                </a:solidFill>
              </a:rPr>
              <a:t>Vanier Institute for the Family</a:t>
            </a:r>
          </a:p>
          <a:p>
            <a:pPr marL="180000" indent="-171450">
              <a:buFont typeface="Arial" panose="020B0604020202020204" pitchFamily="34" charset="0"/>
              <a:buChar char="•"/>
              <a:defRPr/>
            </a:pPr>
            <a:r>
              <a:rPr lang="en-CA" sz="1100" dirty="0">
                <a:solidFill>
                  <a:prstClr val="black"/>
                </a:solidFill>
              </a:rPr>
              <a:t>Women and Gender Equality</a:t>
            </a:r>
          </a:p>
          <a:p>
            <a:pPr marL="180000" indent="-171450">
              <a:buFont typeface="Arial" panose="020B0604020202020204" pitchFamily="34" charset="0"/>
              <a:buChar char="•"/>
              <a:defRPr/>
            </a:pPr>
            <a:r>
              <a:rPr lang="en-CA" sz="1100" dirty="0">
                <a:solidFill>
                  <a:prstClr val="black"/>
                </a:solidFill>
              </a:rPr>
              <a:t>Department of Justice</a:t>
            </a:r>
          </a:p>
          <a:p>
            <a:pPr marL="180000" indent="-171450">
              <a:buFont typeface="Arial" panose="020B0604020202020204" pitchFamily="34" charset="0"/>
              <a:buChar char="•"/>
              <a:defRPr/>
            </a:pPr>
            <a:r>
              <a:rPr lang="en-CA" sz="1100" dirty="0">
                <a:solidFill>
                  <a:prstClr val="black"/>
                </a:solidFill>
              </a:rPr>
              <a:t>ESDC</a:t>
            </a:r>
          </a:p>
          <a:p>
            <a:pPr marL="180000" indent="-171450">
              <a:buFont typeface="Arial" panose="020B0604020202020204" pitchFamily="34" charset="0"/>
              <a:buChar char="•"/>
              <a:defRPr/>
            </a:pPr>
            <a:r>
              <a:rPr lang="en-CA" sz="1100" dirty="0">
                <a:solidFill>
                  <a:prstClr val="black"/>
                </a:solidFill>
              </a:rPr>
              <a:t>Academics</a:t>
            </a:r>
          </a:p>
        </p:txBody>
      </p:sp>
      <p:sp>
        <p:nvSpPr>
          <p:cNvPr id="32" name="TextBox 31"/>
          <p:cNvSpPr txBox="1"/>
          <p:nvPr/>
        </p:nvSpPr>
        <p:spPr>
          <a:xfrm>
            <a:off x="5261895" y="4111257"/>
            <a:ext cx="1623236" cy="1954381"/>
          </a:xfrm>
          <a:prstGeom prst="rect">
            <a:avLst/>
          </a:prstGeom>
          <a:solidFill>
            <a:schemeClr val="accent1">
              <a:lumMod val="20000"/>
              <a:lumOff val="80000"/>
            </a:schemeClr>
          </a:solidFill>
          <a:ln>
            <a:solidFill>
              <a:schemeClr val="dk1"/>
            </a:solidFill>
          </a:ln>
        </p:spPr>
        <p:txBody>
          <a:bodyPr wrap="square" rtlCol="0">
            <a:spAutoFit/>
          </a:bodyPr>
          <a:lstStyle/>
          <a:p>
            <a:pPr marL="180000" indent="-171450">
              <a:buFont typeface="Arial" panose="020B0604020202020204" pitchFamily="34" charset="0"/>
              <a:buChar char="•"/>
              <a:defRPr/>
            </a:pPr>
            <a:r>
              <a:rPr lang="en-CA" sz="1100" dirty="0">
                <a:solidFill>
                  <a:prstClr val="black"/>
                </a:solidFill>
              </a:rPr>
              <a:t>Vanier Institute of the Family</a:t>
            </a:r>
          </a:p>
          <a:p>
            <a:pPr marL="180000" indent="-171450">
              <a:buFont typeface="Arial" panose="020B0604020202020204" pitchFamily="34" charset="0"/>
              <a:buChar char="•"/>
              <a:defRPr/>
            </a:pPr>
            <a:r>
              <a:rPr lang="en-CA" sz="1100" dirty="0">
                <a:solidFill>
                  <a:prstClr val="black"/>
                </a:solidFill>
              </a:rPr>
              <a:t>Women and Gender Equality</a:t>
            </a:r>
          </a:p>
          <a:p>
            <a:pPr marL="180000" indent="-171450">
              <a:buFont typeface="Arial" panose="020B0604020202020204" pitchFamily="34" charset="0"/>
              <a:buChar char="•"/>
              <a:defRPr/>
            </a:pPr>
            <a:r>
              <a:rPr lang="en-CA" sz="1100" dirty="0"/>
              <a:t>Public Health Agency</a:t>
            </a:r>
          </a:p>
          <a:p>
            <a:pPr marL="180000" indent="-171450">
              <a:buFont typeface="Arial" panose="020B0604020202020204" pitchFamily="34" charset="0"/>
              <a:buChar char="•"/>
              <a:defRPr/>
            </a:pPr>
            <a:r>
              <a:rPr lang="en-CA" sz="1100" dirty="0"/>
              <a:t>Health Canada</a:t>
            </a:r>
          </a:p>
          <a:p>
            <a:pPr marL="180000" indent="-171450">
              <a:buFont typeface="Arial" panose="020B0604020202020204" pitchFamily="34" charset="0"/>
              <a:buChar char="•"/>
              <a:defRPr/>
            </a:pPr>
            <a:r>
              <a:rPr lang="en-CA" sz="1100" dirty="0"/>
              <a:t>ESDC</a:t>
            </a:r>
          </a:p>
          <a:p>
            <a:pPr marL="180000" indent="-171450">
              <a:buFont typeface="Arial" panose="020B0604020202020204" pitchFamily="34" charset="0"/>
              <a:buChar char="•"/>
              <a:defRPr/>
            </a:pPr>
            <a:r>
              <a:rPr lang="en-CA" sz="1100" dirty="0"/>
              <a:t>CIHI</a:t>
            </a:r>
          </a:p>
          <a:p>
            <a:pPr marL="180000" indent="-171450">
              <a:buFont typeface="Arial" panose="020B0604020202020204" pitchFamily="34" charset="0"/>
              <a:buChar char="•"/>
              <a:defRPr/>
            </a:pPr>
            <a:r>
              <a:rPr lang="en-CA" sz="1100" dirty="0"/>
              <a:t>Non-profit orgs</a:t>
            </a:r>
          </a:p>
          <a:p>
            <a:pPr marL="180000" indent="-171450">
              <a:buFont typeface="Arial" panose="020B0604020202020204" pitchFamily="34" charset="0"/>
              <a:buChar char="•"/>
              <a:defRPr/>
            </a:pPr>
            <a:r>
              <a:rPr lang="en-CA" sz="1100" dirty="0"/>
              <a:t>International (ILO)</a:t>
            </a:r>
          </a:p>
          <a:p>
            <a:pPr marL="180000" indent="-171450">
              <a:buFont typeface="Arial" panose="020B0604020202020204" pitchFamily="34" charset="0"/>
              <a:buChar char="•"/>
              <a:defRPr/>
            </a:pPr>
            <a:r>
              <a:rPr lang="en-CA" sz="1100" dirty="0">
                <a:solidFill>
                  <a:prstClr val="black"/>
                </a:solidFill>
              </a:rPr>
              <a:t>Academics</a:t>
            </a:r>
          </a:p>
        </p:txBody>
      </p:sp>
      <p:sp>
        <p:nvSpPr>
          <p:cNvPr id="33" name="TextBox 32"/>
          <p:cNvSpPr txBox="1"/>
          <p:nvPr/>
        </p:nvSpPr>
        <p:spPr>
          <a:xfrm>
            <a:off x="8647606" y="4106520"/>
            <a:ext cx="1627737" cy="2631490"/>
          </a:xfrm>
          <a:prstGeom prst="rect">
            <a:avLst/>
          </a:prstGeom>
          <a:solidFill>
            <a:srgbClr val="FDD1F1"/>
          </a:solidFill>
          <a:ln>
            <a:solidFill>
              <a:schemeClr val="tx1"/>
            </a:solidFill>
          </a:ln>
        </p:spPr>
        <p:txBody>
          <a:bodyPr wrap="square" rtlCol="0">
            <a:spAutoFit/>
          </a:bodyPr>
          <a:lstStyle/>
          <a:p>
            <a:pPr marL="171450" indent="-171450">
              <a:buFont typeface="Arial" panose="020B0604020202020204" pitchFamily="34" charset="0"/>
              <a:buChar char="•"/>
              <a:defRPr/>
            </a:pPr>
            <a:r>
              <a:rPr lang="en-CA" sz="1100" dirty="0">
                <a:solidFill>
                  <a:prstClr val="black"/>
                </a:solidFill>
              </a:rPr>
              <a:t>CCJCSS (and their stakeholders such as POLIS)</a:t>
            </a:r>
          </a:p>
          <a:p>
            <a:pPr marL="171450" indent="-171450">
              <a:buFont typeface="Arial" panose="020B0604020202020204" pitchFamily="34" charset="0"/>
              <a:buChar char="•"/>
              <a:defRPr/>
            </a:pPr>
            <a:r>
              <a:rPr lang="en-CA" sz="1100" dirty="0">
                <a:solidFill>
                  <a:prstClr val="black"/>
                </a:solidFill>
              </a:rPr>
              <a:t>Department of Justice</a:t>
            </a:r>
          </a:p>
          <a:p>
            <a:pPr marL="171450" indent="-171450">
              <a:buFont typeface="Arial" panose="020B0604020202020204" pitchFamily="34" charset="0"/>
              <a:buChar char="•"/>
              <a:defRPr/>
            </a:pPr>
            <a:r>
              <a:rPr lang="en-CA" sz="1100" dirty="0">
                <a:solidFill>
                  <a:prstClr val="black"/>
                </a:solidFill>
              </a:rPr>
              <a:t>Public Safety</a:t>
            </a:r>
          </a:p>
          <a:p>
            <a:pPr marL="171450" indent="-171450">
              <a:buFont typeface="Arial" panose="020B0604020202020204" pitchFamily="34" charset="0"/>
              <a:buChar char="•"/>
              <a:defRPr/>
            </a:pPr>
            <a:r>
              <a:rPr lang="en-CA" sz="1100" dirty="0">
                <a:solidFill>
                  <a:prstClr val="black"/>
                </a:solidFill>
              </a:rPr>
              <a:t>Crown-Indigenous Relations and Northern Affairs Canada</a:t>
            </a:r>
          </a:p>
          <a:p>
            <a:pPr marL="171450" indent="-171450">
              <a:buFont typeface="Arial" panose="020B0604020202020204" pitchFamily="34" charset="0"/>
              <a:buChar char="•"/>
              <a:defRPr/>
            </a:pPr>
            <a:r>
              <a:rPr lang="en-CA" sz="1100" dirty="0">
                <a:solidFill>
                  <a:prstClr val="black"/>
                </a:solidFill>
              </a:rPr>
              <a:t>Indigenous Services Canada</a:t>
            </a:r>
          </a:p>
          <a:p>
            <a:pPr marL="171450" indent="-171450">
              <a:buFont typeface="Arial" panose="020B0604020202020204" pitchFamily="34" charset="0"/>
              <a:buChar char="•"/>
              <a:defRPr/>
            </a:pPr>
            <a:r>
              <a:rPr lang="en-CA" sz="1100" dirty="0">
                <a:solidFill>
                  <a:prstClr val="black"/>
                </a:solidFill>
              </a:rPr>
              <a:t>Women and Gender Equality</a:t>
            </a:r>
          </a:p>
          <a:p>
            <a:pPr marL="171450" indent="-171450">
              <a:buFont typeface="Arial" panose="020B0604020202020204" pitchFamily="34" charset="0"/>
              <a:buChar char="•"/>
              <a:defRPr/>
            </a:pPr>
            <a:r>
              <a:rPr lang="en-CA" sz="1100" dirty="0">
                <a:solidFill>
                  <a:prstClr val="black"/>
                </a:solidFill>
              </a:rPr>
              <a:t>FPTs</a:t>
            </a:r>
          </a:p>
          <a:p>
            <a:pPr marL="171450" indent="-171450">
              <a:buFont typeface="Arial" panose="020B0604020202020204" pitchFamily="34" charset="0"/>
              <a:buChar char="•"/>
              <a:defRPr/>
            </a:pPr>
            <a:r>
              <a:rPr lang="en-CA" sz="1100" dirty="0">
                <a:solidFill>
                  <a:prstClr val="black"/>
                </a:solidFill>
              </a:rPr>
              <a:t>Academics</a:t>
            </a:r>
          </a:p>
        </p:txBody>
      </p:sp>
      <p:sp>
        <p:nvSpPr>
          <p:cNvPr id="34" name="TextBox 33"/>
          <p:cNvSpPr txBox="1"/>
          <p:nvPr/>
        </p:nvSpPr>
        <p:spPr>
          <a:xfrm>
            <a:off x="1804111" y="4119461"/>
            <a:ext cx="1650464" cy="938719"/>
          </a:xfrm>
          <a:prstGeom prst="rect">
            <a:avLst/>
          </a:prstGeom>
          <a:solidFill>
            <a:srgbClr val="D8F4F6"/>
          </a:solidFill>
          <a:ln>
            <a:solidFill>
              <a:schemeClr val="tx1"/>
            </a:solidFill>
          </a:ln>
        </p:spPr>
        <p:txBody>
          <a:bodyPr wrap="square" rtlCol="0">
            <a:spAutoFit/>
          </a:bodyPr>
          <a:lstStyle/>
          <a:p>
            <a:pPr marL="171450" indent="-171450" defTabSz="686428">
              <a:buFont typeface="Arial" panose="020B0604020202020204" pitchFamily="34" charset="0"/>
              <a:buChar char="•"/>
              <a:defRPr/>
            </a:pPr>
            <a:r>
              <a:rPr lang="en-CA" sz="1100" dirty="0">
                <a:solidFill>
                  <a:prstClr val="black"/>
                </a:solidFill>
              </a:rPr>
              <a:t>Canadian Heritage</a:t>
            </a:r>
          </a:p>
          <a:p>
            <a:pPr marL="171450" indent="-171450" defTabSz="686428">
              <a:buFont typeface="Arial" panose="020B0604020202020204" pitchFamily="34" charset="0"/>
              <a:buChar char="•"/>
              <a:defRPr/>
            </a:pPr>
            <a:r>
              <a:rPr lang="en-CA" sz="1100" dirty="0">
                <a:solidFill>
                  <a:prstClr val="black"/>
                </a:solidFill>
              </a:rPr>
              <a:t>ESDC</a:t>
            </a:r>
          </a:p>
          <a:p>
            <a:pPr marL="171450" indent="-171450" defTabSz="686428">
              <a:buFont typeface="Arial" panose="020B0604020202020204" pitchFamily="34" charset="0"/>
              <a:buChar char="•"/>
              <a:defRPr/>
            </a:pPr>
            <a:r>
              <a:rPr lang="en-CA" sz="1100" dirty="0">
                <a:solidFill>
                  <a:prstClr val="black"/>
                </a:solidFill>
              </a:rPr>
              <a:t>Finance Canada</a:t>
            </a:r>
          </a:p>
          <a:p>
            <a:pPr marL="171450" indent="-171450" defTabSz="686428">
              <a:buFont typeface="Arial" panose="020B0604020202020204" pitchFamily="34" charset="0"/>
              <a:buChar char="•"/>
              <a:defRPr/>
            </a:pPr>
            <a:r>
              <a:rPr lang="en-CA" sz="1100" dirty="0">
                <a:solidFill>
                  <a:prstClr val="black"/>
                </a:solidFill>
              </a:rPr>
              <a:t>Sports Canada</a:t>
            </a:r>
          </a:p>
          <a:p>
            <a:pPr marL="171450" indent="-171450" defTabSz="686428">
              <a:buFont typeface="Arial" panose="020B0604020202020204" pitchFamily="34" charset="0"/>
              <a:buChar char="•"/>
              <a:defRPr/>
            </a:pPr>
            <a:endParaRPr lang="en-CA" sz="1100" dirty="0">
              <a:solidFill>
                <a:prstClr val="black"/>
              </a:solidFill>
            </a:endParaRPr>
          </a:p>
        </p:txBody>
      </p:sp>
      <p:sp>
        <p:nvSpPr>
          <p:cNvPr id="35" name="TextBox 34"/>
          <p:cNvSpPr txBox="1"/>
          <p:nvPr/>
        </p:nvSpPr>
        <p:spPr>
          <a:xfrm>
            <a:off x="6989625" y="4097704"/>
            <a:ext cx="1598604" cy="2631490"/>
          </a:xfrm>
          <a:prstGeom prst="rect">
            <a:avLst/>
          </a:prstGeom>
          <a:solidFill>
            <a:srgbClr val="E3C3F9"/>
          </a:solidFill>
          <a:ln>
            <a:solidFill>
              <a:schemeClr val="tx1"/>
            </a:solidFill>
          </a:ln>
        </p:spPr>
        <p:txBody>
          <a:bodyPr wrap="square" rtlCol="0">
            <a:spAutoFit/>
          </a:bodyPr>
          <a:lstStyle/>
          <a:p>
            <a:pPr marL="171450" indent="-171450">
              <a:buFont typeface="Arial" panose="020B0604020202020204" pitchFamily="34" charset="0"/>
              <a:buChar char="•"/>
              <a:defRPr/>
            </a:pPr>
            <a:r>
              <a:rPr lang="en-CA" sz="1100" dirty="0">
                <a:solidFill>
                  <a:prstClr val="black"/>
                </a:solidFill>
              </a:rPr>
              <a:t>Imagine Canada</a:t>
            </a:r>
          </a:p>
          <a:p>
            <a:pPr marL="171450" indent="-171450">
              <a:buFont typeface="Arial" panose="020B0604020202020204" pitchFamily="34" charset="0"/>
              <a:buChar char="•"/>
              <a:defRPr/>
            </a:pPr>
            <a:r>
              <a:rPr lang="en-CA" sz="1100" dirty="0">
                <a:solidFill>
                  <a:prstClr val="black"/>
                </a:solidFill>
              </a:rPr>
              <a:t>Volunteer Canada</a:t>
            </a:r>
          </a:p>
          <a:p>
            <a:pPr marL="171450" indent="-171450">
              <a:buFont typeface="Arial" panose="020B0604020202020204" pitchFamily="34" charset="0"/>
              <a:buChar char="•"/>
              <a:defRPr/>
            </a:pPr>
            <a:r>
              <a:rPr lang="en-CA" sz="1100" dirty="0">
                <a:solidFill>
                  <a:prstClr val="black"/>
                </a:solidFill>
              </a:rPr>
              <a:t>Employment and Social Development Canada</a:t>
            </a:r>
          </a:p>
          <a:p>
            <a:pPr marL="171450" indent="-171450">
              <a:buFont typeface="Arial" panose="020B0604020202020204" pitchFamily="34" charset="0"/>
              <a:buChar char="•"/>
              <a:defRPr/>
            </a:pPr>
            <a:r>
              <a:rPr lang="en-CA" sz="1100" dirty="0">
                <a:solidFill>
                  <a:prstClr val="black"/>
                </a:solidFill>
              </a:rPr>
              <a:t>Finance Canada</a:t>
            </a:r>
          </a:p>
          <a:p>
            <a:pPr marL="171450" indent="-171450">
              <a:buFont typeface="Arial" panose="020B0604020202020204" pitchFamily="34" charset="0"/>
              <a:buChar char="•"/>
              <a:defRPr/>
            </a:pPr>
            <a:r>
              <a:rPr lang="en-CA" sz="1100" dirty="0">
                <a:solidFill>
                  <a:prstClr val="black"/>
                </a:solidFill>
              </a:rPr>
              <a:t>Canada Revenue Agency</a:t>
            </a:r>
          </a:p>
          <a:p>
            <a:pPr marL="171450" indent="-171450">
              <a:buFont typeface="Arial" panose="020B0604020202020204" pitchFamily="34" charset="0"/>
              <a:buChar char="•"/>
              <a:defRPr/>
            </a:pPr>
            <a:r>
              <a:rPr lang="en-CA" sz="1100" dirty="0">
                <a:solidFill>
                  <a:prstClr val="black"/>
                </a:solidFill>
              </a:rPr>
              <a:t>Canadian Heritage</a:t>
            </a:r>
          </a:p>
          <a:p>
            <a:pPr marL="171450" indent="-171450">
              <a:buFont typeface="Arial" panose="020B0604020202020204" pitchFamily="34" charset="0"/>
              <a:buChar char="•"/>
              <a:defRPr/>
            </a:pPr>
            <a:r>
              <a:rPr lang="en-CA" sz="1100" dirty="0">
                <a:solidFill>
                  <a:prstClr val="black"/>
                </a:solidFill>
              </a:rPr>
              <a:t>Health Canada</a:t>
            </a:r>
          </a:p>
          <a:p>
            <a:pPr marL="171450" indent="-171450">
              <a:buFont typeface="Arial" panose="020B0604020202020204" pitchFamily="34" charset="0"/>
              <a:buChar char="•"/>
              <a:defRPr/>
            </a:pPr>
            <a:r>
              <a:rPr lang="en-CA" sz="1100" dirty="0">
                <a:solidFill>
                  <a:prstClr val="black"/>
                </a:solidFill>
              </a:rPr>
              <a:t>Non-profit institutions</a:t>
            </a:r>
          </a:p>
          <a:p>
            <a:pPr marL="171450" indent="-171450">
              <a:buFont typeface="Arial" panose="020B0604020202020204" pitchFamily="34" charset="0"/>
              <a:buChar char="•"/>
              <a:defRPr/>
            </a:pPr>
            <a:r>
              <a:rPr lang="en-CA" sz="1100" dirty="0">
                <a:solidFill>
                  <a:prstClr val="black"/>
                </a:solidFill>
              </a:rPr>
              <a:t>Households Satellite Account (SNA)</a:t>
            </a:r>
          </a:p>
          <a:p>
            <a:pPr marL="171450" indent="-171450">
              <a:buFont typeface="Arial" panose="020B0604020202020204" pitchFamily="34" charset="0"/>
              <a:buChar char="•"/>
              <a:defRPr/>
            </a:pPr>
            <a:r>
              <a:rPr lang="en-CA" sz="1100" dirty="0">
                <a:solidFill>
                  <a:prstClr val="black"/>
                </a:solidFill>
              </a:rPr>
              <a:t>Academics</a:t>
            </a:r>
          </a:p>
        </p:txBody>
      </p:sp>
    </p:spTree>
    <p:extLst>
      <p:ext uri="{BB962C8B-B14F-4D97-AF65-F5344CB8AC3E}">
        <p14:creationId xmlns:p14="http://schemas.microsoft.com/office/powerpoint/2010/main" val="156622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1" y="574239"/>
            <a:ext cx="10515600" cy="895042"/>
          </a:xfrm>
        </p:spPr>
        <p:txBody>
          <a:bodyPr>
            <a:normAutofit/>
          </a:bodyPr>
          <a:lstStyle/>
          <a:p>
            <a:r>
              <a:rPr lang="en-CA" sz="3200" b="1" dirty="0">
                <a:latin typeface="+mn-lt"/>
              </a:rPr>
              <a:t>Volunteer types across Canada</a:t>
            </a:r>
          </a:p>
        </p:txBody>
      </p:sp>
      <p:sp>
        <p:nvSpPr>
          <p:cNvPr id="3" name="Content Placeholder 2"/>
          <p:cNvSpPr>
            <a:spLocks noGrp="1"/>
          </p:cNvSpPr>
          <p:nvPr>
            <p:ph idx="1"/>
          </p:nvPr>
        </p:nvSpPr>
        <p:spPr>
          <a:xfrm>
            <a:off x="241852" y="1607179"/>
            <a:ext cx="4264840" cy="4087327"/>
          </a:xfrm>
        </p:spPr>
        <p:txBody>
          <a:bodyPr>
            <a:noAutofit/>
          </a:bodyPr>
          <a:lstStyle/>
          <a:p>
            <a:r>
              <a:rPr lang="en-CA" dirty="0">
                <a:latin typeface="+mn-lt"/>
              </a:rPr>
              <a:t>The participation rate in formal volunteer activities was highest in Saskatchewan (</a:t>
            </a:r>
            <a:r>
              <a:rPr lang="en-CA" b="1" dirty="0">
                <a:latin typeface="+mn-lt"/>
              </a:rPr>
              <a:t>55%</a:t>
            </a:r>
            <a:r>
              <a:rPr lang="en-CA" dirty="0">
                <a:latin typeface="+mn-lt"/>
              </a:rPr>
              <a:t>) and lowest in Quebec (</a:t>
            </a:r>
            <a:r>
              <a:rPr lang="en-CA" b="1" dirty="0">
                <a:latin typeface="+mn-lt"/>
              </a:rPr>
              <a:t>33%</a:t>
            </a:r>
            <a:r>
              <a:rPr lang="en-CA" dirty="0">
                <a:latin typeface="+mn-lt"/>
              </a:rPr>
              <a:t>).</a:t>
            </a:r>
          </a:p>
          <a:p>
            <a:r>
              <a:rPr lang="en-CA" dirty="0">
                <a:latin typeface="+mn-lt"/>
              </a:rPr>
              <a:t>Saskatchewan also had and higher rates of informal volunteering compared to Quebec (</a:t>
            </a:r>
            <a:r>
              <a:rPr lang="en-CA" b="1" dirty="0">
                <a:latin typeface="+mn-lt"/>
              </a:rPr>
              <a:t>81% vs 71%</a:t>
            </a:r>
            <a:r>
              <a:rPr lang="en-CA" dirty="0">
                <a:latin typeface="+mn-lt"/>
              </a:rPr>
              <a:t>).</a:t>
            </a:r>
          </a:p>
          <a:p>
            <a:r>
              <a:rPr lang="en-CA" dirty="0">
                <a:latin typeface="+mn-lt"/>
              </a:rPr>
              <a:t>Quebec had the highest rate of informal volunteering exclusively (</a:t>
            </a:r>
            <a:r>
              <a:rPr lang="en-CA" b="1" dirty="0">
                <a:latin typeface="+mn-lt"/>
              </a:rPr>
              <a:t>44%</a:t>
            </a:r>
            <a:r>
              <a:rPr lang="en-CA" dirty="0">
                <a:latin typeface="+mn-lt"/>
              </a:rPr>
              <a:t>).</a:t>
            </a:r>
          </a:p>
          <a:p>
            <a:r>
              <a:rPr lang="en-CA" dirty="0">
                <a:latin typeface="+mn-lt"/>
              </a:rPr>
              <a:t>Provinces like Quebec have similar rates of overall volunteering when examining volunteering participation across volunteer types.</a:t>
            </a:r>
          </a:p>
        </p:txBody>
      </p:sp>
      <p:sp>
        <p:nvSpPr>
          <p:cNvPr id="4" name="Slide Number Placeholder 3"/>
          <p:cNvSpPr>
            <a:spLocks noGrp="1"/>
          </p:cNvSpPr>
          <p:nvPr>
            <p:ph type="sldNum" sz="quarter" idx="12"/>
          </p:nvPr>
        </p:nvSpPr>
        <p:spPr/>
        <p:txBody>
          <a:bodyPr/>
          <a:lstStyle/>
          <a:p>
            <a:fld id="{EDB761FF-D525-D64B-8909-8CF25B3FD480}" type="slidenum">
              <a:rPr lang="en-US" smtClean="0"/>
              <a:pPr/>
              <a:t>40</a:t>
            </a:fld>
            <a:endParaRPr lang="en-US" dirty="0"/>
          </a:p>
        </p:txBody>
      </p:sp>
      <p:pic>
        <p:nvPicPr>
          <p:cNvPr id="7" name="Picture 6"/>
          <p:cNvPicPr>
            <a:picLocks noChangeAspect="1"/>
          </p:cNvPicPr>
          <p:nvPr/>
        </p:nvPicPr>
        <p:blipFill>
          <a:blip r:embed="rId3"/>
          <a:stretch>
            <a:fillRect/>
          </a:stretch>
        </p:blipFill>
        <p:spPr>
          <a:xfrm>
            <a:off x="4918402" y="1532510"/>
            <a:ext cx="6975423" cy="4236664"/>
          </a:xfrm>
          <a:prstGeom prst="rect">
            <a:avLst/>
          </a:prstGeom>
        </p:spPr>
      </p:pic>
    </p:spTree>
    <p:extLst>
      <p:ext uri="{BB962C8B-B14F-4D97-AF65-F5344CB8AC3E}">
        <p14:creationId xmlns:p14="http://schemas.microsoft.com/office/powerpoint/2010/main" val="1545123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0330" y="1204957"/>
            <a:ext cx="10515600" cy="744252"/>
          </a:xfrm>
        </p:spPr>
        <p:txBody>
          <a:bodyPr>
            <a:normAutofit fontScale="90000"/>
          </a:bodyPr>
          <a:lstStyle/>
          <a:p>
            <a:r>
              <a:rPr lang="en-CA" altLang="en-US" sz="3600" b="1" dirty="0">
                <a:latin typeface="+mn-lt"/>
              </a:rPr>
              <a:t>Timeline next GVP survey    </a:t>
            </a:r>
            <a:br>
              <a:rPr lang="en-CA" altLang="en-US" dirty="0"/>
            </a:br>
            <a:endParaRPr lang="en-CA" altLang="en-US" dirty="0"/>
          </a:p>
        </p:txBody>
      </p:sp>
      <p:sp>
        <p:nvSpPr>
          <p:cNvPr id="10243" name="Content Placeholder 2"/>
          <p:cNvSpPr>
            <a:spLocks noGrp="1"/>
          </p:cNvSpPr>
          <p:nvPr>
            <p:ph idx="1"/>
          </p:nvPr>
        </p:nvSpPr>
        <p:spPr>
          <a:xfrm>
            <a:off x="256141" y="1827892"/>
            <a:ext cx="9931468" cy="3230971"/>
          </a:xfrm>
        </p:spPr>
        <p:txBody>
          <a:bodyPr/>
          <a:lstStyle/>
          <a:p>
            <a:pPr lvl="0"/>
            <a:endParaRPr lang="en-CA" dirty="0"/>
          </a:p>
          <a:p>
            <a:pPr lvl="0"/>
            <a:r>
              <a:rPr lang="en-CA" sz="2400" dirty="0">
                <a:latin typeface="+mn-lt"/>
              </a:rPr>
              <a:t>Consultations: </a:t>
            </a:r>
            <a:r>
              <a:rPr lang="en-CA" sz="2400" dirty="0">
                <a:solidFill>
                  <a:srgbClr val="00B050"/>
                </a:solidFill>
                <a:latin typeface="+mn-lt"/>
              </a:rPr>
              <a:t>June to August 2022</a:t>
            </a:r>
          </a:p>
          <a:p>
            <a:pPr lvl="0"/>
            <a:r>
              <a:rPr lang="en-CA" sz="2400" dirty="0">
                <a:latin typeface="+mn-lt"/>
              </a:rPr>
              <a:t>Content development: </a:t>
            </a:r>
            <a:r>
              <a:rPr lang="en-CA" sz="2400" dirty="0">
                <a:solidFill>
                  <a:srgbClr val="00B050"/>
                </a:solidFill>
                <a:latin typeface="+mn-lt"/>
              </a:rPr>
              <a:t>August to October 2022</a:t>
            </a:r>
          </a:p>
          <a:p>
            <a:pPr lvl="0"/>
            <a:r>
              <a:rPr lang="en-CA" sz="2400" dirty="0">
                <a:latin typeface="+mn-lt"/>
              </a:rPr>
              <a:t>Qualitative tests: </a:t>
            </a:r>
            <a:r>
              <a:rPr lang="en-CA" sz="2400" dirty="0">
                <a:solidFill>
                  <a:srgbClr val="FF0000"/>
                </a:solidFill>
                <a:latin typeface="+mn-lt"/>
              </a:rPr>
              <a:t>TBD</a:t>
            </a:r>
          </a:p>
          <a:p>
            <a:pPr lvl="0"/>
            <a:r>
              <a:rPr lang="en-CA" sz="2400" dirty="0">
                <a:latin typeface="+mn-lt"/>
              </a:rPr>
              <a:t>Development of the application: </a:t>
            </a:r>
            <a:r>
              <a:rPr lang="en-CA" sz="2400" dirty="0">
                <a:solidFill>
                  <a:srgbClr val="00B050"/>
                </a:solidFill>
                <a:latin typeface="+mn-lt"/>
              </a:rPr>
              <a:t>fall 2022 to summer 2023</a:t>
            </a:r>
          </a:p>
          <a:p>
            <a:pPr lvl="0"/>
            <a:r>
              <a:rPr lang="en-CA" sz="2400" dirty="0">
                <a:latin typeface="+mn-lt"/>
              </a:rPr>
              <a:t>Collection: </a:t>
            </a:r>
            <a:r>
              <a:rPr lang="en-CA" sz="2400" dirty="0">
                <a:solidFill>
                  <a:srgbClr val="00B050"/>
                </a:solidFill>
                <a:latin typeface="+mn-lt"/>
              </a:rPr>
              <a:t>September 2023</a:t>
            </a:r>
          </a:p>
          <a:p>
            <a:endParaRPr lang="en-CA" altLang="en-US" dirty="0"/>
          </a:p>
        </p:txBody>
      </p:sp>
      <p:sp>
        <p:nvSpPr>
          <p:cNvPr id="2" name="Slide Number Placeholder 1">
            <a:extLst>
              <a:ext uri="{FF2B5EF4-FFF2-40B4-BE49-F238E27FC236}">
                <a16:creationId xmlns:a16="http://schemas.microsoft.com/office/drawing/2014/main" id="{EC8D6930-C2CB-408C-ABD7-74933A300FED}"/>
              </a:ext>
            </a:extLst>
          </p:cNvPr>
          <p:cNvSpPr>
            <a:spLocks noGrp="1"/>
          </p:cNvSpPr>
          <p:nvPr>
            <p:ph type="sldNum" sz="quarter" idx="12"/>
          </p:nvPr>
        </p:nvSpPr>
        <p:spPr/>
        <p:txBody>
          <a:bodyPr/>
          <a:lstStyle/>
          <a:p>
            <a:fld id="{EDB761FF-D525-D64B-8909-8CF25B3FD48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389791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0977" y="691249"/>
            <a:ext cx="11018439" cy="604665"/>
          </a:xfrm>
        </p:spPr>
        <p:txBody>
          <a:bodyPr>
            <a:normAutofit/>
          </a:bodyPr>
          <a:lstStyle/>
          <a:p>
            <a:r>
              <a:rPr lang="en-CA" altLang="fr-FR" sz="3200" b="1" dirty="0">
                <a:latin typeface="+mn-lt"/>
              </a:rPr>
              <a:t>Releases</a:t>
            </a:r>
            <a:endParaRPr lang="en-CA" sz="3200" b="1" dirty="0">
              <a:latin typeface="+mn-lt"/>
            </a:endParaRPr>
          </a:p>
        </p:txBody>
      </p:sp>
      <p:sp>
        <p:nvSpPr>
          <p:cNvPr id="5" name="Content Placeholder 2"/>
          <p:cNvSpPr>
            <a:spLocks noGrp="1"/>
          </p:cNvSpPr>
          <p:nvPr>
            <p:ph idx="1"/>
          </p:nvPr>
        </p:nvSpPr>
        <p:spPr>
          <a:xfrm>
            <a:off x="116700" y="1510748"/>
            <a:ext cx="10515600" cy="4449785"/>
          </a:xfrm>
        </p:spPr>
        <p:txBody>
          <a:bodyPr>
            <a:normAutofit fontScale="32500" lnSpcReduction="20000"/>
          </a:bodyPr>
          <a:lstStyle/>
          <a:p>
            <a:r>
              <a:rPr lang="en-CA" sz="5500" dirty="0">
                <a:latin typeface="+mn-lt"/>
              </a:rPr>
              <a:t>Insights on Canadian Society</a:t>
            </a:r>
          </a:p>
          <a:p>
            <a:pPr marL="0" indent="0">
              <a:buNone/>
            </a:pPr>
            <a:r>
              <a:rPr lang="en-CA" sz="5500" dirty="0">
                <a:latin typeface="+mn-lt"/>
              </a:rPr>
              <a:t>Volunteering counts: Formal and informal contributions of Canadians in 2018</a:t>
            </a:r>
          </a:p>
          <a:p>
            <a:pPr marL="0" indent="0">
              <a:buNone/>
            </a:pPr>
            <a:r>
              <a:rPr lang="en-CA" sz="5500" u="sng" dirty="0">
                <a:latin typeface="+mn-lt"/>
                <a:hlinkClick r:id="rId3"/>
              </a:rPr>
              <a:t>https://www150.statcan.gc.ca/n1/pub/75-006-x/2021001/article/00002-eng.htm</a:t>
            </a:r>
            <a:endParaRPr lang="en-CA" sz="5500" dirty="0">
              <a:latin typeface="+mn-lt"/>
            </a:endParaRPr>
          </a:p>
          <a:p>
            <a:pPr marL="0" indent="0">
              <a:buNone/>
            </a:pPr>
            <a:r>
              <a:rPr lang="en-CA" sz="5500" u="sng" dirty="0">
                <a:latin typeface="+mn-lt"/>
                <a:hlinkClick r:id="rId4"/>
              </a:rPr>
              <a:t>https://www150.statcan.gc.ca/n1/pub/11-627-m/11-627-m2021035-eng.htm</a:t>
            </a:r>
            <a:endParaRPr lang="en-CA" sz="5500" dirty="0">
              <a:latin typeface="+mn-lt"/>
            </a:endParaRPr>
          </a:p>
          <a:p>
            <a:pPr marL="0" indent="0">
              <a:buNone/>
            </a:pPr>
            <a:endParaRPr lang="en-CA" sz="5500" dirty="0">
              <a:latin typeface="+mn-lt"/>
            </a:endParaRPr>
          </a:p>
          <a:p>
            <a:r>
              <a:rPr lang="en-CA" sz="5500" dirty="0">
                <a:latin typeface="+mn-lt"/>
              </a:rPr>
              <a:t>Volunteering in Canada: Challenges and opportunities during the COVID-19 pandemic</a:t>
            </a:r>
          </a:p>
          <a:p>
            <a:pPr marL="0" indent="0">
              <a:buNone/>
            </a:pPr>
            <a:r>
              <a:rPr lang="en-CA" sz="5500" u="sng" dirty="0">
                <a:latin typeface="+mn-lt"/>
                <a:hlinkClick r:id="rId5"/>
              </a:rPr>
              <a:t>https://www150.statcan.gc.ca/n1/pub/45-28-0001/2020001/article/00037-eng.htm</a:t>
            </a:r>
            <a:endParaRPr lang="en-CA" sz="5500" dirty="0">
              <a:latin typeface="+mn-lt"/>
            </a:endParaRPr>
          </a:p>
          <a:p>
            <a:pPr marL="0" indent="0">
              <a:buNone/>
            </a:pPr>
            <a:endParaRPr lang="en-CA" sz="5500" dirty="0">
              <a:latin typeface="+mn-lt"/>
            </a:endParaRPr>
          </a:p>
          <a:p>
            <a:r>
              <a:rPr lang="en-CA" sz="5500" dirty="0">
                <a:latin typeface="+mn-lt"/>
              </a:rPr>
              <a:t>CODR tables</a:t>
            </a:r>
          </a:p>
          <a:p>
            <a:pPr marL="0" indent="0">
              <a:buNone/>
            </a:pPr>
            <a:r>
              <a:rPr lang="en-CA" sz="5500" dirty="0">
                <a:latin typeface="+mn-lt"/>
              </a:rPr>
              <a:t>Donor rate and average annual donations, by ...</a:t>
            </a:r>
          </a:p>
          <a:p>
            <a:pPr marL="0" indent="0">
              <a:buNone/>
            </a:pPr>
            <a:r>
              <a:rPr lang="en-CA" sz="5500" u="sng" dirty="0">
                <a:latin typeface="+mn-lt"/>
                <a:hlinkClick r:id="rId6"/>
              </a:rPr>
              <a:t>https://www150.statcan.gc.ca/t1/tbl1/en/tv.action?pid=4510003201</a:t>
            </a:r>
            <a:endParaRPr lang="en-CA" sz="5500" dirty="0">
              <a:latin typeface="+mn-lt"/>
            </a:endParaRPr>
          </a:p>
          <a:p>
            <a:pPr marL="0" indent="0">
              <a:buNone/>
            </a:pPr>
            <a:endParaRPr lang="en-CA" sz="5500" dirty="0">
              <a:latin typeface="+mn-lt"/>
            </a:endParaRPr>
          </a:p>
          <a:p>
            <a:pPr marL="0" indent="0">
              <a:buNone/>
            </a:pPr>
            <a:r>
              <a:rPr lang="en-CA" sz="5500" dirty="0">
                <a:latin typeface="+mn-lt"/>
              </a:rPr>
              <a:t>Volunteer rate and average annual volunteer hours, by definition of volunteering and ...</a:t>
            </a:r>
          </a:p>
          <a:p>
            <a:pPr marL="0" indent="0">
              <a:buNone/>
            </a:pPr>
            <a:r>
              <a:rPr lang="en-CA" sz="5500" u="sng" dirty="0">
                <a:latin typeface="+mn-lt"/>
                <a:hlinkClick r:id="rId7"/>
              </a:rPr>
              <a:t>https://www150.statcan.gc.ca/t1/tbl1/en/tv.action?pid=4510004001</a:t>
            </a:r>
            <a:endParaRPr lang="en-CA" sz="5500" dirty="0">
              <a:latin typeface="+mn-lt"/>
            </a:endParaRPr>
          </a:p>
          <a:p>
            <a:pPr marL="0" indent="0">
              <a:buNone/>
            </a:pPr>
            <a:endParaRPr lang="en-CA" dirty="0"/>
          </a:p>
        </p:txBody>
      </p:sp>
      <p:sp>
        <p:nvSpPr>
          <p:cNvPr id="4" name="Slide Number Placeholder 3"/>
          <p:cNvSpPr>
            <a:spLocks noGrp="1"/>
          </p:cNvSpPr>
          <p:nvPr>
            <p:ph type="sldNum" sz="quarter" idx="12"/>
          </p:nvPr>
        </p:nvSpPr>
        <p:spPr/>
        <p:txBody>
          <a:bodyPr/>
          <a:lstStyle/>
          <a:p>
            <a:fld id="{EDB761FF-D525-D64B-8909-8CF25B3FD480}" type="slidenum">
              <a:rPr lang="en-US" smtClean="0"/>
              <a:pPr/>
              <a:t>42</a:t>
            </a:fld>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0868" y="98797"/>
            <a:ext cx="3801132" cy="5766414"/>
          </a:xfrm>
          <a:prstGeom prst="rect">
            <a:avLst/>
          </a:prstGeom>
        </p:spPr>
      </p:pic>
    </p:spTree>
    <p:extLst>
      <p:ext uri="{BB962C8B-B14F-4D97-AF65-F5344CB8AC3E}">
        <p14:creationId xmlns:p14="http://schemas.microsoft.com/office/powerpoint/2010/main" val="3315459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solidFill>
                  <a:prstClr val="black"/>
                </a:solidFill>
              </a:rPr>
              <a:pPr/>
              <a:t>43</a:t>
            </a:fld>
            <a:endParaRPr lang="en-US" dirty="0">
              <a:solidFill>
                <a:prstClr val="black"/>
              </a:solidFill>
            </a:endParaRPr>
          </a:p>
        </p:txBody>
      </p:sp>
      <p:sp>
        <p:nvSpPr>
          <p:cNvPr id="7" name="Content Placeholder 2">
            <a:extLst>
              <a:ext uri="{FF2B5EF4-FFF2-40B4-BE49-F238E27FC236}">
                <a16:creationId xmlns:a16="http://schemas.microsoft.com/office/drawing/2014/main" id="{40B03555-9ABE-4D0E-A0C6-02E04E81978E}"/>
              </a:ext>
            </a:extLst>
          </p:cNvPr>
          <p:cNvSpPr txBox="1">
            <a:spLocks/>
          </p:cNvSpPr>
          <p:nvPr/>
        </p:nvSpPr>
        <p:spPr>
          <a:xfrm>
            <a:off x="0" y="1079368"/>
            <a:ext cx="12192000" cy="4699265"/>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itchFamily="34" charset="0"/>
              <a:buNone/>
            </a:pPr>
            <a:endParaRPr lang="en-CA" sz="3600" dirty="0">
              <a:solidFill>
                <a:prstClr val="black"/>
              </a:solidFill>
            </a:endParaRPr>
          </a:p>
          <a:p>
            <a:pPr algn="ctr">
              <a:buFont typeface="Arial" pitchFamily="34" charset="0"/>
              <a:buNone/>
            </a:pPr>
            <a:endParaRPr lang="en-CA" sz="3600" dirty="0">
              <a:solidFill>
                <a:prstClr val="black"/>
              </a:solidFill>
            </a:endParaRPr>
          </a:p>
          <a:p>
            <a:pPr algn="ctr">
              <a:buFont typeface="Arial" pitchFamily="34" charset="0"/>
              <a:buNone/>
            </a:pPr>
            <a:r>
              <a:rPr lang="fr-CA" sz="3600" b="1" dirty="0" err="1">
                <a:solidFill>
                  <a:prstClr val="black"/>
                </a:solidFill>
                <a:latin typeface="Calibri" panose="020F0502020204030204" pitchFamily="34" charset="0"/>
                <a:ea typeface="Cambria" panose="02040503050406030204" pitchFamily="18" charset="0"/>
                <a:cs typeface="Calibri" panose="020F0502020204030204" pitchFamily="34" charset="0"/>
              </a:rPr>
              <a:t>Thank</a:t>
            </a:r>
            <a:r>
              <a:rPr lang="fr-CA" sz="36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fr-CA" sz="3600" b="1" dirty="0" err="1">
                <a:solidFill>
                  <a:prstClr val="black"/>
                </a:solidFill>
                <a:latin typeface="Calibri" panose="020F0502020204030204" pitchFamily="34" charset="0"/>
                <a:ea typeface="Cambria" panose="02040503050406030204" pitchFamily="18" charset="0"/>
                <a:cs typeface="Calibri" panose="020F0502020204030204" pitchFamily="34" charset="0"/>
              </a:rPr>
              <a:t>you</a:t>
            </a:r>
            <a:r>
              <a:rPr lang="fr-CA" sz="3600" b="1" dirty="0">
                <a:solidFill>
                  <a:prstClr val="black"/>
                </a:solidFill>
                <a:latin typeface="Calibri" panose="020F0502020204030204" pitchFamily="34" charset="0"/>
                <a:ea typeface="Cambria" panose="02040503050406030204" pitchFamily="18" charset="0"/>
                <a:cs typeface="Calibri" panose="020F0502020204030204" pitchFamily="34" charset="0"/>
              </a:rPr>
              <a:t>! / Merci !</a:t>
            </a:r>
          </a:p>
          <a:p>
            <a:pPr algn="ctr">
              <a:buFont typeface="Arial" pitchFamily="34" charset="0"/>
              <a:buNone/>
            </a:pPr>
            <a:endParaRPr lang="fr-CA" sz="3600" b="1" dirty="0">
              <a:solidFill>
                <a:prstClr val="black"/>
              </a:solidFill>
              <a:latin typeface="Calibri" panose="020F0502020204030204" pitchFamily="34" charset="0"/>
              <a:ea typeface="Cambria" panose="02040503050406030204" pitchFamily="18" charset="0"/>
              <a:cs typeface="Calibri" panose="020F0502020204030204" pitchFamily="34" charset="0"/>
            </a:endParaRPr>
          </a:p>
          <a:p>
            <a:pPr algn="ctr">
              <a:buFont typeface="Arial" pitchFamily="34" charset="0"/>
              <a:buNone/>
            </a:pPr>
            <a:r>
              <a:rPr lang="en-CA" sz="3600" b="1" dirty="0">
                <a:solidFill>
                  <a:prstClr val="black"/>
                </a:solidFill>
                <a:latin typeface="Calibri" panose="020F0502020204030204" pitchFamily="34" charset="0"/>
                <a:ea typeface="Cambria" panose="02040503050406030204" pitchFamily="18" charset="0"/>
                <a:cs typeface="Calibri" panose="020F0502020204030204" pitchFamily="34" charset="0"/>
              </a:rPr>
              <a:t>Questions?</a:t>
            </a:r>
          </a:p>
        </p:txBody>
      </p:sp>
      <p:pic>
        <p:nvPicPr>
          <p:cNvPr id="5" name="Picture 4">
            <a:extLst>
              <a:ext uri="{FF2B5EF4-FFF2-40B4-BE49-F238E27FC236}">
                <a16:creationId xmlns:a16="http://schemas.microsoft.com/office/drawing/2014/main" id="{54C33F91-4DB6-48B0-B905-3B2E225A5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40138"/>
            <a:ext cx="3861786" cy="2993457"/>
          </a:xfrm>
          <a:prstGeom prst="rect">
            <a:avLst/>
          </a:prstGeom>
        </p:spPr>
      </p:pic>
    </p:spTree>
    <p:extLst>
      <p:ext uri="{BB962C8B-B14F-4D97-AF65-F5344CB8AC3E}">
        <p14:creationId xmlns:p14="http://schemas.microsoft.com/office/powerpoint/2010/main" val="425483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2438E87-6CCE-4187-95EE-6E586F470B12}"/>
              </a:ext>
            </a:extLst>
          </p:cNvPr>
          <p:cNvSpPr>
            <a:spLocks noGrp="1"/>
          </p:cNvSpPr>
          <p:nvPr>
            <p:ph type="title"/>
          </p:nvPr>
        </p:nvSpPr>
        <p:spPr>
          <a:xfrm>
            <a:off x="622987" y="754457"/>
            <a:ext cx="10845800" cy="535531"/>
          </a:xfrm>
        </p:spPr>
        <p:txBody>
          <a:bodyPr>
            <a:spAutoFit/>
          </a:bodyPr>
          <a:lstStyle/>
          <a:p>
            <a:pPr algn="ctr"/>
            <a:r>
              <a:rPr lang="en-CA" sz="3200" b="1" dirty="0">
                <a:latin typeface="+mn-lt"/>
              </a:rPr>
              <a:t>GENERAL SOCIAL STATISTICS PROGRAM</a:t>
            </a:r>
          </a:p>
        </p:txBody>
      </p:sp>
      <p:sp>
        <p:nvSpPr>
          <p:cNvPr id="8" name="Slide Number Placeholder 4">
            <a:extLst>
              <a:ext uri="{FF2B5EF4-FFF2-40B4-BE49-F238E27FC236}">
                <a16:creationId xmlns:a16="http://schemas.microsoft.com/office/drawing/2014/main" id="{B008782A-ACFA-4397-BFE6-15C3B2219298}"/>
              </a:ext>
            </a:extLst>
          </p:cNvPr>
          <p:cNvSpPr>
            <a:spLocks noGrp="1"/>
          </p:cNvSpPr>
          <p:nvPr>
            <p:ph type="sldNum" sz="quarter" idx="12"/>
          </p:nvPr>
        </p:nvSpPr>
        <p:spPr>
          <a:xfrm>
            <a:off x="11857038" y="5961063"/>
            <a:ext cx="334962" cy="254000"/>
          </a:xfrm>
          <a:prstGeom prst="rect">
            <a:avLst/>
          </a:prstGeom>
        </p:spPr>
        <p:txBody>
          <a:bodyPr/>
          <a:lstStyle/>
          <a:p>
            <a:pPr>
              <a:defRPr/>
            </a:pPr>
            <a:fld id="{EDB761FF-D525-D64B-8909-8CF25B3FD480}" type="slidenum">
              <a:rPr lang="en-US" sz="1100" smtClean="0">
                <a:solidFill>
                  <a:prstClr val="black"/>
                </a:solidFill>
              </a:rPr>
              <a:pPr>
                <a:defRPr/>
              </a:pPr>
              <a:t>5</a:t>
            </a:fld>
            <a:endParaRPr lang="en-US" sz="1100" dirty="0">
              <a:solidFill>
                <a:prstClr val="black"/>
              </a:solidFill>
            </a:endParaRPr>
          </a:p>
        </p:txBody>
      </p:sp>
      <p:sp>
        <p:nvSpPr>
          <p:cNvPr id="22" name="Content Placeholder 3">
            <a:extLst>
              <a:ext uri="{FF2B5EF4-FFF2-40B4-BE49-F238E27FC236}">
                <a16:creationId xmlns:a16="http://schemas.microsoft.com/office/drawing/2014/main" id="{EA387FCD-DA00-41B2-86E9-66101AF1519B}"/>
              </a:ext>
            </a:extLst>
          </p:cNvPr>
          <p:cNvSpPr txBox="1">
            <a:spLocks/>
          </p:cNvSpPr>
          <p:nvPr/>
        </p:nvSpPr>
        <p:spPr>
          <a:xfrm>
            <a:off x="183223" y="2083638"/>
            <a:ext cx="7029715" cy="4231928"/>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MT Std" panose="020B0402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MT Std" panose="020B0402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MT Std" panose="020B0402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MT Std" panose="020B0402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defRPr/>
            </a:pPr>
            <a:r>
              <a:rPr lang="en-CA" b="1" dirty="0">
                <a:solidFill>
                  <a:prstClr val="black"/>
                </a:solidFill>
                <a:latin typeface="Arial" panose="020B0604020202020204" pitchFamily="34" charset="0"/>
                <a:cs typeface="Arial" panose="020B0604020202020204" pitchFamily="34" charset="0"/>
              </a:rPr>
              <a:t>Rich analytical files </a:t>
            </a:r>
            <a:r>
              <a:rPr lang="en-CA" dirty="0">
                <a:solidFill>
                  <a:prstClr val="black"/>
                </a:solidFill>
                <a:latin typeface="Arial" panose="020B0604020202020204" pitchFamily="34" charset="0"/>
                <a:cs typeface="Arial" panose="020B0604020202020204" pitchFamily="34" charset="0"/>
              </a:rPr>
              <a:t>provided by in-depth surveys enable nuanced analyses that support “deep dives” into the social conditions of Canadians (for example, Time Use, Families, Victimization, etc.)</a:t>
            </a:r>
          </a:p>
          <a:p>
            <a:pPr>
              <a:spcBef>
                <a:spcPts val="0"/>
              </a:spcBef>
              <a:spcAft>
                <a:spcPts val="2400"/>
              </a:spcAft>
              <a:defRPr/>
            </a:pPr>
            <a:r>
              <a:rPr lang="en-CA" dirty="0">
                <a:solidFill>
                  <a:prstClr val="black"/>
                </a:solidFill>
                <a:latin typeface="Arial" panose="020B0604020202020204" pitchFamily="34" charset="0"/>
                <a:cs typeface="Arial" panose="020B0604020202020204" pitchFamily="34" charset="0"/>
              </a:rPr>
              <a:t>Use of </a:t>
            </a:r>
            <a:r>
              <a:rPr lang="en-CA" b="1" dirty="0">
                <a:solidFill>
                  <a:prstClr val="black"/>
                </a:solidFill>
                <a:latin typeface="Arial" panose="020B0604020202020204" pitchFamily="34" charset="0"/>
                <a:cs typeface="Arial" panose="020B0604020202020204" pitchFamily="34" charset="0"/>
              </a:rPr>
              <a:t>administrative data, modelling, and modernized survey vehicles </a:t>
            </a:r>
            <a:r>
              <a:rPr lang="en-CA" dirty="0">
                <a:solidFill>
                  <a:prstClr val="black"/>
                </a:solidFill>
                <a:latin typeface="Arial" panose="020B0604020202020204" pitchFamily="34" charset="0"/>
                <a:cs typeface="Arial" panose="020B0604020202020204" pitchFamily="34" charset="0"/>
              </a:rPr>
              <a:t>allows for data integration, improved timeliness, and reduced respondent burden</a:t>
            </a:r>
          </a:p>
          <a:p>
            <a:pPr>
              <a:spcBef>
                <a:spcPts val="0"/>
              </a:spcBef>
              <a:spcAft>
                <a:spcPts val="2400"/>
              </a:spcAft>
              <a:defRPr/>
            </a:pPr>
            <a:r>
              <a:rPr lang="en-CA" dirty="0">
                <a:solidFill>
                  <a:prstClr val="black"/>
                </a:solidFill>
                <a:latin typeface="Arial" panose="020B0604020202020204" pitchFamily="34" charset="0"/>
                <a:cs typeface="Arial" panose="020B0604020202020204" pitchFamily="34" charset="0"/>
              </a:rPr>
              <a:t>Greater ability to </a:t>
            </a:r>
            <a:r>
              <a:rPr lang="en-CA" b="1" dirty="0">
                <a:solidFill>
                  <a:prstClr val="black"/>
                </a:solidFill>
                <a:latin typeface="Arial" panose="020B0604020202020204" pitchFamily="34" charset="0"/>
                <a:cs typeface="Arial" panose="020B0604020202020204" pitchFamily="34" charset="0"/>
              </a:rPr>
              <a:t>disaggregate estimates </a:t>
            </a:r>
            <a:r>
              <a:rPr lang="en-CA" dirty="0">
                <a:solidFill>
                  <a:prstClr val="black"/>
                </a:solidFill>
                <a:latin typeface="Arial" panose="020B0604020202020204" pitchFamily="34" charset="0"/>
                <a:cs typeface="Arial" panose="020B0604020202020204" pitchFamily="34" charset="0"/>
              </a:rPr>
              <a:t>through enhanced sample power, beginning with Social Identity (2020), to better understand experiences of diverse groups of Canadians</a:t>
            </a:r>
            <a:endParaRPr lang="en-CA" sz="1800" dirty="0">
              <a:solidFill>
                <a:prstClr val="black"/>
              </a:solidFill>
              <a:latin typeface="Arial" panose="020B0604020202020204" pitchFamily="34" charset="0"/>
              <a:cs typeface="Arial" panose="020B0604020202020204" pitchFamily="34" charset="0"/>
            </a:endParaRPr>
          </a:p>
          <a:p>
            <a:pPr>
              <a:spcBef>
                <a:spcPts val="0"/>
              </a:spcBef>
              <a:spcAft>
                <a:spcPts val="2400"/>
              </a:spcAft>
            </a:pPr>
            <a:r>
              <a:rPr lang="en-CA" dirty="0">
                <a:solidFill>
                  <a:prstClr val="black"/>
                </a:solidFill>
                <a:latin typeface="Arial" panose="020B0604020202020204" pitchFamily="34" charset="0"/>
                <a:cs typeface="Arial" panose="020B0604020202020204" pitchFamily="34" charset="0"/>
              </a:rPr>
              <a:t>Strong program </a:t>
            </a:r>
            <a:r>
              <a:rPr lang="en-CA" b="1" dirty="0">
                <a:solidFill>
                  <a:prstClr val="black"/>
                </a:solidFill>
                <a:latin typeface="Arial" panose="020B0604020202020204" pitchFamily="34" charset="0"/>
                <a:cs typeface="Arial" panose="020B0604020202020204" pitchFamily="34" charset="0"/>
              </a:rPr>
              <a:t>governance</a:t>
            </a:r>
            <a:r>
              <a:rPr lang="en-CA" dirty="0">
                <a:solidFill>
                  <a:prstClr val="black"/>
                </a:solidFill>
                <a:latin typeface="Arial" panose="020B0604020202020204" pitchFamily="34" charset="0"/>
                <a:cs typeface="Arial" panose="020B0604020202020204" pitchFamily="34" charset="0"/>
              </a:rPr>
              <a:t> and expanded </a:t>
            </a:r>
            <a:r>
              <a:rPr lang="en-CA" b="1" dirty="0">
                <a:solidFill>
                  <a:prstClr val="black"/>
                </a:solidFill>
                <a:latin typeface="Arial" panose="020B0604020202020204" pitchFamily="34" charset="0"/>
                <a:cs typeface="Arial" panose="020B0604020202020204" pitchFamily="34" charset="0"/>
              </a:rPr>
              <a:t>engagement</a:t>
            </a:r>
            <a:r>
              <a:rPr lang="en-CA" dirty="0">
                <a:solidFill>
                  <a:prstClr val="black"/>
                </a:solidFill>
                <a:latin typeface="Arial" panose="020B0604020202020204" pitchFamily="34" charset="0"/>
                <a:cs typeface="Arial" panose="020B0604020202020204" pitchFamily="34" charset="0"/>
              </a:rPr>
              <a:t> with partners and stakeholders through a re-established Social Conditions Advisory Committee and Steering Committee</a:t>
            </a:r>
          </a:p>
          <a:p>
            <a:pPr>
              <a:spcBef>
                <a:spcPts val="0"/>
              </a:spcBef>
              <a:spcAft>
                <a:spcPts val="2400"/>
              </a:spcAft>
            </a:pPr>
            <a:endParaRPr lang="en-CA" sz="180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1AD81EC7-AAB8-4C28-A486-5B3F0BB761DA}"/>
              </a:ext>
            </a:extLst>
          </p:cNvPr>
          <p:cNvSpPr txBox="1"/>
          <p:nvPr/>
        </p:nvSpPr>
        <p:spPr>
          <a:xfrm>
            <a:off x="1461877" y="1277137"/>
            <a:ext cx="9168019" cy="707886"/>
          </a:xfrm>
          <a:prstGeom prst="rect">
            <a:avLst/>
          </a:prstGeom>
          <a:noFill/>
        </p:spPr>
        <p:txBody>
          <a:bodyPr wrap="square" rtlCol="0">
            <a:spAutoFit/>
          </a:bodyPr>
          <a:lstStyle/>
          <a:p>
            <a:pPr indent="-342900"/>
            <a:r>
              <a:rPr lang="en-CA" sz="2000" b="1" dirty="0">
                <a:solidFill>
                  <a:srgbClr val="002060"/>
                </a:solidFill>
              </a:rPr>
              <a:t>Providing information on specific social policy issues of current emerging interest and to understand changes in the living conditions and well-being of Canadians over time </a:t>
            </a:r>
          </a:p>
        </p:txBody>
      </p:sp>
      <p:pic>
        <p:nvPicPr>
          <p:cNvPr id="3" name="Picture 2">
            <a:extLst>
              <a:ext uri="{FF2B5EF4-FFF2-40B4-BE49-F238E27FC236}">
                <a16:creationId xmlns:a16="http://schemas.microsoft.com/office/drawing/2014/main" id="{15FF01CE-E76C-47AF-AD24-796B17B25A11}"/>
              </a:ext>
            </a:extLst>
          </p:cNvPr>
          <p:cNvPicPr>
            <a:picLocks noChangeAspect="1"/>
          </p:cNvPicPr>
          <p:nvPr/>
        </p:nvPicPr>
        <p:blipFill>
          <a:blip r:embed="rId3"/>
          <a:stretch>
            <a:fillRect/>
          </a:stretch>
        </p:blipFill>
        <p:spPr>
          <a:xfrm>
            <a:off x="7274211" y="2084051"/>
            <a:ext cx="4244689" cy="4347938"/>
          </a:xfrm>
          <a:prstGeom prst="rect">
            <a:avLst/>
          </a:prstGeom>
        </p:spPr>
      </p:pic>
    </p:spTree>
    <p:extLst>
      <p:ext uri="{BB962C8B-B14F-4D97-AF65-F5344CB8AC3E}">
        <p14:creationId xmlns:p14="http://schemas.microsoft.com/office/powerpoint/2010/main" val="278808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p:cNvSpPr>
          <p:nvPr/>
        </p:nvSpPr>
        <p:spPr>
          <a:xfrm>
            <a:off x="234494" y="1499395"/>
            <a:ext cx="2748862" cy="649428"/>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CA" dirty="0">
                <a:solidFill>
                  <a:prstClr val="black"/>
                </a:solidFill>
              </a:rPr>
              <a:t>Should </a:t>
            </a:r>
          </a:p>
        </p:txBody>
      </p:sp>
      <p:sp>
        <p:nvSpPr>
          <p:cNvPr id="31" name="Rectangle 30"/>
          <p:cNvSpPr>
            <a:spLocks/>
          </p:cNvSpPr>
          <p:nvPr/>
        </p:nvSpPr>
        <p:spPr>
          <a:xfrm>
            <a:off x="221194" y="2258728"/>
            <a:ext cx="2748862" cy="379273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CA" dirty="0">
              <a:solidFill>
                <a:prstClr val="black"/>
              </a:solidFill>
            </a:endParaRPr>
          </a:p>
        </p:txBody>
      </p:sp>
      <p:sp>
        <p:nvSpPr>
          <p:cNvPr id="32" name="Title 1"/>
          <p:cNvSpPr>
            <a:spLocks noGrp="1"/>
          </p:cNvSpPr>
          <p:nvPr>
            <p:ph type="title"/>
          </p:nvPr>
        </p:nvSpPr>
        <p:spPr>
          <a:xfrm>
            <a:off x="177282" y="870336"/>
            <a:ext cx="11625487" cy="538544"/>
          </a:xfrm>
        </p:spPr>
        <p:txBody>
          <a:bodyPr/>
          <a:lstStyle/>
          <a:p>
            <a:r>
              <a:rPr lang="en-CA" sz="2800" b="1" spc="100" dirty="0">
                <a:latin typeface="+mn-lt"/>
              </a:rPr>
              <a:t>Providing data to key indicator frameworks</a:t>
            </a:r>
            <a:br>
              <a:rPr lang="en-CA" sz="2800" b="1" spc="100" dirty="0">
                <a:latin typeface="+mn-lt"/>
              </a:rPr>
            </a:br>
            <a:r>
              <a:rPr lang="en-CA" b="1" i="1" spc="100" dirty="0">
                <a:solidFill>
                  <a:schemeClr val="accent1">
                    <a:lumMod val="50000"/>
                  </a:schemeClr>
                </a:solidFill>
                <a:latin typeface="+mn-lt"/>
              </a:rPr>
              <a:t>Social Inclusion, Quality of Life, Gender Result, Canadian Indicator </a:t>
            </a:r>
            <a:endParaRPr lang="en-CA" sz="2800" i="1" dirty="0">
              <a:solidFill>
                <a:schemeClr val="accent1">
                  <a:lumMod val="50000"/>
                </a:schemeClr>
              </a:solidFill>
              <a:latin typeface="+mn-lt"/>
            </a:endParaRPr>
          </a:p>
        </p:txBody>
      </p:sp>
      <p:sp>
        <p:nvSpPr>
          <p:cNvPr id="33" name="Content Placeholder 2"/>
          <p:cNvSpPr>
            <a:spLocks noGrp="1"/>
          </p:cNvSpPr>
          <p:nvPr>
            <p:ph sz="half" idx="1"/>
          </p:nvPr>
        </p:nvSpPr>
        <p:spPr>
          <a:xfrm>
            <a:off x="247793" y="2275146"/>
            <a:ext cx="2722264" cy="3541454"/>
          </a:xfrm>
          <a:solidFill>
            <a:schemeClr val="bg1">
              <a:lumMod val="95000"/>
            </a:schemeClr>
          </a:solidFill>
        </p:spPr>
        <p:txBody>
          <a:bodyPr>
            <a:noAutofit/>
          </a:bodyPr>
          <a:lstStyle/>
          <a:p>
            <a:r>
              <a:rPr lang="en-CA" sz="1800" dirty="0">
                <a:latin typeface="+mn-lt"/>
              </a:rPr>
              <a:t>Job quality</a:t>
            </a:r>
          </a:p>
          <a:p>
            <a:r>
              <a:rPr lang="en-CA" sz="1800" dirty="0">
                <a:latin typeface="+mn-lt"/>
              </a:rPr>
              <a:t>Subjective well being</a:t>
            </a:r>
          </a:p>
          <a:p>
            <a:r>
              <a:rPr lang="en-CA" sz="1800" dirty="0">
                <a:latin typeface="+mn-lt"/>
              </a:rPr>
              <a:t>Life satisfaction</a:t>
            </a:r>
          </a:p>
          <a:p>
            <a:r>
              <a:rPr lang="en-CA" sz="1800" dirty="0">
                <a:latin typeface="+mn-lt"/>
              </a:rPr>
              <a:t>Time Use</a:t>
            </a:r>
          </a:p>
          <a:p>
            <a:pPr marL="0" indent="0">
              <a:buNone/>
            </a:pPr>
            <a:endParaRPr lang="en-CA" sz="1800" dirty="0">
              <a:latin typeface="+mj-lt"/>
            </a:endParaRPr>
          </a:p>
        </p:txBody>
      </p:sp>
      <p:sp>
        <p:nvSpPr>
          <p:cNvPr id="35" name="TextBox 34"/>
          <p:cNvSpPr txBox="1">
            <a:spLocks/>
          </p:cNvSpPr>
          <p:nvPr/>
        </p:nvSpPr>
        <p:spPr>
          <a:xfrm>
            <a:off x="364784" y="1562720"/>
            <a:ext cx="2416516" cy="386849"/>
          </a:xfrm>
          <a:prstGeom prst="rect">
            <a:avLst/>
          </a:prstGeom>
          <a:solidFill>
            <a:schemeClr val="bg1">
              <a:lumMod val="95000"/>
            </a:schemeClr>
          </a:solidFill>
        </p:spPr>
        <p:txBody>
          <a:bodyPr wrap="square" rtlCol="0">
            <a:spAutoFit/>
          </a:bodyPr>
          <a:lstStyle/>
          <a:p>
            <a:pPr algn="ctr">
              <a:defRPr/>
            </a:pPr>
            <a:r>
              <a:rPr lang="en-CA" sz="1900" b="1" dirty="0">
                <a:solidFill>
                  <a:prstClr val="black"/>
                </a:solidFill>
              </a:rPr>
              <a:t>Well-being</a:t>
            </a:r>
          </a:p>
        </p:txBody>
      </p:sp>
      <p:sp>
        <p:nvSpPr>
          <p:cNvPr id="36" name="Rectangle 35"/>
          <p:cNvSpPr>
            <a:spLocks/>
          </p:cNvSpPr>
          <p:nvPr/>
        </p:nvSpPr>
        <p:spPr>
          <a:xfrm>
            <a:off x="3246942" y="1500393"/>
            <a:ext cx="2748862" cy="649428"/>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CA" dirty="0">
              <a:solidFill>
                <a:prstClr val="black"/>
              </a:solidFill>
            </a:endParaRPr>
          </a:p>
        </p:txBody>
      </p:sp>
      <p:sp>
        <p:nvSpPr>
          <p:cNvPr id="37" name="Rectangle 36"/>
          <p:cNvSpPr>
            <a:spLocks/>
          </p:cNvSpPr>
          <p:nvPr/>
        </p:nvSpPr>
        <p:spPr>
          <a:xfrm>
            <a:off x="3256586" y="2260856"/>
            <a:ext cx="2748862" cy="379273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CA" dirty="0">
              <a:solidFill>
                <a:prstClr val="black"/>
              </a:solidFill>
            </a:endParaRPr>
          </a:p>
        </p:txBody>
      </p:sp>
      <p:sp>
        <p:nvSpPr>
          <p:cNvPr id="38" name="Content Placeholder 2"/>
          <p:cNvSpPr>
            <a:spLocks noGrp="1"/>
          </p:cNvSpPr>
          <p:nvPr>
            <p:ph sz="half" idx="1"/>
          </p:nvPr>
        </p:nvSpPr>
        <p:spPr>
          <a:xfrm>
            <a:off x="3283185" y="2277274"/>
            <a:ext cx="2708878" cy="3774184"/>
          </a:xfrm>
          <a:solidFill>
            <a:schemeClr val="bg1">
              <a:lumMod val="95000"/>
            </a:schemeClr>
          </a:solidFill>
        </p:spPr>
        <p:txBody>
          <a:bodyPr>
            <a:noAutofit/>
          </a:bodyPr>
          <a:lstStyle/>
          <a:p>
            <a:r>
              <a:rPr lang="en-CA" sz="1800" dirty="0">
                <a:latin typeface="+mn-lt"/>
              </a:rPr>
              <a:t>Voter participation</a:t>
            </a:r>
          </a:p>
          <a:p>
            <a:r>
              <a:rPr lang="en-CA" sz="1800" dirty="0">
                <a:latin typeface="+mn-lt"/>
              </a:rPr>
              <a:t>Political engagement</a:t>
            </a:r>
          </a:p>
          <a:p>
            <a:r>
              <a:rPr lang="en-CA" sz="1800" dirty="0">
                <a:latin typeface="+mn-lt"/>
              </a:rPr>
              <a:t>Trust in public and social institutions</a:t>
            </a:r>
          </a:p>
          <a:p>
            <a:r>
              <a:rPr lang="en-CA" sz="1800" dirty="0">
                <a:latin typeface="+mn-lt"/>
              </a:rPr>
              <a:t>Trust in government</a:t>
            </a:r>
          </a:p>
          <a:p>
            <a:r>
              <a:rPr lang="en-CA" sz="1800" dirty="0">
                <a:latin typeface="+mn-lt"/>
              </a:rPr>
              <a:t>Trust in justice system</a:t>
            </a:r>
          </a:p>
          <a:p>
            <a:pPr marL="0" indent="0">
              <a:buNone/>
            </a:pPr>
            <a:endParaRPr lang="en-CA" sz="1800" dirty="0">
              <a:latin typeface="+mj-lt"/>
            </a:endParaRPr>
          </a:p>
          <a:p>
            <a:pPr marL="0" indent="0">
              <a:buNone/>
            </a:pPr>
            <a:endParaRPr lang="en-CA" sz="1800" dirty="0">
              <a:latin typeface="+mj-lt"/>
            </a:endParaRPr>
          </a:p>
        </p:txBody>
      </p:sp>
      <p:sp>
        <p:nvSpPr>
          <p:cNvPr id="39" name="TextBox 38"/>
          <p:cNvSpPr txBox="1">
            <a:spLocks/>
          </p:cNvSpPr>
          <p:nvPr/>
        </p:nvSpPr>
        <p:spPr>
          <a:xfrm>
            <a:off x="3358920" y="1562720"/>
            <a:ext cx="2413000" cy="384721"/>
          </a:xfrm>
          <a:prstGeom prst="rect">
            <a:avLst/>
          </a:prstGeom>
          <a:solidFill>
            <a:schemeClr val="bg1">
              <a:lumMod val="95000"/>
            </a:schemeClr>
          </a:solidFill>
        </p:spPr>
        <p:txBody>
          <a:bodyPr wrap="square" rtlCol="0">
            <a:spAutoFit/>
          </a:bodyPr>
          <a:lstStyle/>
          <a:p>
            <a:pPr algn="ctr">
              <a:defRPr/>
            </a:pPr>
            <a:r>
              <a:rPr lang="en-CA" sz="1900" b="1" dirty="0">
                <a:solidFill>
                  <a:prstClr val="black"/>
                </a:solidFill>
              </a:rPr>
              <a:t>Good governance</a:t>
            </a:r>
          </a:p>
        </p:txBody>
      </p:sp>
      <p:sp>
        <p:nvSpPr>
          <p:cNvPr id="40" name="Rectangle 39"/>
          <p:cNvSpPr>
            <a:spLocks/>
          </p:cNvSpPr>
          <p:nvPr/>
        </p:nvSpPr>
        <p:spPr>
          <a:xfrm>
            <a:off x="9196176" y="1499860"/>
            <a:ext cx="2748862" cy="649428"/>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CA" dirty="0">
              <a:solidFill>
                <a:prstClr val="black"/>
              </a:solidFill>
            </a:endParaRPr>
          </a:p>
        </p:txBody>
      </p:sp>
      <p:sp>
        <p:nvSpPr>
          <p:cNvPr id="41" name="Rectangle 40"/>
          <p:cNvSpPr>
            <a:spLocks/>
          </p:cNvSpPr>
          <p:nvPr/>
        </p:nvSpPr>
        <p:spPr>
          <a:xfrm>
            <a:off x="9196176" y="2277274"/>
            <a:ext cx="2748862" cy="379273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CA" dirty="0">
              <a:solidFill>
                <a:prstClr val="black"/>
              </a:solidFill>
            </a:endParaRPr>
          </a:p>
        </p:txBody>
      </p:sp>
      <p:sp>
        <p:nvSpPr>
          <p:cNvPr id="48" name="Content Placeholder 2"/>
          <p:cNvSpPr>
            <a:spLocks noGrp="1"/>
          </p:cNvSpPr>
          <p:nvPr>
            <p:ph sz="half" idx="1"/>
          </p:nvPr>
        </p:nvSpPr>
        <p:spPr>
          <a:xfrm>
            <a:off x="9204147" y="2289390"/>
            <a:ext cx="2722264" cy="2637904"/>
          </a:xfrm>
          <a:solidFill>
            <a:schemeClr val="bg1">
              <a:lumMod val="95000"/>
            </a:schemeClr>
          </a:solidFill>
        </p:spPr>
        <p:txBody>
          <a:bodyPr>
            <a:noAutofit/>
          </a:bodyPr>
          <a:lstStyle/>
          <a:p>
            <a:r>
              <a:rPr lang="en-CA" sz="1800" dirty="0">
                <a:latin typeface="+mn-lt"/>
              </a:rPr>
              <a:t>Victimization</a:t>
            </a:r>
          </a:p>
          <a:p>
            <a:r>
              <a:rPr lang="en-CA" sz="1800" dirty="0">
                <a:latin typeface="+mn-lt"/>
              </a:rPr>
              <a:t>Discrimination</a:t>
            </a:r>
          </a:p>
          <a:p>
            <a:r>
              <a:rPr lang="en-CA" sz="1800" dirty="0">
                <a:latin typeface="+mn-lt"/>
              </a:rPr>
              <a:t>Hate crime</a:t>
            </a:r>
          </a:p>
          <a:p>
            <a:r>
              <a:rPr lang="en-CA" sz="1800" dirty="0">
                <a:latin typeface="+mn-lt"/>
              </a:rPr>
              <a:t>Cyber bullying</a:t>
            </a:r>
          </a:p>
          <a:p>
            <a:r>
              <a:rPr lang="en-CA" sz="1800" dirty="0">
                <a:latin typeface="+mn-lt"/>
              </a:rPr>
              <a:t>Perceptions of safety</a:t>
            </a:r>
          </a:p>
          <a:p>
            <a:pPr marL="0" indent="0">
              <a:buNone/>
            </a:pPr>
            <a:endParaRPr lang="en-CA" sz="1800" dirty="0">
              <a:latin typeface="+mj-lt"/>
            </a:endParaRPr>
          </a:p>
        </p:txBody>
      </p:sp>
      <p:sp>
        <p:nvSpPr>
          <p:cNvPr id="49" name="TextBox 48"/>
          <p:cNvSpPr txBox="1">
            <a:spLocks/>
          </p:cNvSpPr>
          <p:nvPr/>
        </p:nvSpPr>
        <p:spPr>
          <a:xfrm>
            <a:off x="9436100" y="1581266"/>
            <a:ext cx="2366669" cy="384721"/>
          </a:xfrm>
          <a:prstGeom prst="rect">
            <a:avLst/>
          </a:prstGeom>
          <a:solidFill>
            <a:schemeClr val="bg1">
              <a:lumMod val="95000"/>
            </a:schemeClr>
          </a:solidFill>
        </p:spPr>
        <p:txBody>
          <a:bodyPr wrap="square" rtlCol="0">
            <a:spAutoFit/>
          </a:bodyPr>
          <a:lstStyle/>
          <a:p>
            <a:pPr algn="ctr">
              <a:defRPr/>
            </a:pPr>
            <a:r>
              <a:rPr lang="en-CA" sz="1900" b="1" dirty="0">
                <a:solidFill>
                  <a:prstClr val="black"/>
                </a:solidFill>
              </a:rPr>
              <a:t>Safety</a:t>
            </a:r>
          </a:p>
        </p:txBody>
      </p:sp>
      <p:sp>
        <p:nvSpPr>
          <p:cNvPr id="50" name="Rectangle 49"/>
          <p:cNvSpPr>
            <a:spLocks/>
          </p:cNvSpPr>
          <p:nvPr/>
        </p:nvSpPr>
        <p:spPr>
          <a:xfrm>
            <a:off x="6201231" y="1490122"/>
            <a:ext cx="2748862" cy="649428"/>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CA" dirty="0">
              <a:solidFill>
                <a:prstClr val="black"/>
              </a:solidFill>
            </a:endParaRPr>
          </a:p>
        </p:txBody>
      </p:sp>
      <p:sp>
        <p:nvSpPr>
          <p:cNvPr id="51" name="Rectangle 50"/>
          <p:cNvSpPr>
            <a:spLocks/>
          </p:cNvSpPr>
          <p:nvPr/>
        </p:nvSpPr>
        <p:spPr>
          <a:xfrm>
            <a:off x="6219688" y="2279402"/>
            <a:ext cx="2748862" cy="379273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CA" dirty="0">
              <a:solidFill>
                <a:prstClr val="black"/>
              </a:solidFill>
            </a:endParaRPr>
          </a:p>
        </p:txBody>
      </p:sp>
      <p:sp>
        <p:nvSpPr>
          <p:cNvPr id="52" name="Content Placeholder 2"/>
          <p:cNvSpPr>
            <a:spLocks noGrp="1"/>
          </p:cNvSpPr>
          <p:nvPr>
            <p:ph sz="half" idx="1"/>
          </p:nvPr>
        </p:nvSpPr>
        <p:spPr>
          <a:xfrm>
            <a:off x="6237577" y="2287111"/>
            <a:ext cx="2722264" cy="3778440"/>
          </a:xfrm>
          <a:solidFill>
            <a:schemeClr val="bg1">
              <a:lumMod val="95000"/>
            </a:schemeClr>
          </a:solidFill>
        </p:spPr>
        <p:txBody>
          <a:bodyPr>
            <a:noAutofit/>
          </a:bodyPr>
          <a:lstStyle/>
          <a:p>
            <a:r>
              <a:rPr lang="en-CA" sz="1800" dirty="0">
                <a:latin typeface="+mn-lt"/>
              </a:rPr>
              <a:t>Participation in community activities/artistic events/sports</a:t>
            </a:r>
          </a:p>
          <a:p>
            <a:r>
              <a:rPr lang="en-CA" sz="1800" dirty="0">
                <a:latin typeface="+mn-lt"/>
              </a:rPr>
              <a:t>Volunteering/charitable donations</a:t>
            </a:r>
          </a:p>
          <a:p>
            <a:r>
              <a:rPr lang="en-CA" sz="1800" dirty="0">
                <a:latin typeface="+mn-lt"/>
              </a:rPr>
              <a:t>Sense of belonging/pride</a:t>
            </a:r>
          </a:p>
          <a:p>
            <a:r>
              <a:rPr lang="en-CA" sz="1800" dirty="0">
                <a:latin typeface="+mn-lt"/>
              </a:rPr>
              <a:t>Social networks</a:t>
            </a:r>
          </a:p>
          <a:p>
            <a:r>
              <a:rPr lang="en-CA" sz="1800" dirty="0">
                <a:latin typeface="+mn-lt"/>
              </a:rPr>
              <a:t>Perceptions of diversity</a:t>
            </a:r>
          </a:p>
          <a:p>
            <a:r>
              <a:rPr lang="en-CA" sz="1800" dirty="0">
                <a:latin typeface="+mn-lt"/>
              </a:rPr>
              <a:t>Trust in others</a:t>
            </a:r>
          </a:p>
        </p:txBody>
      </p:sp>
      <p:sp>
        <p:nvSpPr>
          <p:cNvPr id="53" name="TextBox 52"/>
          <p:cNvSpPr txBox="1">
            <a:spLocks/>
          </p:cNvSpPr>
          <p:nvPr/>
        </p:nvSpPr>
        <p:spPr>
          <a:xfrm>
            <a:off x="6237531" y="1580181"/>
            <a:ext cx="2712562" cy="377026"/>
          </a:xfrm>
          <a:prstGeom prst="rect">
            <a:avLst/>
          </a:prstGeom>
          <a:solidFill>
            <a:schemeClr val="bg1">
              <a:lumMod val="95000"/>
            </a:schemeClr>
          </a:solidFill>
        </p:spPr>
        <p:txBody>
          <a:bodyPr wrap="square" rtlCol="0">
            <a:spAutoFit/>
          </a:bodyPr>
          <a:lstStyle/>
          <a:p>
            <a:pPr algn="ctr">
              <a:defRPr/>
            </a:pPr>
            <a:r>
              <a:rPr lang="en-CA" sz="1850" b="1" dirty="0">
                <a:solidFill>
                  <a:prstClr val="black"/>
                </a:solidFill>
              </a:rPr>
              <a:t>Civic pride and belonging</a:t>
            </a:r>
          </a:p>
        </p:txBody>
      </p:sp>
      <p:sp>
        <p:nvSpPr>
          <p:cNvPr id="2" name="Slide Number Placeholder 1">
            <a:extLst>
              <a:ext uri="{FF2B5EF4-FFF2-40B4-BE49-F238E27FC236}">
                <a16:creationId xmlns:a16="http://schemas.microsoft.com/office/drawing/2014/main" id="{EA085C35-8BE9-4DA2-AF19-57D8F4232F57}"/>
              </a:ext>
            </a:extLst>
          </p:cNvPr>
          <p:cNvSpPr>
            <a:spLocks noGrp="1"/>
          </p:cNvSpPr>
          <p:nvPr>
            <p:ph type="sldNum" sz="quarter" idx="12"/>
          </p:nvPr>
        </p:nvSpPr>
        <p:spPr>
          <a:xfrm>
            <a:off x="11486205" y="6021496"/>
            <a:ext cx="333982" cy="254590"/>
          </a:xfrm>
        </p:spPr>
        <p:txBody>
          <a:bodyPr/>
          <a:lstStyle/>
          <a:p>
            <a:fld id="{EDB761FF-D525-D64B-8909-8CF25B3FD48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5757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23913"/>
            <a:ext cx="11536363" cy="538162"/>
          </a:xfrm>
          <a:prstGeom prst="rect">
            <a:avLst/>
          </a:prstGeom>
        </p:spPr>
        <p:txBody>
          <a:bodyPr/>
          <a:lstStyle/>
          <a:p>
            <a:r>
              <a:rPr lang="en-CA" sz="3200" b="1" dirty="0">
                <a:latin typeface="+mn-lt"/>
              </a:rPr>
              <a:t>Standard products</a:t>
            </a:r>
            <a:endParaRPr lang="fr-FR" sz="3200" b="1" dirty="0">
              <a:latin typeface="+mn-lt"/>
            </a:endParaRPr>
          </a:p>
        </p:txBody>
      </p:sp>
      <p:sp>
        <p:nvSpPr>
          <p:cNvPr id="4" name="Rectangle 3"/>
          <p:cNvSpPr txBox="1">
            <a:spLocks noChangeArrowheads="1"/>
          </p:cNvSpPr>
          <p:nvPr/>
        </p:nvSpPr>
        <p:spPr bwMode="auto">
          <a:xfrm>
            <a:off x="206433" y="1361858"/>
            <a:ext cx="11428519" cy="5017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33399"/>
              </a:buClr>
            </a:pPr>
            <a:endParaRPr lang="en-CA" altLang="fr-FR" dirty="0">
              <a:solidFill>
                <a:srgbClr val="000000"/>
              </a:solidFill>
              <a:latin typeface="Arial"/>
            </a:endParaRPr>
          </a:p>
          <a:p>
            <a:pPr lvl="1"/>
            <a:endParaRPr lang="en-CA" altLang="fr-FR" dirty="0">
              <a:solidFill>
                <a:srgbClr val="000000"/>
              </a:solidFill>
              <a:latin typeface="Arial"/>
            </a:endParaRPr>
          </a:p>
        </p:txBody>
      </p:sp>
      <p:grpSp>
        <p:nvGrpSpPr>
          <p:cNvPr id="5" name="Group 6"/>
          <p:cNvGrpSpPr>
            <a:grpSpLocks/>
          </p:cNvGrpSpPr>
          <p:nvPr/>
        </p:nvGrpSpPr>
        <p:grpSpPr bwMode="auto">
          <a:xfrm>
            <a:off x="1443072" y="1644748"/>
            <a:ext cx="6669153" cy="3857625"/>
            <a:chOff x="1724834" y="2884200"/>
            <a:chExt cx="4335492" cy="1172989"/>
          </a:xfrm>
        </p:grpSpPr>
        <p:sp>
          <p:nvSpPr>
            <p:cNvPr id="6" name="Oval 5"/>
            <p:cNvSpPr/>
            <p:nvPr>
              <p:custDataLst>
                <p:tags r:id="rId2"/>
              </p:custDataLst>
            </p:nvPr>
          </p:nvSpPr>
          <p:spPr>
            <a:xfrm>
              <a:off x="1724834" y="2887096"/>
              <a:ext cx="1287984" cy="1158025"/>
            </a:xfrm>
            <a:prstGeom prst="ellipse">
              <a:avLst/>
            </a:prstGeom>
            <a:solidFill>
              <a:srgbClr val="7030A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2000" b="1" dirty="0">
                  <a:solidFill>
                    <a:srgbClr val="FFFFFF"/>
                  </a:solidFill>
                </a:rPr>
                <a:t>Articles and infographics</a:t>
              </a:r>
            </a:p>
          </p:txBody>
        </p:sp>
        <p:sp>
          <p:nvSpPr>
            <p:cNvPr id="7" name="Oval 6"/>
            <p:cNvSpPr/>
            <p:nvPr>
              <p:custDataLst>
                <p:tags r:id="rId3"/>
              </p:custDataLst>
            </p:nvPr>
          </p:nvSpPr>
          <p:spPr>
            <a:xfrm>
              <a:off x="2891041" y="2885165"/>
              <a:ext cx="1119725" cy="115754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2000" b="1" dirty="0">
                  <a:solidFill>
                    <a:srgbClr val="FFFFFF"/>
                  </a:solidFill>
                </a:rPr>
                <a:t>Data tables </a:t>
              </a:r>
            </a:p>
          </p:txBody>
        </p:sp>
        <p:sp>
          <p:nvSpPr>
            <p:cNvPr id="8" name="Oval 7"/>
            <p:cNvSpPr/>
            <p:nvPr>
              <p:custDataLst>
                <p:tags r:id="rId4"/>
              </p:custDataLst>
            </p:nvPr>
          </p:nvSpPr>
          <p:spPr>
            <a:xfrm>
              <a:off x="3911693" y="2900130"/>
              <a:ext cx="1157909" cy="1157059"/>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2000" b="1" dirty="0">
                  <a:solidFill>
                    <a:srgbClr val="FFFFFF"/>
                  </a:solidFill>
                </a:rPr>
                <a:t>Detailed microdata files in Research Data </a:t>
              </a:r>
              <a:r>
                <a:rPr lang="en-US" sz="2000" b="1" dirty="0" err="1">
                  <a:solidFill>
                    <a:srgbClr val="FFFFFF"/>
                  </a:solidFill>
                </a:rPr>
                <a:t>Centres</a:t>
              </a:r>
              <a:r>
                <a:rPr lang="en-US" sz="2000" b="1" dirty="0">
                  <a:solidFill>
                    <a:srgbClr val="FFFFFF"/>
                  </a:solidFill>
                </a:rPr>
                <a:t> and via RTRA</a:t>
              </a:r>
            </a:p>
          </p:txBody>
        </p:sp>
        <p:sp>
          <p:nvSpPr>
            <p:cNvPr id="9" name="Oval 8"/>
            <p:cNvSpPr/>
            <p:nvPr>
              <p:custDataLst>
                <p:tags r:id="rId5"/>
              </p:custDataLst>
            </p:nvPr>
          </p:nvSpPr>
          <p:spPr>
            <a:xfrm>
              <a:off x="4902417" y="2884200"/>
              <a:ext cx="1157909" cy="116092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2000" b="1" dirty="0">
                  <a:solidFill>
                    <a:srgbClr val="FFFFFF"/>
                  </a:solidFill>
                </a:rPr>
                <a:t>Public Use Microdata Files</a:t>
              </a:r>
            </a:p>
          </p:txBody>
        </p:sp>
      </p:grpSp>
      <p:sp>
        <p:nvSpPr>
          <p:cNvPr id="10" name="Oval 9"/>
          <p:cNvSpPr/>
          <p:nvPr>
            <p:custDataLst>
              <p:tags r:id="rId1"/>
            </p:custDataLst>
          </p:nvPr>
        </p:nvSpPr>
        <p:spPr bwMode="auto">
          <a:xfrm>
            <a:off x="7959824" y="1607440"/>
            <a:ext cx="1909390" cy="3902075"/>
          </a:xfrm>
          <a:prstGeom prst="ellipse">
            <a:avLst/>
          </a:prstGeom>
          <a:solidFill>
            <a:schemeClr val="accent2"/>
          </a:solidFill>
          <a:ln w="12700" cap="flat" cmpd="sng" algn="ctr">
            <a:solidFill>
              <a:srgbClr val="BBE0E3">
                <a:lumMod val="50000"/>
              </a:srgbClr>
            </a:solidFill>
            <a:prstDash val="solid"/>
            <a:miter lim="800000"/>
          </a:ln>
          <a:effectLst/>
        </p:spPr>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2000" b="1" dirty="0">
                <a:solidFill>
                  <a:srgbClr val="FFFFFF"/>
                </a:solidFill>
                <a:latin typeface="Arial"/>
              </a:rPr>
              <a:t>Custom tables (cost-recovery)</a:t>
            </a:r>
          </a:p>
        </p:txBody>
      </p:sp>
      <p:sp>
        <p:nvSpPr>
          <p:cNvPr id="3" name="Slide Number Placeholder 2">
            <a:extLst>
              <a:ext uri="{FF2B5EF4-FFF2-40B4-BE49-F238E27FC236}">
                <a16:creationId xmlns:a16="http://schemas.microsoft.com/office/drawing/2014/main" id="{E1E020BD-E83D-4337-9E30-E1A4820B1AD7}"/>
              </a:ext>
            </a:extLst>
          </p:cNvPr>
          <p:cNvSpPr>
            <a:spLocks noGrp="1"/>
          </p:cNvSpPr>
          <p:nvPr>
            <p:ph type="sldNum" sz="quarter" idx="12"/>
          </p:nvPr>
        </p:nvSpPr>
        <p:spPr/>
        <p:txBody>
          <a:bodyPr/>
          <a:lstStyle/>
          <a:p>
            <a:fld id="{EDB761FF-D525-D64B-8909-8CF25B3FD48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1859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87413"/>
            <a:ext cx="11536363" cy="538162"/>
          </a:xfrm>
          <a:prstGeom prst="rect">
            <a:avLst/>
          </a:prstGeom>
        </p:spPr>
        <p:txBody>
          <a:bodyPr/>
          <a:lstStyle/>
          <a:p>
            <a:r>
              <a:rPr lang="en-CA" sz="3200" b="1" dirty="0">
                <a:latin typeface="+mn-lt"/>
              </a:rPr>
              <a:t>Recent analytical articles using GSS data</a:t>
            </a:r>
            <a:endParaRPr lang="fr-FR" sz="3200" b="1" dirty="0">
              <a:latin typeface="+mn-lt"/>
            </a:endParaRPr>
          </a:p>
        </p:txBody>
      </p:sp>
      <p:sp>
        <p:nvSpPr>
          <p:cNvPr id="4" name="Rectangle 3"/>
          <p:cNvSpPr txBox="1">
            <a:spLocks noChangeArrowheads="1"/>
          </p:cNvSpPr>
          <p:nvPr/>
        </p:nvSpPr>
        <p:spPr bwMode="auto">
          <a:xfrm>
            <a:off x="-333251" y="1425949"/>
            <a:ext cx="8338477" cy="5017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Family Matters: Parental leaves in Canada </a:t>
            </a:r>
          </a:p>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A snapshot of pride in Canadian achievements among designated groups</a:t>
            </a:r>
          </a:p>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Portrait of Canadian Society: Perceptions of life during the pandemic</a:t>
            </a:r>
          </a:p>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Canadian Social Survey: COVID-19 and well-being</a:t>
            </a:r>
          </a:p>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Contact with children after separation or divorce</a:t>
            </a:r>
          </a:p>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Changes in fertility intentions in response to the COVID-19 pandemic</a:t>
            </a:r>
          </a:p>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Discrimination before and since the start of the pandemic</a:t>
            </a:r>
          </a:p>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Regional variations in multiple partner fertility in Canada (Canadian Studies in Population)</a:t>
            </a:r>
          </a:p>
          <a:p>
            <a:pPr marL="685800" lvl="1" indent="-228600" eaLnBrk="1" fontAlgn="auto" hangingPunct="1">
              <a:spcBef>
                <a:spcPts val="600"/>
              </a:spcBef>
              <a:spcAft>
                <a:spcPts val="0"/>
              </a:spcAft>
              <a:buFont typeface="Arial" panose="020B0604020202020204" pitchFamily="34" charset="0"/>
              <a:buChar char="•"/>
              <a:defRPr/>
            </a:pPr>
            <a:r>
              <a:rPr lang="en-CA" sz="2000" dirty="0">
                <a:solidFill>
                  <a:prstClr val="black"/>
                </a:solidFill>
              </a:rPr>
              <a:t>COVID-19 and Fertility in Canada: a Commentary (Canadian Studies in Population)</a:t>
            </a:r>
          </a:p>
        </p:txBody>
      </p:sp>
      <p:pic>
        <p:nvPicPr>
          <p:cNvPr id="3" name="Picture 2"/>
          <p:cNvPicPr>
            <a:picLocks noChangeAspect="1"/>
          </p:cNvPicPr>
          <p:nvPr/>
        </p:nvPicPr>
        <p:blipFill>
          <a:blip r:embed="rId3"/>
          <a:stretch>
            <a:fillRect/>
          </a:stretch>
        </p:blipFill>
        <p:spPr>
          <a:xfrm>
            <a:off x="8355097" y="0"/>
            <a:ext cx="3761853" cy="6123111"/>
          </a:xfrm>
          <a:prstGeom prst="rect">
            <a:avLst/>
          </a:prstGeom>
        </p:spPr>
      </p:pic>
      <p:sp>
        <p:nvSpPr>
          <p:cNvPr id="5" name="Slide Number Placeholder 4">
            <a:extLst>
              <a:ext uri="{FF2B5EF4-FFF2-40B4-BE49-F238E27FC236}">
                <a16:creationId xmlns:a16="http://schemas.microsoft.com/office/drawing/2014/main" id="{64EBC076-B6A1-4BF8-85E9-017AC1C28B1B}"/>
              </a:ext>
            </a:extLst>
          </p:cNvPr>
          <p:cNvSpPr>
            <a:spLocks noGrp="1"/>
          </p:cNvSpPr>
          <p:nvPr>
            <p:ph type="sldNum" sz="quarter" idx="12"/>
          </p:nvPr>
        </p:nvSpPr>
        <p:spPr>
          <a:xfrm>
            <a:off x="11094321" y="5882152"/>
            <a:ext cx="333982" cy="254590"/>
          </a:xfrm>
        </p:spPr>
        <p:txBody>
          <a:bodyPr/>
          <a:lstStyle/>
          <a:p>
            <a:fld id="{EDB761FF-D525-D64B-8909-8CF25B3FD48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3703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621C-6F45-B242-BB65-E518082388E2}"/>
              </a:ext>
            </a:extLst>
          </p:cNvPr>
          <p:cNvSpPr>
            <a:spLocks noGrp="1"/>
          </p:cNvSpPr>
          <p:nvPr>
            <p:ph type="ctrTitle"/>
          </p:nvPr>
        </p:nvSpPr>
        <p:spPr>
          <a:xfrm>
            <a:off x="1395413" y="3374997"/>
            <a:ext cx="9144000" cy="679422"/>
          </a:xfrm>
        </p:spPr>
        <p:txBody>
          <a:bodyPr/>
          <a:lstStyle/>
          <a:p>
            <a:r>
              <a:rPr lang="en-CA" sz="3600" dirty="0">
                <a:latin typeface="Calibri" panose="020F0502020204030204" pitchFamily="34" charset="0"/>
                <a:cs typeface="Calibri" panose="020F0502020204030204" pitchFamily="34" charset="0"/>
              </a:rPr>
              <a:t>Modernization initiatives</a:t>
            </a:r>
            <a:br>
              <a:rPr lang="en-CA" sz="3600" dirty="0"/>
            </a:br>
            <a:endParaRPr lang="en-US" sz="3600" dirty="0"/>
          </a:p>
        </p:txBody>
      </p:sp>
    </p:spTree>
    <p:extLst>
      <p:ext uri="{BB962C8B-B14F-4D97-AF65-F5344CB8AC3E}">
        <p14:creationId xmlns:p14="http://schemas.microsoft.com/office/powerpoint/2010/main" val="604078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5710079|-4252114|-14342875|-15434978|-10997635|Statistics Canada&quot;,&quot;Id&quot;:&quot;62acce2f333431d318ea47f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ability_NSIIR.potx" id="{EC310FB0-7354-43E4-AD28-B67A9C3CA35D}" vid="{8934F33D-D743-45F6-98AB-A9772A681A3D}"/>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75D0166-C4D5-3546-8424-A4359A81115E}" vid="{6971C2D4-411B-9C45-9242-14A9032F9411}"/>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DDP_Steering Committee_09152020.potx" id="{1AED29E4-7E67-4A1A-8728-05D84C1EC2A3}" vid="{BE20312A-2222-492A-9D05-602D2FF0D450}"/>
    </a:ext>
  </a:extLst>
</a:theme>
</file>

<file path=ppt/theme/theme4.xml><?xml version="1.0" encoding="utf-8"?>
<a:theme xmlns:a="http://schemas.openxmlformats.org/drawingml/2006/main" name="20_029a2-eng">
  <a:themeElements>
    <a:clrScheme name="20_029a2-eng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20_029a2-eng">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029a2-eng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20_029a2-eng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20_029a2-eng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20_029a2-eng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20_029a2-eng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20_029a2-eng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20_029a2-eng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20_029a2-eng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S_GSS35_Mar13_2020.potx" id="{1CB083F5-2B6B-4A77-8297-E66651C860F9}" vid="{1828E0B1-F8C4-47BF-9C20-5781FE7D27E9}"/>
    </a:ext>
  </a:ext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s_Committee.potx" id="{4CAE5AD1-C967-420E-A6B9-B71AED9A1AE8}" vid="{7F2AA5B5-8C56-4047-A422-9527403B5DD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2438</TotalTime>
  <Words>4536</Words>
  <Application>Microsoft Office PowerPoint</Application>
  <PresentationFormat>Widescreen</PresentationFormat>
  <Paragraphs>843</Paragraphs>
  <Slides>43</Slides>
  <Notes>40</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43</vt:i4>
      </vt:variant>
    </vt:vector>
  </HeadingPairs>
  <TitlesOfParts>
    <vt:vector size="62" baseType="lpstr">
      <vt:lpstr>MS PGothic</vt:lpstr>
      <vt:lpstr>MS PGothic</vt:lpstr>
      <vt:lpstr>Arial</vt:lpstr>
      <vt:lpstr>Arial Black</vt:lpstr>
      <vt:lpstr>Arial MT Std</vt:lpstr>
      <vt:lpstr>Calibri</vt:lpstr>
      <vt:lpstr>Calibri Light</vt:lpstr>
      <vt:lpstr>Cambria</vt:lpstr>
      <vt:lpstr>Courier New</vt:lpstr>
      <vt:lpstr>Monotype Sorts</vt:lpstr>
      <vt:lpstr>Times New Roman</vt:lpstr>
      <vt:lpstr>Wingdings</vt:lpstr>
      <vt:lpstr>Office Theme</vt:lpstr>
      <vt:lpstr>3_Office Theme</vt:lpstr>
      <vt:lpstr>8_Office Theme</vt:lpstr>
      <vt:lpstr>20_029a2-eng</vt:lpstr>
      <vt:lpstr>7_Office Theme</vt:lpstr>
      <vt:lpstr>9_Office Theme</vt:lpstr>
      <vt:lpstr>10_Office Theme</vt:lpstr>
      <vt:lpstr>General Social Statistics Program  </vt:lpstr>
      <vt:lpstr>Presentation outline</vt:lpstr>
      <vt:lpstr>Methodology</vt:lpstr>
      <vt:lpstr>PowerPoint Presentation</vt:lpstr>
      <vt:lpstr>GENERAL SOCIAL STATISTICS PROGRAM</vt:lpstr>
      <vt:lpstr>Providing data to key indicator frameworks Social Inclusion, Quality of Life, Gender Result, Canadian Indicator </vt:lpstr>
      <vt:lpstr>Standard products</vt:lpstr>
      <vt:lpstr>Recent analytical articles using GSS data</vt:lpstr>
      <vt:lpstr>Modernization initiatives </vt:lpstr>
      <vt:lpstr>  Overview of Social Data Integration Platform (SDIP) Collection Tools</vt:lpstr>
      <vt:lpstr>PowerPoint Presentation</vt:lpstr>
      <vt:lpstr>PowerPoint Presentation</vt:lpstr>
      <vt:lpstr>PowerPoint Presentation</vt:lpstr>
      <vt:lpstr>DDAP Diverse Panel (Survey Series on People and their Communities) Proposed design and content </vt:lpstr>
      <vt:lpstr>Canadians at Work and at Home </vt:lpstr>
      <vt:lpstr>Canadians at work and at home </vt:lpstr>
      <vt:lpstr>Canadians at work and at home survey content </vt:lpstr>
      <vt:lpstr>Canadians at work and at home survey content </vt:lpstr>
      <vt:lpstr>Family Survey</vt:lpstr>
      <vt:lpstr>Why a family survey? </vt:lpstr>
      <vt:lpstr>Survey methodology (2017)</vt:lpstr>
      <vt:lpstr>Collecting information on the family life-course</vt:lpstr>
      <vt:lpstr>Key survey content</vt:lpstr>
      <vt:lpstr>2024 Family Survey: Timelines</vt:lpstr>
      <vt:lpstr>Informing policy and research</vt:lpstr>
      <vt:lpstr>Publications </vt:lpstr>
      <vt:lpstr>Giving, Volunteering and Participating Survey (GVP)</vt:lpstr>
      <vt:lpstr>Context</vt:lpstr>
      <vt:lpstr>Major stakeholders and partners</vt:lpstr>
      <vt:lpstr>New information</vt:lpstr>
      <vt:lpstr>PowerPoint Presentation</vt:lpstr>
      <vt:lpstr>PowerPoint Presentation</vt:lpstr>
      <vt:lpstr>Formal Volunteering</vt:lpstr>
      <vt:lpstr>Formal Volunteering:  Organization types</vt:lpstr>
      <vt:lpstr>Formal volunteering:  Activity types</vt:lpstr>
      <vt:lpstr>Informal volunteering</vt:lpstr>
      <vt:lpstr>Informal volunteering:  Helping others directly </vt:lpstr>
      <vt:lpstr>Informal volunteering:  Improving community directly</vt:lpstr>
      <vt:lpstr>Total participation across volunteer types</vt:lpstr>
      <vt:lpstr>Volunteer types across Canada</vt:lpstr>
      <vt:lpstr>Timeline next GVP survey     </vt:lpstr>
      <vt:lpstr>Releases</vt:lpstr>
      <vt:lpstr>PowerPoint Presentation</vt:lpstr>
    </vt:vector>
  </TitlesOfParts>
  <Company>StatCan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iterations</dc:title>
  <dc:creator>Wan, Stacey - SSD/DES</dc:creator>
  <cp:lastModifiedBy>Wan, Stacey - LSD/DST</cp:lastModifiedBy>
  <cp:revision>124</cp:revision>
  <dcterms:created xsi:type="dcterms:W3CDTF">2022-05-12T12:55:01Z</dcterms:created>
  <dcterms:modified xsi:type="dcterms:W3CDTF">2022-06-20T19:26:09Z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479739027</vt:i4>
  </property>
  <property fmtid="{D5CDD505-2E9C-101B-9397-08002B2CF9AE}" pid="3" name="_NewReviewCycle">
    <vt:lpwstr/>
  </property>
  <property fmtid="{D5CDD505-2E9C-101B-9397-08002B2CF9AE}" pid="4" name="_EmailSubject">
    <vt:lpwstr>Alberta Nonprofit Data Strategy: GSS Webinar (June 2022)</vt:lpwstr>
  </property>
  <property fmtid="{D5CDD505-2E9C-101B-9397-08002B2CF9AE}" pid="5" name="_AuthorEmail">
    <vt:lpwstr>stacey.wan@statcan.gc.ca</vt:lpwstr>
  </property>
  <property fmtid="{D5CDD505-2E9C-101B-9397-08002B2CF9AE}" pid="6" name="_AuthorEmailDisplayName">
    <vt:lpwstr>Wan, Stacey - DSS/DSS</vt:lpwstr>
  </property>
  <property fmtid="{D5CDD505-2E9C-101B-9397-08002B2CF9AE}" pid="7" name="_PreviousAdHocReviewCycleID">
    <vt:i4>406125776</vt:i4>
  </property>
</Properties>
</file>